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5" r:id="rId3"/>
    <p:sldId id="270" r:id="rId4"/>
    <p:sldId id="288" r:id="rId5"/>
    <p:sldId id="289" r:id="rId6"/>
    <p:sldId id="290" r:id="rId7"/>
    <p:sldId id="291" r:id="rId8"/>
    <p:sldId id="292" r:id="rId9"/>
    <p:sldId id="293" r:id="rId10"/>
    <p:sldId id="294" r:id="rId11"/>
    <p:sldId id="295" r:id="rId12"/>
    <p:sldId id="296" r:id="rId13"/>
    <p:sldId id="297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CECFC"/>
    <a:srgbClr val="94C5F6"/>
    <a:srgbClr val="47A3FF"/>
    <a:srgbClr val="056AFF"/>
    <a:srgbClr val="FFFFCC"/>
    <a:srgbClr val="D5FFD5"/>
    <a:srgbClr val="E9F5DB"/>
    <a:srgbClr val="EAFFD5"/>
    <a:srgbClr val="FFE07D"/>
    <a:srgbClr val="CBDAE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84359" y="2209800"/>
            <a:ext cx="4985660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Sentinel-Controlled</a:t>
            </a:r>
          </a:p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Loop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loop returns to the condition. Since the test is still </a:t>
            </a:r>
            <a:r>
              <a:rPr lang="en-US" sz="2800" dirty="0" smtClean="0">
                <a:solidFill>
                  <a:srgbClr val="FF0000"/>
                </a:solidFill>
              </a:rPr>
              <a:t>true</a:t>
            </a:r>
            <a:r>
              <a:rPr lang="en-US" sz="2800" dirty="0" smtClean="0"/>
              <a:t> (</a:t>
            </a:r>
            <a:r>
              <a:rPr lang="en-US" sz="2800" dirty="0" err="1" smtClean="0"/>
              <a:t>str</a:t>
            </a:r>
            <a:r>
              <a:rPr lang="en-US" sz="2800" dirty="0" smtClean="0"/>
              <a:t> does not equal “stop”); the loop continues.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196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00600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dog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cat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horse</a:t>
            </a: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“horse”</a:t>
            </a:r>
          </a:p>
        </p:txBody>
      </p:sp>
      <p:sp>
        <p:nvSpPr>
          <p:cNvPr id="8" name="Rectangle 7"/>
          <p:cNvSpPr/>
          <p:nvPr/>
        </p:nvSpPr>
        <p:spPr>
          <a:xfrm>
            <a:off x="914400" y="990600"/>
            <a:ext cx="7315200" cy="457200"/>
          </a:xfrm>
          <a:prstGeom prst="rect">
            <a:avLst/>
          </a:prstGeom>
          <a:solidFill>
            <a:srgbClr val="FF0000">
              <a:alpha val="35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10" name="Arc 9"/>
          <p:cNvSpPr/>
          <p:nvPr/>
        </p:nvSpPr>
        <p:spPr>
          <a:xfrm flipH="1">
            <a:off x="381000" y="1191490"/>
            <a:ext cx="914400" cy="1323110"/>
          </a:xfrm>
          <a:prstGeom prst="arc">
            <a:avLst>
              <a:gd name="adj1" fmla="val 16200000"/>
              <a:gd name="adj2" fmla="val 5292347"/>
            </a:avLst>
          </a:prstGeom>
          <a:ln w="63500">
            <a:solidFill>
              <a:srgbClr val="FF0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User enters another string. Let’s assume the user entered the string “stop” which is the sentinel value.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196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00600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dog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cat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horse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stop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“stop”</a:t>
            </a:r>
          </a:p>
        </p:txBody>
      </p:sp>
      <p:sp>
        <p:nvSpPr>
          <p:cNvPr id="8" name="Rectangle 7"/>
          <p:cNvSpPr/>
          <p:nvPr/>
        </p:nvSpPr>
        <p:spPr>
          <a:xfrm>
            <a:off x="914400" y="1828800"/>
            <a:ext cx="7315200" cy="457200"/>
          </a:xfrm>
          <a:prstGeom prst="rect">
            <a:avLst/>
          </a:prstGeom>
          <a:solidFill>
            <a:srgbClr val="FF0000">
              <a:alpha val="35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loop returns to the condition. Since the test is now </a:t>
            </a:r>
            <a:r>
              <a:rPr lang="en-US" sz="2800" dirty="0" smtClean="0">
                <a:solidFill>
                  <a:srgbClr val="FF0000"/>
                </a:solidFill>
              </a:rPr>
              <a:t>false </a:t>
            </a:r>
            <a:r>
              <a:rPr lang="en-US" sz="2800" dirty="0" smtClean="0"/>
              <a:t>(</a:t>
            </a:r>
            <a:r>
              <a:rPr lang="en-US" sz="2800" dirty="0" err="1" smtClean="0"/>
              <a:t>str</a:t>
            </a:r>
            <a:r>
              <a:rPr lang="en-US" sz="2800" dirty="0" smtClean="0"/>
              <a:t> does equal “stop”); the loop stops.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196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00600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dog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cat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horse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stop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“stop”</a:t>
            </a:r>
          </a:p>
        </p:txBody>
      </p:sp>
      <p:sp>
        <p:nvSpPr>
          <p:cNvPr id="8" name="Rectangle 7"/>
          <p:cNvSpPr/>
          <p:nvPr/>
        </p:nvSpPr>
        <p:spPr>
          <a:xfrm>
            <a:off x="914400" y="990600"/>
            <a:ext cx="7315200" cy="457200"/>
          </a:xfrm>
          <a:prstGeom prst="rect">
            <a:avLst/>
          </a:prstGeom>
          <a:solidFill>
            <a:srgbClr val="FF0000">
              <a:alpha val="35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10" name="Arc 9"/>
          <p:cNvSpPr/>
          <p:nvPr/>
        </p:nvSpPr>
        <p:spPr>
          <a:xfrm flipH="1">
            <a:off x="381000" y="1191490"/>
            <a:ext cx="914400" cy="1323110"/>
          </a:xfrm>
          <a:prstGeom prst="arc">
            <a:avLst>
              <a:gd name="adj1" fmla="val 16200000"/>
              <a:gd name="adj2" fmla="val 5292347"/>
            </a:avLst>
          </a:prstGeom>
          <a:ln w="63500">
            <a:solidFill>
              <a:srgbClr val="FF0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program continues execution below the while loop.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196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00600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dog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cat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horse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stop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“stop”</a:t>
            </a:r>
          </a:p>
        </p:txBody>
      </p:sp>
      <p:sp>
        <p:nvSpPr>
          <p:cNvPr id="10" name="Arc 9"/>
          <p:cNvSpPr/>
          <p:nvPr/>
        </p:nvSpPr>
        <p:spPr>
          <a:xfrm flipH="1" flipV="1">
            <a:off x="381000" y="1219200"/>
            <a:ext cx="914400" cy="1600200"/>
          </a:xfrm>
          <a:prstGeom prst="arc">
            <a:avLst>
              <a:gd name="adj1" fmla="val 16200000"/>
              <a:gd name="adj2" fmla="val 5292347"/>
            </a:avLst>
          </a:prstGeom>
          <a:ln w="63500">
            <a:solidFill>
              <a:srgbClr val="FF0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sz="2800" dirty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35180" y="2762364"/>
            <a:ext cx="7315200" cy="181588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 </a:t>
            </a:r>
            <a:r>
              <a:rPr lang="en-US" sz="2800" dirty="0" smtClean="0">
                <a:solidFill>
                  <a:srgbClr val="FF0000"/>
                </a:solidFill>
              </a:rPr>
              <a:t>sentinel</a:t>
            </a:r>
            <a:r>
              <a:rPr lang="en-US" sz="2800" dirty="0" smtClean="0"/>
              <a:t> is a value that controls when a loop stops execution. In this example the sentinel value is “</a:t>
            </a:r>
            <a:r>
              <a:rPr lang="en-US" sz="2800" dirty="0" smtClean="0">
                <a:solidFill>
                  <a:srgbClr val="FF0000"/>
                </a:solidFill>
              </a:rPr>
              <a:t>stop</a:t>
            </a:r>
            <a:r>
              <a:rPr lang="en-US" sz="2800" b="1" dirty="0" smtClean="0"/>
              <a:t>”</a:t>
            </a:r>
            <a:r>
              <a:rPr lang="en-US" sz="2800" dirty="0" smtClean="0"/>
              <a:t>. The loop will continue as long as </a:t>
            </a:r>
            <a:r>
              <a:rPr lang="en-US" sz="2800" dirty="0" err="1" smtClean="0"/>
              <a:t>str</a:t>
            </a:r>
            <a:r>
              <a:rPr lang="en-US" sz="2800" dirty="0" smtClean="0"/>
              <a:t> does not equal “</a:t>
            </a:r>
            <a:r>
              <a:rPr lang="en-US" sz="2800" dirty="0" smtClean="0">
                <a:solidFill>
                  <a:srgbClr val="FF0000"/>
                </a:solidFill>
              </a:rPr>
              <a:t>stop</a:t>
            </a:r>
            <a:r>
              <a:rPr lang="en-US" sz="2800" dirty="0" smtClean="0"/>
              <a:t>”.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 String variable named </a:t>
            </a:r>
            <a:r>
              <a:rPr lang="en-US" sz="2800" dirty="0" err="1" smtClean="0">
                <a:solidFill>
                  <a:srgbClr val="FF0000"/>
                </a:solidFill>
              </a:rPr>
              <a:t>str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 smtClean="0"/>
              <a:t>is declared and initialized to the null string “”.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958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76800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“”</a:t>
            </a:r>
          </a:p>
        </p:txBody>
      </p:sp>
      <p:sp>
        <p:nvSpPr>
          <p:cNvPr id="8" name="Rectangle 7"/>
          <p:cNvSpPr/>
          <p:nvPr/>
        </p:nvSpPr>
        <p:spPr>
          <a:xfrm>
            <a:off x="914400" y="96980"/>
            <a:ext cx="7315200" cy="457200"/>
          </a:xfrm>
          <a:prstGeom prst="rect">
            <a:avLst/>
          </a:prstGeom>
          <a:solidFill>
            <a:srgbClr val="FF0000">
              <a:alpha val="35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condition of the while is tested. Since it evaluates to </a:t>
            </a:r>
            <a:r>
              <a:rPr lang="en-US" sz="2800" dirty="0" smtClean="0">
                <a:solidFill>
                  <a:srgbClr val="FF0000"/>
                </a:solidFill>
              </a:rPr>
              <a:t>true</a:t>
            </a:r>
            <a:r>
              <a:rPr lang="en-US" sz="2800" dirty="0" smtClean="0"/>
              <a:t> (</a:t>
            </a:r>
            <a:r>
              <a:rPr lang="en-US" sz="2800" dirty="0" err="1" smtClean="0"/>
              <a:t>str</a:t>
            </a:r>
            <a:r>
              <a:rPr lang="en-US" sz="2800" dirty="0" smtClean="0"/>
              <a:t> does not equal “stop”) , the program can enter the body of the while loop.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958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76800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“”</a:t>
            </a:r>
          </a:p>
        </p:txBody>
      </p:sp>
      <p:sp>
        <p:nvSpPr>
          <p:cNvPr id="8" name="Rectangle 7"/>
          <p:cNvSpPr/>
          <p:nvPr/>
        </p:nvSpPr>
        <p:spPr>
          <a:xfrm>
            <a:off x="914400" y="990600"/>
            <a:ext cx="7315200" cy="457200"/>
          </a:xfrm>
          <a:prstGeom prst="rect">
            <a:avLst/>
          </a:prstGeom>
          <a:solidFill>
            <a:srgbClr val="FF0000">
              <a:alpha val="35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User enters a string from the keyboard and it is stored in the variable str. Let’s assume the user entered the string “dog”.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196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00599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dog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“dog”</a:t>
            </a:r>
          </a:p>
        </p:txBody>
      </p:sp>
      <p:sp>
        <p:nvSpPr>
          <p:cNvPr id="8" name="Rectangle 7"/>
          <p:cNvSpPr/>
          <p:nvPr/>
        </p:nvSpPr>
        <p:spPr>
          <a:xfrm>
            <a:off x="914400" y="1828800"/>
            <a:ext cx="7315200" cy="457200"/>
          </a:xfrm>
          <a:prstGeom prst="rect">
            <a:avLst/>
          </a:prstGeom>
          <a:solidFill>
            <a:srgbClr val="FF0000">
              <a:alpha val="35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loop returns to the condition. Since the test is still </a:t>
            </a:r>
            <a:r>
              <a:rPr lang="en-US" sz="2800" dirty="0" smtClean="0">
                <a:solidFill>
                  <a:srgbClr val="FF0000"/>
                </a:solidFill>
              </a:rPr>
              <a:t>true</a:t>
            </a:r>
            <a:r>
              <a:rPr lang="en-US" sz="2800" dirty="0" smtClean="0"/>
              <a:t> (</a:t>
            </a:r>
            <a:r>
              <a:rPr lang="en-US" sz="2800" dirty="0" err="1" smtClean="0"/>
              <a:t>str</a:t>
            </a:r>
            <a:r>
              <a:rPr lang="en-US" sz="2800" dirty="0" smtClean="0"/>
              <a:t> does not equal “stop”); the loop continues.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196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00599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dog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“dog”</a:t>
            </a:r>
          </a:p>
        </p:txBody>
      </p:sp>
      <p:sp>
        <p:nvSpPr>
          <p:cNvPr id="8" name="Rectangle 7"/>
          <p:cNvSpPr/>
          <p:nvPr/>
        </p:nvSpPr>
        <p:spPr>
          <a:xfrm>
            <a:off x="914400" y="990600"/>
            <a:ext cx="7315200" cy="457200"/>
          </a:xfrm>
          <a:prstGeom prst="rect">
            <a:avLst/>
          </a:prstGeom>
          <a:solidFill>
            <a:srgbClr val="FF0000">
              <a:alpha val="35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10" name="Arc 9"/>
          <p:cNvSpPr/>
          <p:nvPr/>
        </p:nvSpPr>
        <p:spPr>
          <a:xfrm flipH="1">
            <a:off x="381000" y="1191490"/>
            <a:ext cx="914400" cy="1323110"/>
          </a:xfrm>
          <a:prstGeom prst="arc">
            <a:avLst>
              <a:gd name="adj1" fmla="val 16200000"/>
              <a:gd name="adj2" fmla="val 5292347"/>
            </a:avLst>
          </a:prstGeom>
          <a:ln w="63500">
            <a:solidFill>
              <a:srgbClr val="FF0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User enters another string. Let’s assume the user entered the string “cat”.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196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00600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dog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cat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“cat”</a:t>
            </a:r>
          </a:p>
        </p:txBody>
      </p:sp>
      <p:sp>
        <p:nvSpPr>
          <p:cNvPr id="8" name="Rectangle 7"/>
          <p:cNvSpPr/>
          <p:nvPr/>
        </p:nvSpPr>
        <p:spPr>
          <a:xfrm>
            <a:off x="914400" y="1828800"/>
            <a:ext cx="7315200" cy="457200"/>
          </a:xfrm>
          <a:prstGeom prst="rect">
            <a:avLst/>
          </a:prstGeom>
          <a:solidFill>
            <a:srgbClr val="FF0000">
              <a:alpha val="35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loop returns to the condition. Since the test is still </a:t>
            </a:r>
            <a:r>
              <a:rPr lang="en-US" sz="2800" dirty="0" smtClean="0">
                <a:solidFill>
                  <a:srgbClr val="FF0000"/>
                </a:solidFill>
              </a:rPr>
              <a:t>true</a:t>
            </a:r>
            <a:r>
              <a:rPr lang="en-US" sz="2800" dirty="0" smtClean="0"/>
              <a:t> (</a:t>
            </a:r>
            <a:r>
              <a:rPr lang="en-US" sz="2800" dirty="0" err="1" smtClean="0"/>
              <a:t>str</a:t>
            </a:r>
            <a:r>
              <a:rPr lang="en-US" sz="2800" dirty="0" smtClean="0"/>
              <a:t> does not equal “stop”); the loop continues.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196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00600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dog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cat</a:t>
            </a: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“cat”</a:t>
            </a:r>
          </a:p>
        </p:txBody>
      </p:sp>
      <p:sp>
        <p:nvSpPr>
          <p:cNvPr id="8" name="Rectangle 7"/>
          <p:cNvSpPr/>
          <p:nvPr/>
        </p:nvSpPr>
        <p:spPr>
          <a:xfrm>
            <a:off x="914400" y="990600"/>
            <a:ext cx="7315200" cy="457200"/>
          </a:xfrm>
          <a:prstGeom prst="rect">
            <a:avLst/>
          </a:prstGeom>
          <a:solidFill>
            <a:srgbClr val="FF0000">
              <a:alpha val="35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10" name="Arc 9"/>
          <p:cNvSpPr/>
          <p:nvPr/>
        </p:nvSpPr>
        <p:spPr>
          <a:xfrm flipH="1">
            <a:off x="381000" y="1191490"/>
            <a:ext cx="914400" cy="1323110"/>
          </a:xfrm>
          <a:prstGeom prst="arc">
            <a:avLst>
              <a:gd name="adj1" fmla="val 16200000"/>
              <a:gd name="adj2" fmla="val 5292347"/>
            </a:avLst>
          </a:prstGeom>
          <a:ln w="63500">
            <a:solidFill>
              <a:srgbClr val="FF0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“”;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while(!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str.equals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(“stop”))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keyboard.nextLine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27432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User enters another string. Let’s assume the user entered the string “horse”.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44196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4800600"/>
            <a:ext cx="4038600" cy="192024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dog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cat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horse</a:t>
            </a: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4419600"/>
            <a:ext cx="511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str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295400" y="4876800"/>
            <a:ext cx="175260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“horse”</a:t>
            </a:r>
          </a:p>
        </p:txBody>
      </p:sp>
      <p:sp>
        <p:nvSpPr>
          <p:cNvPr id="8" name="Rectangle 7"/>
          <p:cNvSpPr/>
          <p:nvPr/>
        </p:nvSpPr>
        <p:spPr>
          <a:xfrm>
            <a:off x="914400" y="1828800"/>
            <a:ext cx="7315200" cy="457200"/>
          </a:xfrm>
          <a:prstGeom prst="rect">
            <a:avLst/>
          </a:prstGeom>
          <a:solidFill>
            <a:srgbClr val="FF0000">
              <a:alpha val="35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759</TotalTime>
  <Words>572</Words>
  <Application>Microsoft Office PowerPoint</Application>
  <PresentationFormat>On-screen Show (4:3)</PresentationFormat>
  <Paragraphs>161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74</cp:revision>
  <dcterms:created xsi:type="dcterms:W3CDTF">2012-11-30T16:22:57Z</dcterms:created>
  <dcterms:modified xsi:type="dcterms:W3CDTF">2013-07-27T00:18:37Z</dcterms:modified>
</cp:coreProperties>
</file>

<file path=docProps/thumbnail.jpeg>
</file>