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CBDB6"/>
    <a:srgbClr val="FFFFCC"/>
    <a:srgbClr val="FFFF99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1832" y="2209800"/>
            <a:ext cx="399070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latin typeface="Arial" pitchFamily="34" charset="0"/>
                <a:cs typeface="Arial" pitchFamily="34" charset="0"/>
              </a:rPr>
              <a:t>Truth Table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451170"/>
              </p:ext>
            </p:extLst>
          </p:nvPr>
        </p:nvGraphicFramePr>
        <p:xfrm>
          <a:off x="914400" y="1828800"/>
          <a:ext cx="995222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967511"/>
              </p:ext>
            </p:extLst>
          </p:nvPr>
        </p:nvGraphicFramePr>
        <p:xfrm>
          <a:off x="914400" y="4308760"/>
          <a:ext cx="995222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52800" y="2209800"/>
            <a:ext cx="4648200" cy="267765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prove this law we are going to build two truth tables both with two inputs A and B, then we are going to compare their outputs to see if they are the same.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025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946762"/>
              </p:ext>
            </p:extLst>
          </p:nvPr>
        </p:nvGraphicFramePr>
        <p:xfrm>
          <a:off x="914401" y="1828800"/>
          <a:ext cx="24383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4478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15718"/>
              </p:ext>
            </p:extLst>
          </p:nvPr>
        </p:nvGraphicFramePr>
        <p:xfrm>
          <a:off x="914400" y="4308760"/>
          <a:ext cx="995222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2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69190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&amp;&amp;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172602"/>
              </p:ext>
            </p:extLst>
          </p:nvPr>
        </p:nvGraphicFramePr>
        <p:xfrm>
          <a:off x="914400" y="4308760"/>
          <a:ext cx="995222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1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056432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&amp;&amp;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41122"/>
              </p:ext>
            </p:extLst>
          </p:nvPr>
        </p:nvGraphicFramePr>
        <p:xfrm>
          <a:off x="914400" y="4308760"/>
          <a:ext cx="167640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533400"/>
                <a:gridCol w="6858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8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21727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&amp;&amp;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260377"/>
              </p:ext>
            </p:extLst>
          </p:nvPr>
        </p:nvGraphicFramePr>
        <p:xfrm>
          <a:off x="914400" y="4308760"/>
          <a:ext cx="24383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1949"/>
                <a:gridCol w="550606"/>
                <a:gridCol w="707922"/>
                <a:gridCol w="707922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49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64993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&amp;&amp;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980667"/>
              </p:ext>
            </p:extLst>
          </p:nvPr>
        </p:nvGraphicFramePr>
        <p:xfrm>
          <a:off x="914400" y="4308760"/>
          <a:ext cx="4419601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533400"/>
                <a:gridCol w="685800"/>
                <a:gridCol w="685800"/>
                <a:gridCol w="205740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 || 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32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&amp;&amp; B) = !A || 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598882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&amp;&amp;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&amp;&amp;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00762"/>
              </p:ext>
            </p:extLst>
          </p:nvPr>
        </p:nvGraphicFramePr>
        <p:xfrm>
          <a:off x="914400" y="4308760"/>
          <a:ext cx="4419601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533400"/>
                <a:gridCol w="685800"/>
                <a:gridCol w="685800"/>
                <a:gridCol w="205740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 || 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62600" y="3276600"/>
            <a:ext cx="2590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two truth tables produce the same output therefore they are equal.</a:t>
            </a:r>
          </a:p>
        </p:txBody>
      </p:sp>
    </p:spTree>
    <p:extLst>
      <p:ext uri="{BB962C8B-B14F-4D97-AF65-F5344CB8AC3E}">
        <p14:creationId xmlns:p14="http://schemas.microsoft.com/office/powerpoint/2010/main" val="273646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 </a:t>
            </a:r>
            <a:r>
              <a:rPr lang="en-US" sz="2800" dirty="0" smtClean="0"/>
              <a:t>prove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A 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||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B) = !A 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&amp;&amp;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!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510847"/>
              </p:ext>
            </p:extLst>
          </p:nvPr>
        </p:nvGraphicFramePr>
        <p:xfrm>
          <a:off x="914401" y="1828800"/>
          <a:ext cx="4419599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"/>
                <a:gridCol w="533400"/>
                <a:gridCol w="16764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 || 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!(A || B)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59016"/>
              </p:ext>
            </p:extLst>
          </p:nvPr>
        </p:nvGraphicFramePr>
        <p:xfrm>
          <a:off x="914400" y="4308760"/>
          <a:ext cx="4419601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533400"/>
                <a:gridCol w="685800"/>
                <a:gridCol w="685800"/>
                <a:gridCol w="2057401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!A &amp;&amp; !B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62600" y="3276600"/>
            <a:ext cx="2590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These also have the </a:t>
            </a:r>
            <a:r>
              <a:rPr lang="en-US" sz="2400" smtClean="0"/>
              <a:t>same output.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9299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84518"/>
            <a:ext cx="7315200" cy="181588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problem has three inputs: </a:t>
            </a:r>
            <a:r>
              <a:rPr lang="en-US" sz="2800" b="1" dirty="0" smtClean="0"/>
              <a:t>cold</a:t>
            </a:r>
            <a:r>
              <a:rPr lang="en-US" sz="2800" dirty="0" smtClean="0"/>
              <a:t>, </a:t>
            </a:r>
            <a:r>
              <a:rPr lang="en-US" sz="2800" b="1" dirty="0" smtClean="0"/>
              <a:t>raining</a:t>
            </a:r>
            <a:r>
              <a:rPr lang="en-US" sz="2800" dirty="0" smtClean="0"/>
              <a:t>, and </a:t>
            </a:r>
            <a:r>
              <a:rPr lang="en-US" sz="2800" b="1" dirty="0" smtClean="0"/>
              <a:t>homework</a:t>
            </a:r>
            <a:r>
              <a:rPr lang="en-US" sz="2800" dirty="0" smtClean="0"/>
              <a:t>. Each input has one of two values: </a:t>
            </a:r>
            <a:r>
              <a:rPr lang="en-US" sz="2800" b="1" dirty="0" smtClean="0"/>
              <a:t>true</a:t>
            </a:r>
            <a:r>
              <a:rPr lang="en-US" sz="2800" dirty="0" smtClean="0"/>
              <a:t> or </a:t>
            </a:r>
            <a:r>
              <a:rPr lang="en-US" sz="2800" b="1" dirty="0" smtClean="0"/>
              <a:t>false</a:t>
            </a:r>
            <a:r>
              <a:rPr lang="en-US" sz="2800" dirty="0" smtClean="0"/>
              <a:t>. Let’s construct a truth table that will help evaluate this problem.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67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Add three inputs to the table with all possible input combinations (2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combinations = 8).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06479"/>
              </p:ext>
            </p:extLst>
          </p:nvPr>
        </p:nvGraphicFramePr>
        <p:xfrm>
          <a:off x="1156854" y="2590800"/>
          <a:ext cx="2043546" cy="417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1182"/>
                <a:gridCol w="681182"/>
                <a:gridCol w="681182"/>
              </a:tblGrid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C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05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or </a:t>
            </a:r>
            <a:r>
              <a:rPr lang="en-US" sz="2800" dirty="0" smtClean="0"/>
              <a:t>she has </a:t>
            </a:r>
            <a:r>
              <a:rPr lang="en-US" sz="2800" dirty="0">
                <a:solidFill>
                  <a:srgbClr val="FF0000"/>
                </a:solidFill>
              </a:rPr>
              <a:t>not</a:t>
            </a:r>
            <a:r>
              <a:rPr lang="en-US" sz="2800" dirty="0"/>
              <a:t> done her </a:t>
            </a:r>
            <a:r>
              <a:rPr lang="en-US" sz="2800" dirty="0">
                <a:solidFill>
                  <a:srgbClr val="FF0000"/>
                </a:solidFill>
              </a:rPr>
              <a:t>homework</a:t>
            </a:r>
            <a:r>
              <a:rPr lang="en-US" sz="28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NOT operator is evaluated first. It is applied to the </a:t>
            </a:r>
            <a:r>
              <a:rPr lang="en-US" sz="2800" dirty="0"/>
              <a:t>h</a:t>
            </a:r>
            <a:r>
              <a:rPr lang="en-US" sz="2800" dirty="0" smtClean="0"/>
              <a:t>omework input.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806984"/>
              </p:ext>
            </p:extLst>
          </p:nvPr>
        </p:nvGraphicFramePr>
        <p:xfrm>
          <a:off x="1156854" y="2590800"/>
          <a:ext cx="3022054" cy="417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887"/>
                <a:gridCol w="510887"/>
                <a:gridCol w="510887"/>
                <a:gridCol w="1489393"/>
              </a:tblGrid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NOT</a:t>
                      </a:r>
                      <a:r>
                        <a:rPr lang="en-US" sz="2800" b="1" baseline="0" dirty="0" smtClean="0"/>
                        <a:t> 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3055203"/>
            <a:ext cx="3581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NOT operator changes all 0’s to 1’s and all 1’s to 0’s.  1 represents true and 0 represents false.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10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</a:t>
            </a:r>
            <a:r>
              <a:rPr lang="en-US" sz="2800" dirty="0">
                <a:solidFill>
                  <a:srgbClr val="FF0000"/>
                </a:solidFill>
              </a:rPr>
              <a:t> cold and raining</a:t>
            </a:r>
            <a:r>
              <a:rPr lang="en-US" sz="2800" dirty="0"/>
              <a:t> or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AND operator is evaluated next using inputs cold and raining.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967918"/>
              </p:ext>
            </p:extLst>
          </p:nvPr>
        </p:nvGraphicFramePr>
        <p:xfrm>
          <a:off x="1156855" y="2590800"/>
          <a:ext cx="4786745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195"/>
                <a:gridCol w="511827"/>
                <a:gridCol w="511827"/>
                <a:gridCol w="1244933"/>
                <a:gridCol w="201796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R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NOT 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C AND</a:t>
                      </a:r>
                      <a:r>
                        <a:rPr lang="en-US" sz="2800" b="1" baseline="0" dirty="0" smtClean="0"/>
                        <a:t> R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48400" y="4419600"/>
            <a:ext cx="2590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AND’s output is true only when both inputs are true.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72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</a:t>
            </a:r>
            <a:r>
              <a:rPr lang="en-US" sz="2800" dirty="0">
                <a:solidFill>
                  <a:srgbClr val="FF0000"/>
                </a:solidFill>
              </a:rPr>
              <a:t>or</a:t>
            </a:r>
            <a:r>
              <a:rPr lang="en-US" sz="2800" dirty="0"/>
              <a:t>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OR operator is evaluated last using outputs NOT homework and cold AND raining.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468033"/>
              </p:ext>
            </p:extLst>
          </p:nvPr>
        </p:nvGraphicFramePr>
        <p:xfrm>
          <a:off x="1156854" y="2590800"/>
          <a:ext cx="6691746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  <a:gridCol w="503331"/>
                <a:gridCol w="1224267"/>
                <a:gridCol w="1984463"/>
                <a:gridCol w="198446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NOT H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C AND</a:t>
                      </a:r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 R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9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1: </a:t>
            </a:r>
            <a:r>
              <a:rPr lang="en-US" sz="2800" dirty="0"/>
              <a:t>Maria won’t go </a:t>
            </a:r>
            <a:r>
              <a:rPr lang="en-US" sz="2800" dirty="0" smtClean="0"/>
              <a:t>to school </a:t>
            </a:r>
            <a:r>
              <a:rPr lang="en-US" sz="2800" dirty="0"/>
              <a:t>if it is cold and raining </a:t>
            </a:r>
            <a:r>
              <a:rPr lang="en-US" sz="2800" dirty="0">
                <a:solidFill>
                  <a:srgbClr val="FF0000"/>
                </a:solidFill>
              </a:rPr>
              <a:t>or</a:t>
            </a:r>
            <a:r>
              <a:rPr lang="en-US" sz="2800" dirty="0"/>
              <a:t> </a:t>
            </a:r>
            <a:r>
              <a:rPr lang="en-US" sz="2800" dirty="0" smtClean="0"/>
              <a:t>she has </a:t>
            </a:r>
            <a:r>
              <a:rPr lang="en-US" sz="2800" dirty="0"/>
              <a:t>not done her homework.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398373"/>
            <a:ext cx="7315200" cy="95410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table shows that there are 5 scenarios that would cause Maria to stay home.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809838"/>
              </p:ext>
            </p:extLst>
          </p:nvPr>
        </p:nvGraphicFramePr>
        <p:xfrm>
          <a:off x="1156854" y="2590800"/>
          <a:ext cx="6691746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1891"/>
                <a:gridCol w="503331"/>
                <a:gridCol w="503331"/>
                <a:gridCol w="1224267"/>
                <a:gridCol w="1984463"/>
                <a:gridCol w="198446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en-US" sz="28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NOT H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 AND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8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0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304800"/>
            <a:ext cx="7315200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Example 2: </a:t>
            </a:r>
            <a:r>
              <a:rPr lang="en-US" sz="2800" dirty="0" err="1" smtClean="0"/>
              <a:t>DeMorgan’s</a:t>
            </a:r>
            <a:r>
              <a:rPr lang="en-US" sz="2800" dirty="0" smtClean="0"/>
              <a:t> Law states</a:t>
            </a:r>
          </a:p>
          <a:p>
            <a:endParaRPr lang="en-US" sz="2800" dirty="0"/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!(A &amp;&amp; B) = !A || !B  and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!(A || B) = !A &amp;&amp; !B</a:t>
            </a:r>
          </a:p>
          <a:p>
            <a:endParaRPr lang="en-US" sz="2800" dirty="0"/>
          </a:p>
          <a:p>
            <a:r>
              <a:rPr lang="en-US" sz="2800" dirty="0"/>
              <a:t>o</a:t>
            </a:r>
            <a:r>
              <a:rPr lang="en-US" sz="2800" dirty="0" smtClean="0"/>
              <a:t>r</a:t>
            </a:r>
          </a:p>
          <a:p>
            <a:endParaRPr lang="en-US" sz="2800" dirty="0"/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NAND = NOT A OR NOT B  and</a:t>
            </a: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NOR = NOT A AND NOT B </a:t>
            </a:r>
          </a:p>
          <a:p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Use truth tables to prove this law.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6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1102</Words>
  <Application>Microsoft Office PowerPoint</Application>
  <PresentationFormat>On-screen Show (4:3)</PresentationFormat>
  <Paragraphs>548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UIL</cp:lastModifiedBy>
  <cp:revision>90</cp:revision>
  <dcterms:created xsi:type="dcterms:W3CDTF">2012-11-30T16:22:57Z</dcterms:created>
  <dcterms:modified xsi:type="dcterms:W3CDTF">2013-10-09T14:31:03Z</dcterms:modified>
</cp:coreProperties>
</file>