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9" r:id="rId12"/>
    <p:sldId id="277" r:id="rId13"/>
    <p:sldId id="278" r:id="rId14"/>
    <p:sldId id="287" r:id="rId15"/>
    <p:sldId id="280" r:id="rId16"/>
    <p:sldId id="281" r:id="rId17"/>
    <p:sldId id="282" r:id="rId18"/>
    <p:sldId id="274" r:id="rId19"/>
    <p:sldId id="284" r:id="rId20"/>
    <p:sldId id="285" r:id="rId21"/>
    <p:sldId id="283" r:id="rId22"/>
    <p:sldId id="275" r:id="rId23"/>
    <p:sldId id="276" r:id="rId24"/>
    <p:sldId id="286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CFC"/>
    <a:srgbClr val="94C5F6"/>
    <a:srgbClr val="47A3FF"/>
    <a:srgbClr val="056AFF"/>
    <a:srgbClr val="FFFFCC"/>
    <a:srgbClr val="D5FFD5"/>
    <a:srgbClr val="E9F5DB"/>
    <a:srgbClr val="EAFFD5"/>
    <a:srgbClr val="FFE07D"/>
    <a:srgbClr val="CBDA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00388" y="2209800"/>
            <a:ext cx="495359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Counter-Controlled</a:t>
            </a:r>
          </a:p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Loop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++;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193488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counter variable is incremented by 1.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81471"/>
            <a:ext cx="4038600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0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2286000"/>
            <a:ext cx="7315200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++;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210580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loop returns to the condition. Since the test is still </a:t>
            </a:r>
            <a:r>
              <a:rPr lang="en-US" sz="2800" dirty="0" smtClean="0">
                <a:solidFill>
                  <a:srgbClr val="FF0000"/>
                </a:solidFill>
              </a:rPr>
              <a:t>true</a:t>
            </a:r>
            <a:r>
              <a:rPr lang="en-US" sz="2800" dirty="0" smtClean="0"/>
              <a:t> (1 &lt; 5); the loop continues.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81471"/>
            <a:ext cx="4038600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0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1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990600"/>
            <a:ext cx="7315200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Arc 9"/>
          <p:cNvSpPr/>
          <p:nvPr/>
        </p:nvSpPr>
        <p:spPr>
          <a:xfrm flipH="1">
            <a:off x="381000" y="1191490"/>
            <a:ext cx="914400" cy="1828800"/>
          </a:xfrm>
          <a:prstGeom prst="arc">
            <a:avLst>
              <a:gd name="adj1" fmla="val 16200000"/>
              <a:gd name="adj2" fmla="val 5292347"/>
            </a:avLst>
          </a:prstGeom>
          <a:ln w="635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++;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210580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cntr</a:t>
            </a:r>
            <a:r>
              <a:rPr lang="en-US" sz="2800" dirty="0" smtClean="0"/>
              <a:t> is displayed again.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81471"/>
            <a:ext cx="4038600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0 1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1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1814945"/>
            <a:ext cx="7315200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++;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193488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cntr</a:t>
            </a:r>
            <a:r>
              <a:rPr lang="en-US" sz="2800" dirty="0" smtClean="0"/>
              <a:t> is incremented again.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81471"/>
            <a:ext cx="4038600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0 1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2258290"/>
            <a:ext cx="7315200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++;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193488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loop returns to the condition. Since the test is still </a:t>
            </a:r>
            <a:r>
              <a:rPr lang="en-US" sz="2800" dirty="0" smtClean="0">
                <a:solidFill>
                  <a:srgbClr val="FF0000"/>
                </a:solidFill>
              </a:rPr>
              <a:t>true</a:t>
            </a:r>
            <a:r>
              <a:rPr lang="en-US" sz="2800" dirty="0" smtClean="0"/>
              <a:t> (2 &lt; 5); the loop continues.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81471"/>
            <a:ext cx="4038600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0 1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2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990600"/>
            <a:ext cx="7315200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Arc 9"/>
          <p:cNvSpPr/>
          <p:nvPr/>
        </p:nvSpPr>
        <p:spPr>
          <a:xfrm flipH="1">
            <a:off x="381000" y="1191490"/>
            <a:ext cx="914400" cy="1828800"/>
          </a:xfrm>
          <a:prstGeom prst="arc">
            <a:avLst>
              <a:gd name="adj1" fmla="val 16200000"/>
              <a:gd name="adj2" fmla="val 5292347"/>
            </a:avLst>
          </a:prstGeom>
          <a:ln w="635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++;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193488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cntr</a:t>
            </a:r>
            <a:r>
              <a:rPr lang="en-US" sz="2800" dirty="0" smtClean="0"/>
              <a:t> is displayed again.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81471"/>
            <a:ext cx="4038600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0 1 2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2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1814945"/>
            <a:ext cx="7315200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++;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193488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cntr</a:t>
            </a:r>
            <a:r>
              <a:rPr lang="en-US" sz="2800" dirty="0" smtClean="0"/>
              <a:t> is incremented again.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81471"/>
            <a:ext cx="4038600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0 1 2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2258290"/>
            <a:ext cx="7315200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++;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193488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loop returns to the condition. Since the test is still </a:t>
            </a:r>
            <a:r>
              <a:rPr lang="en-US" sz="2800" dirty="0" smtClean="0">
                <a:solidFill>
                  <a:srgbClr val="FF0000"/>
                </a:solidFill>
              </a:rPr>
              <a:t>true</a:t>
            </a:r>
            <a:r>
              <a:rPr lang="en-US" sz="2800" dirty="0" smtClean="0"/>
              <a:t> (3 &lt; 5); the loop continues.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81471"/>
            <a:ext cx="4038600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0 1 2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3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990600"/>
            <a:ext cx="7315200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Arc 9"/>
          <p:cNvSpPr/>
          <p:nvPr/>
        </p:nvSpPr>
        <p:spPr>
          <a:xfrm flipH="1">
            <a:off x="381000" y="1191490"/>
            <a:ext cx="914400" cy="1828800"/>
          </a:xfrm>
          <a:prstGeom prst="arc">
            <a:avLst>
              <a:gd name="adj1" fmla="val 16200000"/>
              <a:gd name="adj2" fmla="val 5292347"/>
            </a:avLst>
          </a:prstGeom>
          <a:ln w="635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++;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193488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cntr</a:t>
            </a:r>
            <a:r>
              <a:rPr lang="en-US" sz="2800" dirty="0" smtClean="0"/>
              <a:t> is displayed again.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81471"/>
            <a:ext cx="4038600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0 1 2 3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3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1814945"/>
            <a:ext cx="7315200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++;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193488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cntr</a:t>
            </a:r>
            <a:r>
              <a:rPr lang="en-US" sz="2800" dirty="0" smtClean="0"/>
              <a:t> is incremented again.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81471"/>
            <a:ext cx="4038600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0 1 2 3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2258290"/>
            <a:ext cx="7315200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++;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193488"/>
            <a:ext cx="73152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variable </a:t>
            </a:r>
            <a:r>
              <a:rPr lang="en-US" sz="2800" dirty="0" err="1" smtClean="0"/>
              <a:t>cntr</a:t>
            </a:r>
            <a:r>
              <a:rPr lang="en-US" sz="2800" dirty="0" smtClean="0"/>
              <a:t> is called a </a:t>
            </a:r>
            <a:r>
              <a:rPr lang="en-US" sz="2800" dirty="0" smtClean="0">
                <a:solidFill>
                  <a:srgbClr val="FF0000"/>
                </a:solidFill>
              </a:rPr>
              <a:t>loop control variable </a:t>
            </a:r>
            <a:r>
              <a:rPr lang="en-US" sz="2800" dirty="0" smtClean="0"/>
              <a:t>because it controls how many times the while loop executes. It is often referred to as a </a:t>
            </a:r>
            <a:r>
              <a:rPr lang="en-US" sz="2800" dirty="0" smtClean="0">
                <a:solidFill>
                  <a:srgbClr val="FF0000"/>
                </a:solidFill>
              </a:rPr>
              <a:t>counter variable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++;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193488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loop returns to the condition. Since the test is still </a:t>
            </a:r>
            <a:r>
              <a:rPr lang="en-US" sz="2800" dirty="0" smtClean="0">
                <a:solidFill>
                  <a:srgbClr val="FF0000"/>
                </a:solidFill>
              </a:rPr>
              <a:t>true</a:t>
            </a:r>
            <a:r>
              <a:rPr lang="en-US" sz="2800" dirty="0" smtClean="0"/>
              <a:t> (4 &lt; 5); the loop continues.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81471"/>
            <a:ext cx="4038600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0 1 2 3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4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990600"/>
            <a:ext cx="7315200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Arc 9"/>
          <p:cNvSpPr/>
          <p:nvPr/>
        </p:nvSpPr>
        <p:spPr>
          <a:xfrm flipH="1">
            <a:off x="381000" y="1191490"/>
            <a:ext cx="914400" cy="1828800"/>
          </a:xfrm>
          <a:prstGeom prst="arc">
            <a:avLst>
              <a:gd name="adj1" fmla="val 16200000"/>
              <a:gd name="adj2" fmla="val 5292347"/>
            </a:avLst>
          </a:prstGeom>
          <a:ln w="635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++;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193488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cntr</a:t>
            </a:r>
            <a:r>
              <a:rPr lang="en-US" sz="2800" dirty="0" smtClean="0"/>
              <a:t> is displayed again.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81471"/>
            <a:ext cx="4038600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0 1 2 3 4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4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1814945"/>
            <a:ext cx="7315200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++;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193488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cntr</a:t>
            </a:r>
            <a:r>
              <a:rPr lang="en-US" sz="2800" dirty="0" smtClean="0"/>
              <a:t> is incremented again.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81471"/>
            <a:ext cx="4038600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0 1 2 3 4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2258290"/>
            <a:ext cx="7315200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++;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193488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loop returns to the condition. The condition is now </a:t>
            </a:r>
            <a:r>
              <a:rPr lang="en-US" sz="2800" dirty="0" smtClean="0">
                <a:solidFill>
                  <a:srgbClr val="FF0000"/>
                </a:solidFill>
              </a:rPr>
              <a:t>false </a:t>
            </a:r>
            <a:r>
              <a:rPr lang="en-US" sz="2800" dirty="0" smtClean="0"/>
              <a:t>(5 &lt; 5); the loop stops.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81471"/>
            <a:ext cx="4038600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0 1 2 3 4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5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990600"/>
            <a:ext cx="7315200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Arc 9"/>
          <p:cNvSpPr/>
          <p:nvPr/>
        </p:nvSpPr>
        <p:spPr>
          <a:xfrm flipH="1">
            <a:off x="381000" y="1191490"/>
            <a:ext cx="914400" cy="1828800"/>
          </a:xfrm>
          <a:prstGeom prst="arc">
            <a:avLst>
              <a:gd name="adj1" fmla="val 16200000"/>
              <a:gd name="adj2" fmla="val 5292347"/>
            </a:avLst>
          </a:prstGeom>
          <a:ln w="635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++;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193488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program continues execution below the while loop.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81471"/>
            <a:ext cx="4038600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0 1 2 3 4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5</a:t>
            </a:r>
          </a:p>
        </p:txBody>
      </p:sp>
      <p:sp>
        <p:nvSpPr>
          <p:cNvPr id="10" name="Arc 9"/>
          <p:cNvSpPr/>
          <p:nvPr/>
        </p:nvSpPr>
        <p:spPr>
          <a:xfrm rot="10800000">
            <a:off x="381000" y="1219200"/>
            <a:ext cx="990600" cy="1905000"/>
          </a:xfrm>
          <a:prstGeom prst="arc">
            <a:avLst>
              <a:gd name="adj1" fmla="val 16200000"/>
              <a:gd name="adj2" fmla="val 5292347"/>
            </a:avLst>
          </a:prstGeom>
          <a:ln w="635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= 0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++;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193488"/>
            <a:ext cx="73152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first step in creating a counter-controlled loop is to declare a counter variable with an initial value. In this example, the counter variable is initialized to zero.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&lt; 5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++;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193488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second step is to include the counter as part of the condition of the while loop. This condition says while </a:t>
            </a:r>
            <a:r>
              <a:rPr lang="en-US" sz="2800" dirty="0" err="1" smtClean="0"/>
              <a:t>cntr</a:t>
            </a:r>
            <a:r>
              <a:rPr lang="en-US" sz="2800" dirty="0" smtClean="0"/>
              <a:t> is less than 5 keep looping.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++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;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193488"/>
            <a:ext cx="73152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third step is to increment the counter variable within the body of the while so that it eventually reaches a value that makes the while condition false.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00388" y="2209800"/>
            <a:ext cx="538423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Let’s watch the while</a:t>
            </a:r>
          </a:p>
          <a:p>
            <a:r>
              <a:rPr lang="en-US" sz="4400" dirty="0" smtClean="0">
                <a:latin typeface="Arial" pitchFamily="34" charset="0"/>
                <a:cs typeface="Arial" pitchFamily="34" charset="0"/>
              </a:rPr>
              <a:t>loop in action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++;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193488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counter variable </a:t>
            </a:r>
            <a:r>
              <a:rPr lang="en-US" sz="2800" dirty="0" err="1" smtClean="0">
                <a:solidFill>
                  <a:srgbClr val="FF0000"/>
                </a:solidFill>
              </a:rPr>
              <a:t>cntr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is initialized with a value of zero.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81471"/>
            <a:ext cx="4038600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96980"/>
            <a:ext cx="7315200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++;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193488"/>
            <a:ext cx="73152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condition of the while is tested. Since it evaluates to </a:t>
            </a:r>
            <a:r>
              <a:rPr lang="en-US" sz="2800" dirty="0" smtClean="0">
                <a:solidFill>
                  <a:srgbClr val="FF0000"/>
                </a:solidFill>
              </a:rPr>
              <a:t>true</a:t>
            </a:r>
            <a:r>
              <a:rPr lang="en-US" sz="2800" dirty="0" smtClean="0"/>
              <a:t> (0 &lt; 5), the program can enter the body of the while loop.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81471"/>
            <a:ext cx="4038600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0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983672"/>
            <a:ext cx="7315200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31085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= 0;  </a:t>
            </a:r>
          </a:p>
          <a:p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while(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 5)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System.out.print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+ “ ”);</a:t>
            </a:r>
          </a:p>
          <a:p>
            <a:r>
              <a:rPr lang="en-US" sz="28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cntr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++; </a:t>
            </a:r>
          </a:p>
          <a:p>
            <a:r>
              <a:rPr lang="en-US" sz="2800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193488"/>
            <a:ext cx="7315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counter variable’s value is displayed on the terminal window. 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160" y="5098701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Terminal Window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581471"/>
            <a:ext cx="4038600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0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5098702"/>
            <a:ext cx="683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cntr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960" y="5602253"/>
            <a:ext cx="5726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0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1828800"/>
            <a:ext cx="7315200" cy="457200"/>
          </a:xfrm>
          <a:prstGeom prst="rect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4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727</TotalTime>
  <Words>905</Words>
  <Application>Microsoft Office PowerPoint</Application>
  <PresentationFormat>On-screen Show (4:3)</PresentationFormat>
  <Paragraphs>254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Barry</cp:lastModifiedBy>
  <cp:revision>67</cp:revision>
  <dcterms:created xsi:type="dcterms:W3CDTF">2012-11-30T16:22:57Z</dcterms:created>
  <dcterms:modified xsi:type="dcterms:W3CDTF">2013-07-27T00:16:52Z</dcterms:modified>
</cp:coreProperties>
</file>