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92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4" r:id="rId14"/>
    <p:sldId id="293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28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FF"/>
    <a:srgbClr val="FF8B8B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>
        <p:scale>
          <a:sx n="70" d="100"/>
          <a:sy n="70" d="100"/>
        </p:scale>
        <p:origin x="-2802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35230" y="2743200"/>
            <a:ext cx="4083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Tree Traversals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059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M-G-F-A-K-V-S-</a:t>
            </a:r>
            <a:r>
              <a:rPr lang="en-US" sz="4400" b="1" dirty="0" smtClean="0">
                <a:solidFill>
                  <a:srgbClr val="FF0000"/>
                </a:solidFill>
              </a:rPr>
              <a:t>P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5111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M-G-F-A-K-V-S-P-</a:t>
            </a:r>
            <a:r>
              <a:rPr lang="en-US" sz="4400" b="1" dirty="0" smtClean="0">
                <a:solidFill>
                  <a:srgbClr val="FF0000"/>
                </a:solidFill>
              </a:rPr>
              <a:t>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8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Z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9536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M-G-F-A-K-V-S-P-T-</a:t>
            </a:r>
            <a:r>
              <a:rPr lang="en-US" sz="4400" b="1" dirty="0" smtClean="0">
                <a:solidFill>
                  <a:srgbClr val="FF0000"/>
                </a:solidFill>
              </a:rPr>
              <a:t>Z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0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1624" y="2743200"/>
            <a:ext cx="44511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Inorder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Traversal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42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674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9589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</a:t>
            </a:r>
            <a:r>
              <a:rPr lang="en-US" sz="4400" b="1" dirty="0" smtClean="0">
                <a:solidFill>
                  <a:srgbClr val="FF0000"/>
                </a:solidFill>
              </a:rPr>
              <a:t>F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2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G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4911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</a:t>
            </a:r>
            <a:r>
              <a:rPr lang="en-US" sz="4400" b="1" dirty="0" smtClean="0">
                <a:solidFill>
                  <a:srgbClr val="FF0000"/>
                </a:solidFill>
              </a:rPr>
              <a:t>G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K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97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</a:t>
            </a:r>
            <a:r>
              <a:rPr lang="en-US" sz="4400" b="1" dirty="0" smtClean="0">
                <a:solidFill>
                  <a:srgbClr val="FF0000"/>
                </a:solidFill>
              </a:rPr>
              <a:t>K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57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2640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</a:t>
            </a:r>
            <a:r>
              <a:rPr lang="en-US" sz="4400" b="1" dirty="0" smtClean="0">
                <a:solidFill>
                  <a:srgbClr val="FF0000"/>
                </a:solidFill>
              </a:rPr>
              <a:t>M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4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113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</a:t>
            </a:r>
            <a:r>
              <a:rPr lang="en-US" sz="4400" b="1" dirty="0" smtClean="0">
                <a:solidFill>
                  <a:srgbClr val="FF0000"/>
                </a:solidFill>
              </a:rPr>
              <a:t>-P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8043" y="2743200"/>
            <a:ext cx="4858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Preorder Traversal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5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5525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A-F-G-K-M-P</a:t>
            </a:r>
            <a:r>
              <a:rPr lang="en-US" sz="4400" b="1" dirty="0" smtClean="0">
                <a:solidFill>
                  <a:srgbClr val="FF0000"/>
                </a:solidFill>
              </a:rPr>
              <a:t>-S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9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0046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A-F-G-K-M-P-S</a:t>
            </a:r>
            <a:r>
              <a:rPr lang="en-US" sz="4400" b="1" dirty="0" smtClean="0">
                <a:solidFill>
                  <a:srgbClr val="FF0000"/>
                </a:solidFill>
              </a:rPr>
              <a:t>-T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0046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A-F-G-K-M-P-S</a:t>
            </a:r>
            <a:r>
              <a:rPr lang="en-US" sz="4400" b="1" dirty="0" smtClean="0">
                <a:solidFill>
                  <a:srgbClr val="FF0000"/>
                </a:solidFill>
              </a:rPr>
              <a:t>-T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3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inorder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(left-root-right)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Visit the </a:t>
            </a:r>
            <a:r>
              <a:rPr lang="en-US" sz="2800" dirty="0" smtClean="0"/>
              <a:t>root;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Z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4470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A-F-G-K-M-P-S-T</a:t>
            </a:r>
            <a:r>
              <a:rPr lang="en-US" sz="4400" b="1" dirty="0" smtClean="0">
                <a:solidFill>
                  <a:srgbClr val="FF0000"/>
                </a:solidFill>
              </a:rPr>
              <a:t>-Z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Did you notice anything about the ordering of the keys as they were extracted?  They are in </a:t>
            </a:r>
            <a:r>
              <a:rPr lang="en-US" sz="2800" dirty="0" smtClean="0">
                <a:solidFill>
                  <a:srgbClr val="FF0000"/>
                </a:solidFill>
              </a:rPr>
              <a:t>ascending order</a:t>
            </a:r>
            <a:r>
              <a:rPr lang="en-US" sz="2800" dirty="0" smtClean="0"/>
              <a:t>. An </a:t>
            </a:r>
            <a:r>
              <a:rPr lang="en-US" sz="2800" dirty="0" err="1" smtClean="0"/>
              <a:t>inorder</a:t>
            </a:r>
            <a:r>
              <a:rPr lang="en-US" sz="2800" dirty="0" smtClean="0"/>
              <a:t> traversal returns the keys in ascending order.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4470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A-F-G-K-M-P-S-T-Z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6785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2207" y="2743200"/>
            <a:ext cx="5109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Postorder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Traversal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2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9589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</a:t>
            </a:r>
            <a:r>
              <a:rPr lang="en-US" sz="4400" b="1" dirty="0" smtClean="0">
                <a:solidFill>
                  <a:srgbClr val="FF0000"/>
                </a:solidFill>
              </a:rPr>
              <a:t>F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049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K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441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</a:t>
            </a:r>
            <a:r>
              <a:rPr lang="en-US" sz="4400" b="1" dirty="0" smtClean="0">
                <a:solidFill>
                  <a:srgbClr val="FF0000"/>
                </a:solidFill>
              </a:rPr>
              <a:t>K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5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G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97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</a:t>
            </a:r>
            <a:r>
              <a:rPr lang="en-US" sz="4400" b="1" dirty="0" smtClean="0">
                <a:solidFill>
                  <a:srgbClr val="FF0000"/>
                </a:solidFill>
              </a:rPr>
              <a:t>G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33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8297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6783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M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8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2446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</a:t>
            </a:r>
            <a:r>
              <a:rPr lang="en-US" sz="4400" b="1" dirty="0" smtClean="0">
                <a:solidFill>
                  <a:srgbClr val="FF0000"/>
                </a:solidFill>
              </a:rPr>
              <a:t>P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98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2898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A-F-K-G-P-</a:t>
            </a:r>
            <a:r>
              <a:rPr lang="en-US" sz="4400" b="1" dirty="0" smtClean="0">
                <a:solidFill>
                  <a:srgbClr val="FF0000"/>
                </a:solidFill>
              </a:rPr>
              <a:t>T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6765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3377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A-F-K-G-P-T-</a:t>
            </a:r>
            <a:r>
              <a:rPr lang="en-US" sz="4400" b="1" dirty="0" smtClean="0">
                <a:solidFill>
                  <a:srgbClr val="FF0000"/>
                </a:solidFill>
              </a:rPr>
              <a:t>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30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Z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7802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A-F-K-G-P-T-S-</a:t>
            </a:r>
            <a:r>
              <a:rPr lang="en-US" sz="4400" b="1" dirty="0" smtClean="0">
                <a:solidFill>
                  <a:srgbClr val="FF0000"/>
                </a:solidFill>
              </a:rPr>
              <a:t>Z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84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286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A-F-K-G-P-T-S-Z-</a:t>
            </a:r>
            <a:r>
              <a:rPr lang="en-US" sz="4400" b="1" dirty="0" smtClean="0">
                <a:solidFill>
                  <a:srgbClr val="FF0000"/>
                </a:solidFill>
              </a:rPr>
              <a:t>V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739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57048" y="2590800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49536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A-F-K-G-P-T-S-Z-V-</a:t>
            </a:r>
            <a:r>
              <a:rPr lang="en-US" sz="4400" b="1" dirty="0" smtClean="0">
                <a:solidFill>
                  <a:srgbClr val="FF0000"/>
                </a:solidFill>
              </a:rPr>
              <a:t>M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 smtClean="0">
                <a:solidFill>
                  <a:srgbClr val="FF0000"/>
                </a:solidFill>
              </a:rPr>
              <a:t>postorder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(left-right-root)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</a:t>
            </a:r>
            <a:r>
              <a:rPr lang="en-US" sz="2800" dirty="0"/>
              <a:t>Traverse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first;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2. </a:t>
            </a:r>
            <a:r>
              <a:rPr lang="en-US" sz="2800" dirty="0"/>
              <a:t>Traverse the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; and </a:t>
            </a:r>
            <a:r>
              <a:rPr lang="en-US" sz="2800" dirty="0"/>
              <a:t>then</a:t>
            </a:r>
          </a:p>
          <a:p>
            <a:r>
              <a:rPr lang="en-US" sz="2800" dirty="0" smtClean="0"/>
              <a:t>   3. </a:t>
            </a:r>
            <a:r>
              <a:rPr lang="en-US" sz="2800" dirty="0"/>
              <a:t>Visit the root;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404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75500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G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2105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</a:t>
            </a:r>
            <a:r>
              <a:rPr lang="en-US" sz="4400" b="1" dirty="0" smtClean="0">
                <a:solidFill>
                  <a:srgbClr val="FF0000"/>
                </a:solidFill>
              </a:rPr>
              <a:t>G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83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1643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</a:t>
            </a:r>
            <a:r>
              <a:rPr lang="en-US" sz="4400" b="1" dirty="0">
                <a:solidFill>
                  <a:srgbClr val="FF000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29978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2157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</a:t>
            </a:r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2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K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2640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</a:t>
            </a:r>
            <a:r>
              <a:rPr lang="en-US" sz="4400" b="1" dirty="0" smtClean="0">
                <a:solidFill>
                  <a:srgbClr val="FF0000"/>
                </a:solidFill>
              </a:rPr>
              <a:t>K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1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1470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M-G-F-A-K-</a:t>
            </a:r>
            <a:r>
              <a:rPr lang="en-US" sz="4400" b="1" dirty="0" smtClean="0">
                <a:solidFill>
                  <a:srgbClr val="FF0000"/>
                </a:solidFill>
              </a:rPr>
              <a:t>V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9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04608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77190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04608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54330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54330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77190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75395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72903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73793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5908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2766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22910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216993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21200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19264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16913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184094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preorder </a:t>
            </a:r>
            <a:r>
              <a:rPr lang="en-US" sz="2800" dirty="0">
                <a:solidFill>
                  <a:srgbClr val="FF0000"/>
                </a:solidFill>
              </a:rPr>
              <a:t>traversal </a:t>
            </a:r>
            <a:r>
              <a:rPr lang="en-US" sz="2800" dirty="0" smtClean="0"/>
              <a:t>(root-left-right) is </a:t>
            </a:r>
            <a:r>
              <a:rPr lang="en-US" sz="2800" dirty="0"/>
              <a:t>defined recursively as follows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  1. Visit </a:t>
            </a:r>
            <a:r>
              <a:rPr lang="en-US" sz="2800" dirty="0"/>
              <a:t>the root first; and then</a:t>
            </a:r>
          </a:p>
          <a:p>
            <a:r>
              <a:rPr lang="en-US" sz="2800" dirty="0" smtClean="0"/>
              <a:t>   2. Traverse </a:t>
            </a:r>
            <a:r>
              <a:rPr lang="en-US" sz="2800" dirty="0"/>
              <a:t>the left </a:t>
            </a:r>
            <a:r>
              <a:rPr lang="en-US" sz="2800" dirty="0" err="1"/>
              <a:t>subtree</a:t>
            </a:r>
            <a:r>
              <a:rPr lang="en-US" sz="2800" dirty="0"/>
              <a:t>; and then</a:t>
            </a:r>
          </a:p>
          <a:p>
            <a:r>
              <a:rPr lang="en-US" sz="2800" dirty="0" smtClean="0"/>
              <a:t>   3. Traverse </a:t>
            </a:r>
            <a:r>
              <a:rPr lang="en-US" sz="2800" dirty="0"/>
              <a:t>the right </a:t>
            </a:r>
            <a:r>
              <a:rPr lang="en-US" sz="2800" dirty="0" err="1"/>
              <a:t>subtree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59359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1327" y="326275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83592" y="325001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77398" y="419836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K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26956" y="4204953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38944" y="4186187"/>
            <a:ext cx="380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Z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31035" y="5158406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32804" y="516534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437956" y="514345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81560" y="42169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057659" y="6019800"/>
            <a:ext cx="35862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M-G-F-A-K-V-</a:t>
            </a:r>
            <a:r>
              <a:rPr lang="en-US" sz="4400" b="1" dirty="0" smtClean="0">
                <a:solidFill>
                  <a:srgbClr val="FF0000"/>
                </a:solidFill>
              </a:rPr>
              <a:t>S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</TotalTime>
  <Words>1582</Words>
  <Application>Microsoft Office PowerPoint</Application>
  <PresentationFormat>On-screen Show (4:3)</PresentationFormat>
  <Paragraphs>467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122</cp:revision>
  <dcterms:created xsi:type="dcterms:W3CDTF">2012-11-30T16:22:57Z</dcterms:created>
  <dcterms:modified xsi:type="dcterms:W3CDTF">2013-08-01T03:18:42Z</dcterms:modified>
</cp:coreProperties>
</file>