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2" r:id="rId2"/>
    <p:sldId id="265" r:id="rId3"/>
    <p:sldId id="266" r:id="rId4"/>
    <p:sldId id="274" r:id="rId5"/>
    <p:sldId id="267" r:id="rId6"/>
    <p:sldId id="268" r:id="rId7"/>
    <p:sldId id="269" r:id="rId8"/>
    <p:sldId id="270" r:id="rId9"/>
    <p:sldId id="271" r:id="rId10"/>
    <p:sldId id="272" r:id="rId11"/>
    <p:sldId id="273"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FCD03"/>
    <a:srgbClr val="FFFFCC"/>
    <a:srgbClr val="DCECFC"/>
    <a:srgbClr val="94C5F6"/>
    <a:srgbClr val="47A3FF"/>
    <a:srgbClr val="056AFF"/>
    <a:srgbClr val="D5FFD5"/>
    <a:srgbClr val="E9F5DB"/>
    <a:srgbClr val="EAFFD5"/>
    <a:srgbClr val="FFE07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15" autoAdjust="0"/>
    <p:restoredTop sz="94660"/>
  </p:normalViewPr>
  <p:slideViewPr>
    <p:cSldViewPr>
      <p:cViewPr varScale="1">
        <p:scale>
          <a:sx n="111" d="100"/>
          <a:sy n="111" d="100"/>
        </p:scale>
        <p:origin x="-1602"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953596A-8C77-4727-9A68-8AE14AC65763}" type="datetimeFigureOut">
              <a:rPr lang="en-US" smtClean="0"/>
              <a:pPr/>
              <a:t>7/26/2013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13855D-15FB-49E3-82FB-17A3E315FB93}" type="slidenum">
              <a:rPr lang="en-US" smtClean="0"/>
              <a:pPr/>
              <a:t>‹#›</a:t>
            </a:fld>
            <a:endParaRPr lang="en-US"/>
          </a:p>
        </p:txBody>
      </p:sp>
    </p:spTree>
    <p:extLst>
      <p:ext uri="{BB962C8B-B14F-4D97-AF65-F5344CB8AC3E}">
        <p14:creationId xmlns:p14="http://schemas.microsoft.com/office/powerpoint/2010/main" val="19196707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53596A-8C77-4727-9A68-8AE14AC65763}" type="datetimeFigureOut">
              <a:rPr lang="en-US" smtClean="0"/>
              <a:pPr/>
              <a:t>7/26/2013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13855D-15FB-49E3-82FB-17A3E315FB93}" type="slidenum">
              <a:rPr lang="en-US" smtClean="0"/>
              <a:pPr/>
              <a:t>‹#›</a:t>
            </a:fld>
            <a:endParaRPr lang="en-US"/>
          </a:p>
        </p:txBody>
      </p:sp>
    </p:spTree>
    <p:extLst>
      <p:ext uri="{BB962C8B-B14F-4D97-AF65-F5344CB8AC3E}">
        <p14:creationId xmlns:p14="http://schemas.microsoft.com/office/powerpoint/2010/main" val="15795820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53596A-8C77-4727-9A68-8AE14AC65763}" type="datetimeFigureOut">
              <a:rPr lang="en-US" smtClean="0"/>
              <a:pPr/>
              <a:t>7/26/2013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13855D-15FB-49E3-82FB-17A3E315FB93}" type="slidenum">
              <a:rPr lang="en-US" smtClean="0"/>
              <a:pPr/>
              <a:t>‹#›</a:t>
            </a:fld>
            <a:endParaRPr lang="en-US"/>
          </a:p>
        </p:txBody>
      </p:sp>
    </p:spTree>
    <p:extLst>
      <p:ext uri="{BB962C8B-B14F-4D97-AF65-F5344CB8AC3E}">
        <p14:creationId xmlns:p14="http://schemas.microsoft.com/office/powerpoint/2010/main" val="4052657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53596A-8C77-4727-9A68-8AE14AC65763}" type="datetimeFigureOut">
              <a:rPr lang="en-US" smtClean="0"/>
              <a:pPr/>
              <a:t>7/26/2013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13855D-15FB-49E3-82FB-17A3E315FB93}" type="slidenum">
              <a:rPr lang="en-US" smtClean="0"/>
              <a:pPr/>
              <a:t>‹#›</a:t>
            </a:fld>
            <a:endParaRPr lang="en-US"/>
          </a:p>
        </p:txBody>
      </p:sp>
    </p:spTree>
    <p:extLst>
      <p:ext uri="{BB962C8B-B14F-4D97-AF65-F5344CB8AC3E}">
        <p14:creationId xmlns:p14="http://schemas.microsoft.com/office/powerpoint/2010/main" val="8265474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953596A-8C77-4727-9A68-8AE14AC65763}" type="datetimeFigureOut">
              <a:rPr lang="en-US" smtClean="0"/>
              <a:pPr/>
              <a:t>7/26/2013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13855D-15FB-49E3-82FB-17A3E315FB93}" type="slidenum">
              <a:rPr lang="en-US" smtClean="0"/>
              <a:pPr/>
              <a:t>‹#›</a:t>
            </a:fld>
            <a:endParaRPr lang="en-US"/>
          </a:p>
        </p:txBody>
      </p:sp>
    </p:spTree>
    <p:extLst>
      <p:ext uri="{BB962C8B-B14F-4D97-AF65-F5344CB8AC3E}">
        <p14:creationId xmlns:p14="http://schemas.microsoft.com/office/powerpoint/2010/main" val="15826390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953596A-8C77-4727-9A68-8AE14AC65763}" type="datetimeFigureOut">
              <a:rPr lang="en-US" smtClean="0"/>
              <a:pPr/>
              <a:t>7/26/2013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13855D-15FB-49E3-82FB-17A3E315FB93}" type="slidenum">
              <a:rPr lang="en-US" smtClean="0"/>
              <a:pPr/>
              <a:t>‹#›</a:t>
            </a:fld>
            <a:endParaRPr lang="en-US"/>
          </a:p>
        </p:txBody>
      </p:sp>
    </p:spTree>
    <p:extLst>
      <p:ext uri="{BB962C8B-B14F-4D97-AF65-F5344CB8AC3E}">
        <p14:creationId xmlns:p14="http://schemas.microsoft.com/office/powerpoint/2010/main" val="10762644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953596A-8C77-4727-9A68-8AE14AC65763}" type="datetimeFigureOut">
              <a:rPr lang="en-US" smtClean="0"/>
              <a:pPr/>
              <a:t>7/26/2013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113855D-15FB-49E3-82FB-17A3E315FB93}" type="slidenum">
              <a:rPr lang="en-US" smtClean="0"/>
              <a:pPr/>
              <a:t>‹#›</a:t>
            </a:fld>
            <a:endParaRPr lang="en-US"/>
          </a:p>
        </p:txBody>
      </p:sp>
    </p:spTree>
    <p:extLst>
      <p:ext uri="{BB962C8B-B14F-4D97-AF65-F5344CB8AC3E}">
        <p14:creationId xmlns:p14="http://schemas.microsoft.com/office/powerpoint/2010/main" val="28248074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953596A-8C77-4727-9A68-8AE14AC65763}" type="datetimeFigureOut">
              <a:rPr lang="en-US" smtClean="0"/>
              <a:pPr/>
              <a:t>7/26/2013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113855D-15FB-49E3-82FB-17A3E315FB93}" type="slidenum">
              <a:rPr lang="en-US" smtClean="0"/>
              <a:pPr/>
              <a:t>‹#›</a:t>
            </a:fld>
            <a:endParaRPr lang="en-US"/>
          </a:p>
        </p:txBody>
      </p:sp>
    </p:spTree>
    <p:extLst>
      <p:ext uri="{BB962C8B-B14F-4D97-AF65-F5344CB8AC3E}">
        <p14:creationId xmlns:p14="http://schemas.microsoft.com/office/powerpoint/2010/main" val="39520033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53596A-8C77-4727-9A68-8AE14AC65763}" type="datetimeFigureOut">
              <a:rPr lang="en-US" smtClean="0"/>
              <a:pPr/>
              <a:t>7/26/2013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113855D-15FB-49E3-82FB-17A3E315FB93}" type="slidenum">
              <a:rPr lang="en-US" smtClean="0"/>
              <a:pPr/>
              <a:t>‹#›</a:t>
            </a:fld>
            <a:endParaRPr lang="en-US"/>
          </a:p>
        </p:txBody>
      </p:sp>
    </p:spTree>
    <p:extLst>
      <p:ext uri="{BB962C8B-B14F-4D97-AF65-F5344CB8AC3E}">
        <p14:creationId xmlns:p14="http://schemas.microsoft.com/office/powerpoint/2010/main" val="11433266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53596A-8C77-4727-9A68-8AE14AC65763}" type="datetimeFigureOut">
              <a:rPr lang="en-US" smtClean="0"/>
              <a:pPr/>
              <a:t>7/26/2013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13855D-15FB-49E3-82FB-17A3E315FB93}" type="slidenum">
              <a:rPr lang="en-US" smtClean="0"/>
              <a:pPr/>
              <a:t>‹#›</a:t>
            </a:fld>
            <a:endParaRPr lang="en-US"/>
          </a:p>
        </p:txBody>
      </p:sp>
    </p:spTree>
    <p:extLst>
      <p:ext uri="{BB962C8B-B14F-4D97-AF65-F5344CB8AC3E}">
        <p14:creationId xmlns:p14="http://schemas.microsoft.com/office/powerpoint/2010/main" val="28266675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53596A-8C77-4727-9A68-8AE14AC65763}" type="datetimeFigureOut">
              <a:rPr lang="en-US" smtClean="0"/>
              <a:pPr/>
              <a:t>7/26/2013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13855D-15FB-49E3-82FB-17A3E315FB93}" type="slidenum">
              <a:rPr lang="en-US" smtClean="0"/>
              <a:pPr/>
              <a:t>‹#›</a:t>
            </a:fld>
            <a:endParaRPr lang="en-US"/>
          </a:p>
        </p:txBody>
      </p:sp>
    </p:spTree>
    <p:extLst>
      <p:ext uri="{BB962C8B-B14F-4D97-AF65-F5344CB8AC3E}">
        <p14:creationId xmlns:p14="http://schemas.microsoft.com/office/powerpoint/2010/main" val="36728158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56AFF"/>
            </a:gs>
            <a:gs pos="99000">
              <a:srgbClr val="DCECFC"/>
            </a:gs>
            <a:gs pos="70000">
              <a:srgbClr val="94C5F6"/>
            </a:gs>
            <a:gs pos="35000">
              <a:srgbClr val="47A3FF"/>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53596A-8C77-4727-9A68-8AE14AC65763}" type="datetimeFigureOut">
              <a:rPr lang="en-US" smtClean="0"/>
              <a:pPr/>
              <a:t>7/26/2013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13855D-15FB-49E3-82FB-17A3E315FB93}" type="slidenum">
              <a:rPr lang="en-US" smtClean="0"/>
              <a:pPr/>
              <a:t>‹#›</a:t>
            </a:fld>
            <a:endParaRPr lang="en-US"/>
          </a:p>
        </p:txBody>
      </p:sp>
    </p:spTree>
    <p:extLst>
      <p:ext uri="{BB962C8B-B14F-4D97-AF65-F5344CB8AC3E}">
        <p14:creationId xmlns:p14="http://schemas.microsoft.com/office/powerpoint/2010/main" val="35424986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91002" y="2507159"/>
            <a:ext cx="3972371" cy="769441"/>
          </a:xfrm>
          <a:prstGeom prst="rect">
            <a:avLst/>
          </a:prstGeom>
          <a:noFill/>
        </p:spPr>
        <p:txBody>
          <a:bodyPr wrap="none" rtlCol="0">
            <a:spAutoFit/>
          </a:bodyPr>
          <a:lstStyle/>
          <a:p>
            <a:pPr algn="ctr"/>
            <a:r>
              <a:rPr lang="en-US" sz="4400" dirty="0" smtClean="0">
                <a:latin typeface="Arial" pitchFamily="34" charset="0"/>
                <a:cs typeface="Arial" pitchFamily="34" charset="0"/>
              </a:rPr>
              <a:t>Variable Scope</a:t>
            </a:r>
            <a:endParaRPr lang="en-US" sz="4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07473" y="76200"/>
            <a:ext cx="7315200" cy="4801314"/>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dirty="0" smtClean="0">
                <a:latin typeface="Consolas" pitchFamily="49" charset="0"/>
                <a:cs typeface="Consolas" pitchFamily="49" charset="0"/>
              </a:rPr>
              <a:t>public class </a:t>
            </a:r>
            <a:r>
              <a:rPr lang="en-US" dirty="0" err="1" smtClean="0">
                <a:latin typeface="Consolas" pitchFamily="49" charset="0"/>
                <a:cs typeface="Consolas" pitchFamily="49" charset="0"/>
              </a:rPr>
              <a:t>ScopeDemo</a:t>
            </a:r>
            <a:endParaRPr lang="en-US" dirty="0" smtClean="0">
              <a:latin typeface="Consolas" pitchFamily="49" charset="0"/>
              <a:cs typeface="Consolas" pitchFamily="49" charset="0"/>
            </a:endParaRPr>
          </a:p>
          <a:p>
            <a:r>
              <a:rPr lang="en-US" dirty="0" smtClean="0">
                <a:latin typeface="Consolas" pitchFamily="49" charset="0"/>
                <a:cs typeface="Consolas" pitchFamily="49" charset="0"/>
              </a:rPr>
              <a:t>{</a:t>
            </a:r>
          </a:p>
          <a:p>
            <a:r>
              <a:rPr lang="en-US" dirty="0">
                <a:latin typeface="Consolas" pitchFamily="49" charset="0"/>
                <a:cs typeface="Consolas" pitchFamily="49" charset="0"/>
              </a:rPr>
              <a:t> </a:t>
            </a:r>
            <a:r>
              <a:rPr lang="en-US" dirty="0" smtClean="0">
                <a:latin typeface="Consolas" pitchFamily="49" charset="0"/>
                <a:cs typeface="Consolas" pitchFamily="49" charset="0"/>
              </a:rPr>
              <a:t>  private </a:t>
            </a:r>
            <a:r>
              <a:rPr lang="en-US" dirty="0" err="1" smtClean="0">
                <a:latin typeface="Consolas" pitchFamily="49" charset="0"/>
                <a:cs typeface="Consolas" pitchFamily="49" charset="0"/>
              </a:rPr>
              <a:t>int</a:t>
            </a:r>
            <a:r>
              <a:rPr lang="en-US" dirty="0" smtClean="0">
                <a:latin typeface="Consolas" pitchFamily="49" charset="0"/>
                <a:cs typeface="Consolas" pitchFamily="49" charset="0"/>
              </a:rPr>
              <a:t> a = 1;</a:t>
            </a:r>
          </a:p>
          <a:p>
            <a:endParaRPr lang="en-US" dirty="0">
              <a:latin typeface="Consolas" pitchFamily="49" charset="0"/>
              <a:cs typeface="Consolas" pitchFamily="49" charset="0"/>
            </a:endParaRPr>
          </a:p>
          <a:p>
            <a:r>
              <a:rPr lang="en-US" dirty="0" smtClean="0">
                <a:latin typeface="Consolas" pitchFamily="49" charset="0"/>
                <a:cs typeface="Consolas" pitchFamily="49" charset="0"/>
              </a:rPr>
              <a:t>   public void scopeMethod1()</a:t>
            </a:r>
          </a:p>
          <a:p>
            <a:r>
              <a:rPr lang="en-US" dirty="0">
                <a:latin typeface="Consolas" pitchFamily="49" charset="0"/>
                <a:cs typeface="Consolas" pitchFamily="49" charset="0"/>
              </a:rPr>
              <a:t> </a:t>
            </a:r>
            <a:r>
              <a:rPr lang="en-US" dirty="0" smtClean="0">
                <a:latin typeface="Consolas" pitchFamily="49" charset="0"/>
                <a:cs typeface="Consolas" pitchFamily="49" charset="0"/>
              </a:rPr>
              <a:t>  {</a:t>
            </a:r>
          </a:p>
          <a:p>
            <a:r>
              <a:rPr lang="en-US" dirty="0" smtClean="0">
                <a:latin typeface="Consolas" pitchFamily="49" charset="0"/>
                <a:cs typeface="Consolas" pitchFamily="49" charset="0"/>
              </a:rPr>
              <a:t>      </a:t>
            </a:r>
            <a:r>
              <a:rPr lang="en-US" dirty="0" err="1" smtClean="0">
                <a:latin typeface="Consolas" pitchFamily="49" charset="0"/>
                <a:cs typeface="Consolas" pitchFamily="49" charset="0"/>
              </a:rPr>
              <a:t>int</a:t>
            </a:r>
            <a:r>
              <a:rPr lang="en-US" dirty="0" smtClean="0">
                <a:latin typeface="Consolas" pitchFamily="49" charset="0"/>
                <a:cs typeface="Consolas" pitchFamily="49" charset="0"/>
              </a:rPr>
              <a:t> b = 2;</a:t>
            </a:r>
          </a:p>
          <a:p>
            <a:r>
              <a:rPr lang="en-US" dirty="0">
                <a:latin typeface="Consolas" pitchFamily="49" charset="0"/>
                <a:cs typeface="Consolas" pitchFamily="49" charset="0"/>
              </a:rPr>
              <a:t> </a:t>
            </a:r>
            <a:r>
              <a:rPr lang="en-US" dirty="0" smtClean="0">
                <a:latin typeface="Consolas" pitchFamily="49" charset="0"/>
                <a:cs typeface="Consolas" pitchFamily="49" charset="0"/>
              </a:rPr>
              <a:t>     if(a &lt; b)</a:t>
            </a:r>
          </a:p>
          <a:p>
            <a:r>
              <a:rPr lang="en-US" dirty="0">
                <a:latin typeface="Consolas" pitchFamily="49" charset="0"/>
                <a:cs typeface="Consolas" pitchFamily="49" charset="0"/>
              </a:rPr>
              <a:t> </a:t>
            </a:r>
            <a:r>
              <a:rPr lang="en-US" dirty="0" smtClean="0">
                <a:latin typeface="Consolas" pitchFamily="49" charset="0"/>
                <a:cs typeface="Consolas" pitchFamily="49" charset="0"/>
              </a:rPr>
              <a:t>     {</a:t>
            </a:r>
          </a:p>
          <a:p>
            <a:r>
              <a:rPr lang="en-US" dirty="0" smtClean="0">
                <a:latin typeface="Consolas" pitchFamily="49" charset="0"/>
                <a:cs typeface="Consolas" pitchFamily="49" charset="0"/>
              </a:rPr>
              <a:t>         </a:t>
            </a:r>
            <a:r>
              <a:rPr lang="en-US" dirty="0" err="1" smtClean="0">
                <a:latin typeface="Consolas" pitchFamily="49" charset="0"/>
                <a:cs typeface="Consolas" pitchFamily="49" charset="0"/>
              </a:rPr>
              <a:t>int</a:t>
            </a:r>
            <a:r>
              <a:rPr lang="en-US" dirty="0" smtClean="0">
                <a:latin typeface="Consolas" pitchFamily="49" charset="0"/>
                <a:cs typeface="Consolas" pitchFamily="49" charset="0"/>
              </a:rPr>
              <a:t> c = a + b;</a:t>
            </a:r>
            <a:endParaRPr lang="en-US" dirty="0">
              <a:latin typeface="Consolas" pitchFamily="49" charset="0"/>
              <a:cs typeface="Consolas" pitchFamily="49" charset="0"/>
            </a:endParaRPr>
          </a:p>
          <a:p>
            <a:r>
              <a:rPr lang="en-US" dirty="0" smtClean="0">
                <a:latin typeface="Consolas" pitchFamily="49" charset="0"/>
                <a:cs typeface="Consolas" pitchFamily="49" charset="0"/>
              </a:rPr>
              <a:t>      }</a:t>
            </a:r>
            <a:endParaRPr lang="en-US" dirty="0">
              <a:latin typeface="Consolas" pitchFamily="49" charset="0"/>
              <a:cs typeface="Consolas" pitchFamily="49" charset="0"/>
            </a:endParaRPr>
          </a:p>
          <a:p>
            <a:r>
              <a:rPr lang="en-US" dirty="0" smtClean="0">
                <a:latin typeface="Consolas" pitchFamily="49" charset="0"/>
                <a:cs typeface="Consolas" pitchFamily="49" charset="0"/>
              </a:rPr>
              <a:t>   }</a:t>
            </a:r>
          </a:p>
          <a:p>
            <a:r>
              <a:rPr lang="en-US" dirty="0">
                <a:latin typeface="Consolas" pitchFamily="49" charset="0"/>
                <a:cs typeface="Consolas" pitchFamily="49" charset="0"/>
              </a:rPr>
              <a:t> </a:t>
            </a:r>
            <a:r>
              <a:rPr lang="en-US" dirty="0" smtClean="0">
                <a:latin typeface="Consolas" pitchFamily="49" charset="0"/>
                <a:cs typeface="Consolas" pitchFamily="49" charset="0"/>
              </a:rPr>
              <a:t>  public void scopeMethod2()</a:t>
            </a:r>
          </a:p>
          <a:p>
            <a:r>
              <a:rPr lang="en-US" dirty="0">
                <a:latin typeface="Consolas" pitchFamily="49" charset="0"/>
                <a:cs typeface="Consolas" pitchFamily="49" charset="0"/>
              </a:rPr>
              <a:t> </a:t>
            </a:r>
            <a:r>
              <a:rPr lang="en-US" dirty="0" smtClean="0">
                <a:latin typeface="Consolas" pitchFamily="49" charset="0"/>
                <a:cs typeface="Consolas" pitchFamily="49" charset="0"/>
              </a:rPr>
              <a:t>  {</a:t>
            </a:r>
          </a:p>
          <a:p>
            <a:r>
              <a:rPr lang="en-US" dirty="0" smtClean="0">
                <a:latin typeface="Consolas" pitchFamily="49" charset="0"/>
                <a:cs typeface="Consolas" pitchFamily="49" charset="0"/>
              </a:rPr>
              <a:t>      </a:t>
            </a:r>
            <a:r>
              <a:rPr lang="en-US" dirty="0" err="1" smtClean="0">
                <a:latin typeface="Consolas" pitchFamily="49" charset="0"/>
                <a:cs typeface="Consolas" pitchFamily="49" charset="0"/>
              </a:rPr>
              <a:t>int</a:t>
            </a:r>
            <a:r>
              <a:rPr lang="en-US" dirty="0" smtClean="0">
                <a:latin typeface="Consolas" pitchFamily="49" charset="0"/>
                <a:cs typeface="Consolas" pitchFamily="49" charset="0"/>
              </a:rPr>
              <a:t> d = a;</a:t>
            </a:r>
            <a:endParaRPr lang="en-US" dirty="0">
              <a:latin typeface="Consolas" pitchFamily="49" charset="0"/>
              <a:cs typeface="Consolas" pitchFamily="49" charset="0"/>
            </a:endParaRPr>
          </a:p>
          <a:p>
            <a:r>
              <a:rPr lang="en-US" dirty="0" smtClean="0">
                <a:latin typeface="Consolas" pitchFamily="49" charset="0"/>
                <a:cs typeface="Consolas" pitchFamily="49" charset="0"/>
              </a:rPr>
              <a:t>   }</a:t>
            </a:r>
          </a:p>
          <a:p>
            <a:r>
              <a:rPr lang="en-US" dirty="0">
                <a:latin typeface="Consolas" pitchFamily="49" charset="0"/>
                <a:cs typeface="Consolas" pitchFamily="49" charset="0"/>
              </a:rPr>
              <a:t>}</a:t>
            </a:r>
          </a:p>
        </p:txBody>
      </p:sp>
      <p:sp>
        <p:nvSpPr>
          <p:cNvPr id="9" name="TextBox 8"/>
          <p:cNvSpPr txBox="1"/>
          <p:nvPr/>
        </p:nvSpPr>
        <p:spPr>
          <a:xfrm>
            <a:off x="921327" y="4876800"/>
            <a:ext cx="7315200" cy="461665"/>
          </a:xfrm>
          <a:prstGeom prst="rect">
            <a:avLst/>
          </a:prstGeom>
          <a:solidFill>
            <a:schemeClr val="bg1"/>
          </a:solidFill>
        </p:spPr>
        <p:txBody>
          <a:bodyPr wrap="square" rtlCol="0">
            <a:spAutoFit/>
          </a:bodyPr>
          <a:lstStyle/>
          <a:p>
            <a:r>
              <a:rPr lang="en-US" sz="2400" dirty="0" smtClean="0"/>
              <a:t>Variable </a:t>
            </a:r>
            <a:r>
              <a:rPr lang="en-US" sz="2400" dirty="0" smtClean="0">
                <a:solidFill>
                  <a:srgbClr val="FF0000"/>
                </a:solidFill>
              </a:rPr>
              <a:t>d</a:t>
            </a:r>
            <a:r>
              <a:rPr lang="en-US" sz="2400" dirty="0" smtClean="0"/>
              <a:t> is declared within the method scopeMethod2. </a:t>
            </a:r>
          </a:p>
        </p:txBody>
      </p:sp>
      <p:sp>
        <p:nvSpPr>
          <p:cNvPr id="3" name="Rectangle 2"/>
          <p:cNvSpPr/>
          <p:nvPr/>
        </p:nvSpPr>
        <p:spPr>
          <a:xfrm>
            <a:off x="917053" y="3962400"/>
            <a:ext cx="7315200" cy="304800"/>
          </a:xfrm>
          <a:prstGeom prst="rect">
            <a:avLst/>
          </a:prstGeom>
          <a:solidFill>
            <a:srgbClr val="FF0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825903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07473" y="76200"/>
            <a:ext cx="7315200" cy="4801314"/>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dirty="0" smtClean="0">
                <a:latin typeface="Consolas" pitchFamily="49" charset="0"/>
                <a:cs typeface="Consolas" pitchFamily="49" charset="0"/>
              </a:rPr>
              <a:t>public class </a:t>
            </a:r>
            <a:r>
              <a:rPr lang="en-US" dirty="0" err="1" smtClean="0">
                <a:latin typeface="Consolas" pitchFamily="49" charset="0"/>
                <a:cs typeface="Consolas" pitchFamily="49" charset="0"/>
              </a:rPr>
              <a:t>ScopeDemo</a:t>
            </a:r>
            <a:endParaRPr lang="en-US" dirty="0" smtClean="0">
              <a:latin typeface="Consolas" pitchFamily="49" charset="0"/>
              <a:cs typeface="Consolas" pitchFamily="49" charset="0"/>
            </a:endParaRPr>
          </a:p>
          <a:p>
            <a:r>
              <a:rPr lang="en-US" dirty="0" smtClean="0">
                <a:latin typeface="Consolas" pitchFamily="49" charset="0"/>
                <a:cs typeface="Consolas" pitchFamily="49" charset="0"/>
              </a:rPr>
              <a:t>{</a:t>
            </a:r>
          </a:p>
          <a:p>
            <a:r>
              <a:rPr lang="en-US" dirty="0">
                <a:latin typeface="Consolas" pitchFamily="49" charset="0"/>
                <a:cs typeface="Consolas" pitchFamily="49" charset="0"/>
              </a:rPr>
              <a:t> </a:t>
            </a:r>
            <a:r>
              <a:rPr lang="en-US" dirty="0" smtClean="0">
                <a:latin typeface="Consolas" pitchFamily="49" charset="0"/>
                <a:cs typeface="Consolas" pitchFamily="49" charset="0"/>
              </a:rPr>
              <a:t>  private </a:t>
            </a:r>
            <a:r>
              <a:rPr lang="en-US" dirty="0" err="1" smtClean="0">
                <a:latin typeface="Consolas" pitchFamily="49" charset="0"/>
                <a:cs typeface="Consolas" pitchFamily="49" charset="0"/>
              </a:rPr>
              <a:t>int</a:t>
            </a:r>
            <a:r>
              <a:rPr lang="en-US" dirty="0" smtClean="0">
                <a:latin typeface="Consolas" pitchFamily="49" charset="0"/>
                <a:cs typeface="Consolas" pitchFamily="49" charset="0"/>
              </a:rPr>
              <a:t> a = 1;</a:t>
            </a:r>
          </a:p>
          <a:p>
            <a:endParaRPr lang="en-US" dirty="0">
              <a:latin typeface="Consolas" pitchFamily="49" charset="0"/>
              <a:cs typeface="Consolas" pitchFamily="49" charset="0"/>
            </a:endParaRPr>
          </a:p>
          <a:p>
            <a:r>
              <a:rPr lang="en-US" dirty="0" smtClean="0">
                <a:latin typeface="Consolas" pitchFamily="49" charset="0"/>
                <a:cs typeface="Consolas" pitchFamily="49" charset="0"/>
              </a:rPr>
              <a:t>   public void scopeMethod1()</a:t>
            </a:r>
          </a:p>
          <a:p>
            <a:r>
              <a:rPr lang="en-US" dirty="0">
                <a:latin typeface="Consolas" pitchFamily="49" charset="0"/>
                <a:cs typeface="Consolas" pitchFamily="49" charset="0"/>
              </a:rPr>
              <a:t> </a:t>
            </a:r>
            <a:r>
              <a:rPr lang="en-US" dirty="0" smtClean="0">
                <a:latin typeface="Consolas" pitchFamily="49" charset="0"/>
                <a:cs typeface="Consolas" pitchFamily="49" charset="0"/>
              </a:rPr>
              <a:t>  {</a:t>
            </a:r>
          </a:p>
          <a:p>
            <a:r>
              <a:rPr lang="en-US" dirty="0" smtClean="0">
                <a:latin typeface="Consolas" pitchFamily="49" charset="0"/>
                <a:cs typeface="Consolas" pitchFamily="49" charset="0"/>
              </a:rPr>
              <a:t>      </a:t>
            </a:r>
            <a:r>
              <a:rPr lang="en-US" dirty="0" err="1" smtClean="0">
                <a:latin typeface="Consolas" pitchFamily="49" charset="0"/>
                <a:cs typeface="Consolas" pitchFamily="49" charset="0"/>
              </a:rPr>
              <a:t>int</a:t>
            </a:r>
            <a:r>
              <a:rPr lang="en-US" dirty="0" smtClean="0">
                <a:latin typeface="Consolas" pitchFamily="49" charset="0"/>
                <a:cs typeface="Consolas" pitchFamily="49" charset="0"/>
              </a:rPr>
              <a:t> b = 2;</a:t>
            </a:r>
          </a:p>
          <a:p>
            <a:r>
              <a:rPr lang="en-US" dirty="0">
                <a:latin typeface="Consolas" pitchFamily="49" charset="0"/>
                <a:cs typeface="Consolas" pitchFamily="49" charset="0"/>
              </a:rPr>
              <a:t> </a:t>
            </a:r>
            <a:r>
              <a:rPr lang="en-US" dirty="0" smtClean="0">
                <a:latin typeface="Consolas" pitchFamily="49" charset="0"/>
                <a:cs typeface="Consolas" pitchFamily="49" charset="0"/>
              </a:rPr>
              <a:t>     if(a &lt; b)</a:t>
            </a:r>
          </a:p>
          <a:p>
            <a:r>
              <a:rPr lang="en-US" dirty="0">
                <a:latin typeface="Consolas" pitchFamily="49" charset="0"/>
                <a:cs typeface="Consolas" pitchFamily="49" charset="0"/>
              </a:rPr>
              <a:t> </a:t>
            </a:r>
            <a:r>
              <a:rPr lang="en-US" dirty="0" smtClean="0">
                <a:latin typeface="Consolas" pitchFamily="49" charset="0"/>
                <a:cs typeface="Consolas" pitchFamily="49" charset="0"/>
              </a:rPr>
              <a:t>     {</a:t>
            </a:r>
          </a:p>
          <a:p>
            <a:r>
              <a:rPr lang="en-US" dirty="0" smtClean="0">
                <a:latin typeface="Consolas" pitchFamily="49" charset="0"/>
                <a:cs typeface="Consolas" pitchFamily="49" charset="0"/>
              </a:rPr>
              <a:t>         </a:t>
            </a:r>
            <a:r>
              <a:rPr lang="en-US" dirty="0" err="1" smtClean="0">
                <a:latin typeface="Consolas" pitchFamily="49" charset="0"/>
                <a:cs typeface="Consolas" pitchFamily="49" charset="0"/>
              </a:rPr>
              <a:t>int</a:t>
            </a:r>
            <a:r>
              <a:rPr lang="en-US" dirty="0" smtClean="0">
                <a:latin typeface="Consolas" pitchFamily="49" charset="0"/>
                <a:cs typeface="Consolas" pitchFamily="49" charset="0"/>
              </a:rPr>
              <a:t> c = a + b;</a:t>
            </a:r>
            <a:endParaRPr lang="en-US" dirty="0">
              <a:latin typeface="Consolas" pitchFamily="49" charset="0"/>
              <a:cs typeface="Consolas" pitchFamily="49" charset="0"/>
            </a:endParaRPr>
          </a:p>
          <a:p>
            <a:r>
              <a:rPr lang="en-US" dirty="0" smtClean="0">
                <a:latin typeface="Consolas" pitchFamily="49" charset="0"/>
                <a:cs typeface="Consolas" pitchFamily="49" charset="0"/>
              </a:rPr>
              <a:t>      }</a:t>
            </a:r>
            <a:endParaRPr lang="en-US" dirty="0">
              <a:latin typeface="Consolas" pitchFamily="49" charset="0"/>
              <a:cs typeface="Consolas" pitchFamily="49" charset="0"/>
            </a:endParaRPr>
          </a:p>
          <a:p>
            <a:r>
              <a:rPr lang="en-US" dirty="0" smtClean="0">
                <a:latin typeface="Consolas" pitchFamily="49" charset="0"/>
                <a:cs typeface="Consolas" pitchFamily="49" charset="0"/>
              </a:rPr>
              <a:t>   }</a:t>
            </a:r>
          </a:p>
          <a:p>
            <a:r>
              <a:rPr lang="en-US" dirty="0">
                <a:latin typeface="Consolas" pitchFamily="49" charset="0"/>
                <a:cs typeface="Consolas" pitchFamily="49" charset="0"/>
              </a:rPr>
              <a:t> </a:t>
            </a:r>
            <a:r>
              <a:rPr lang="en-US" dirty="0" smtClean="0">
                <a:latin typeface="Consolas" pitchFamily="49" charset="0"/>
                <a:cs typeface="Consolas" pitchFamily="49" charset="0"/>
              </a:rPr>
              <a:t>  public void scopeMethod2()</a:t>
            </a:r>
          </a:p>
          <a:p>
            <a:r>
              <a:rPr lang="en-US" dirty="0">
                <a:latin typeface="Consolas" pitchFamily="49" charset="0"/>
                <a:cs typeface="Consolas" pitchFamily="49" charset="0"/>
              </a:rPr>
              <a:t> </a:t>
            </a:r>
            <a:r>
              <a:rPr lang="en-US" dirty="0" smtClean="0">
                <a:latin typeface="Consolas" pitchFamily="49" charset="0"/>
                <a:cs typeface="Consolas" pitchFamily="49" charset="0"/>
              </a:rPr>
              <a:t>  {</a:t>
            </a:r>
          </a:p>
          <a:p>
            <a:r>
              <a:rPr lang="en-US" dirty="0" smtClean="0">
                <a:latin typeface="Consolas" pitchFamily="49" charset="0"/>
                <a:cs typeface="Consolas" pitchFamily="49" charset="0"/>
              </a:rPr>
              <a:t>      </a:t>
            </a:r>
            <a:r>
              <a:rPr lang="en-US" dirty="0" err="1" smtClean="0">
                <a:latin typeface="Consolas" pitchFamily="49" charset="0"/>
                <a:cs typeface="Consolas" pitchFamily="49" charset="0"/>
              </a:rPr>
              <a:t>int</a:t>
            </a:r>
            <a:r>
              <a:rPr lang="en-US" dirty="0" smtClean="0">
                <a:latin typeface="Consolas" pitchFamily="49" charset="0"/>
                <a:cs typeface="Consolas" pitchFamily="49" charset="0"/>
              </a:rPr>
              <a:t> d = a;</a:t>
            </a:r>
            <a:endParaRPr lang="en-US" dirty="0">
              <a:latin typeface="Consolas" pitchFamily="49" charset="0"/>
              <a:cs typeface="Consolas" pitchFamily="49" charset="0"/>
            </a:endParaRPr>
          </a:p>
          <a:p>
            <a:r>
              <a:rPr lang="en-US" dirty="0" smtClean="0">
                <a:latin typeface="Consolas" pitchFamily="49" charset="0"/>
                <a:cs typeface="Consolas" pitchFamily="49" charset="0"/>
              </a:rPr>
              <a:t>   }</a:t>
            </a:r>
          </a:p>
          <a:p>
            <a:r>
              <a:rPr lang="en-US" dirty="0">
                <a:latin typeface="Consolas" pitchFamily="49" charset="0"/>
                <a:cs typeface="Consolas" pitchFamily="49" charset="0"/>
              </a:rPr>
              <a:t>}</a:t>
            </a:r>
          </a:p>
        </p:txBody>
      </p:sp>
      <p:sp>
        <p:nvSpPr>
          <p:cNvPr id="9" name="TextBox 8"/>
          <p:cNvSpPr txBox="1"/>
          <p:nvPr/>
        </p:nvSpPr>
        <p:spPr>
          <a:xfrm>
            <a:off x="921327" y="4876800"/>
            <a:ext cx="7315200" cy="1200329"/>
          </a:xfrm>
          <a:prstGeom prst="rect">
            <a:avLst/>
          </a:prstGeom>
          <a:solidFill>
            <a:schemeClr val="bg1"/>
          </a:solidFill>
        </p:spPr>
        <p:txBody>
          <a:bodyPr wrap="square" rtlCol="0">
            <a:spAutoFit/>
          </a:bodyPr>
          <a:lstStyle/>
          <a:p>
            <a:r>
              <a:rPr lang="en-US" sz="2400" dirty="0" smtClean="0"/>
              <a:t>Variable </a:t>
            </a:r>
            <a:r>
              <a:rPr lang="en-US" sz="2400" dirty="0" smtClean="0">
                <a:solidFill>
                  <a:srgbClr val="FF0000"/>
                </a:solidFill>
              </a:rPr>
              <a:t>d</a:t>
            </a:r>
            <a:r>
              <a:rPr lang="en-US" sz="2400" dirty="0" smtClean="0"/>
              <a:t> is a </a:t>
            </a:r>
            <a:r>
              <a:rPr lang="en-US" sz="2400" dirty="0" smtClean="0">
                <a:solidFill>
                  <a:srgbClr val="FF0000"/>
                </a:solidFill>
              </a:rPr>
              <a:t>local variable</a:t>
            </a:r>
            <a:r>
              <a:rPr lang="en-US" sz="2400" dirty="0" smtClean="0"/>
              <a:t>. It’s scope is limited to the method block. It will cease to exist once scopeMethod2 completes it’s execution.</a:t>
            </a:r>
          </a:p>
        </p:txBody>
      </p:sp>
      <p:sp>
        <p:nvSpPr>
          <p:cNvPr id="3" name="Rectangle 2"/>
          <p:cNvSpPr/>
          <p:nvPr/>
        </p:nvSpPr>
        <p:spPr>
          <a:xfrm>
            <a:off x="917766" y="3962400"/>
            <a:ext cx="7315200" cy="533400"/>
          </a:xfrm>
          <a:prstGeom prst="rect">
            <a:avLst/>
          </a:prstGeom>
          <a:solidFill>
            <a:schemeClr val="tx2">
              <a:lumMod val="50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42836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24565" y="76200"/>
            <a:ext cx="7315200" cy="4801314"/>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dirty="0" smtClean="0">
                <a:latin typeface="Consolas" pitchFamily="49" charset="0"/>
                <a:cs typeface="Consolas" pitchFamily="49" charset="0"/>
              </a:rPr>
              <a:t>public class </a:t>
            </a:r>
            <a:r>
              <a:rPr lang="en-US" dirty="0" err="1" smtClean="0">
                <a:latin typeface="Consolas" pitchFamily="49" charset="0"/>
                <a:cs typeface="Consolas" pitchFamily="49" charset="0"/>
              </a:rPr>
              <a:t>ScopeDemo</a:t>
            </a:r>
            <a:endParaRPr lang="en-US" dirty="0" smtClean="0">
              <a:latin typeface="Consolas" pitchFamily="49" charset="0"/>
              <a:cs typeface="Consolas" pitchFamily="49" charset="0"/>
            </a:endParaRPr>
          </a:p>
          <a:p>
            <a:r>
              <a:rPr lang="en-US" dirty="0" smtClean="0">
                <a:latin typeface="Consolas" pitchFamily="49" charset="0"/>
                <a:cs typeface="Consolas" pitchFamily="49" charset="0"/>
              </a:rPr>
              <a:t>{</a:t>
            </a:r>
          </a:p>
          <a:p>
            <a:r>
              <a:rPr lang="en-US" dirty="0">
                <a:latin typeface="Consolas" pitchFamily="49" charset="0"/>
                <a:cs typeface="Consolas" pitchFamily="49" charset="0"/>
              </a:rPr>
              <a:t> </a:t>
            </a:r>
            <a:r>
              <a:rPr lang="en-US" dirty="0" smtClean="0">
                <a:latin typeface="Consolas" pitchFamily="49" charset="0"/>
                <a:cs typeface="Consolas" pitchFamily="49" charset="0"/>
              </a:rPr>
              <a:t>  private </a:t>
            </a:r>
            <a:r>
              <a:rPr lang="en-US" dirty="0" err="1" smtClean="0">
                <a:latin typeface="Consolas" pitchFamily="49" charset="0"/>
                <a:cs typeface="Consolas" pitchFamily="49" charset="0"/>
              </a:rPr>
              <a:t>int</a:t>
            </a:r>
            <a:r>
              <a:rPr lang="en-US" dirty="0" smtClean="0">
                <a:latin typeface="Consolas" pitchFamily="49" charset="0"/>
                <a:cs typeface="Consolas" pitchFamily="49" charset="0"/>
              </a:rPr>
              <a:t> a = 1;</a:t>
            </a:r>
          </a:p>
          <a:p>
            <a:endParaRPr lang="en-US" dirty="0">
              <a:latin typeface="Consolas" pitchFamily="49" charset="0"/>
              <a:cs typeface="Consolas" pitchFamily="49" charset="0"/>
            </a:endParaRPr>
          </a:p>
          <a:p>
            <a:r>
              <a:rPr lang="en-US" dirty="0" smtClean="0">
                <a:latin typeface="Consolas" pitchFamily="49" charset="0"/>
                <a:cs typeface="Consolas" pitchFamily="49" charset="0"/>
              </a:rPr>
              <a:t>   public void scopeMethod1()</a:t>
            </a:r>
          </a:p>
          <a:p>
            <a:r>
              <a:rPr lang="en-US" dirty="0">
                <a:latin typeface="Consolas" pitchFamily="49" charset="0"/>
                <a:cs typeface="Consolas" pitchFamily="49" charset="0"/>
              </a:rPr>
              <a:t> </a:t>
            </a:r>
            <a:r>
              <a:rPr lang="en-US" dirty="0" smtClean="0">
                <a:latin typeface="Consolas" pitchFamily="49" charset="0"/>
                <a:cs typeface="Consolas" pitchFamily="49" charset="0"/>
              </a:rPr>
              <a:t>  {</a:t>
            </a:r>
          </a:p>
          <a:p>
            <a:r>
              <a:rPr lang="en-US" dirty="0" smtClean="0">
                <a:latin typeface="Consolas" pitchFamily="49" charset="0"/>
                <a:cs typeface="Consolas" pitchFamily="49" charset="0"/>
              </a:rPr>
              <a:t>      </a:t>
            </a:r>
            <a:r>
              <a:rPr lang="en-US" dirty="0" err="1" smtClean="0">
                <a:latin typeface="Consolas" pitchFamily="49" charset="0"/>
                <a:cs typeface="Consolas" pitchFamily="49" charset="0"/>
              </a:rPr>
              <a:t>int</a:t>
            </a:r>
            <a:r>
              <a:rPr lang="en-US" dirty="0" smtClean="0">
                <a:latin typeface="Consolas" pitchFamily="49" charset="0"/>
                <a:cs typeface="Consolas" pitchFamily="49" charset="0"/>
              </a:rPr>
              <a:t> b = 2;</a:t>
            </a:r>
          </a:p>
          <a:p>
            <a:r>
              <a:rPr lang="en-US" dirty="0">
                <a:latin typeface="Consolas" pitchFamily="49" charset="0"/>
                <a:cs typeface="Consolas" pitchFamily="49" charset="0"/>
              </a:rPr>
              <a:t> </a:t>
            </a:r>
            <a:r>
              <a:rPr lang="en-US" dirty="0" smtClean="0">
                <a:latin typeface="Consolas" pitchFamily="49" charset="0"/>
                <a:cs typeface="Consolas" pitchFamily="49" charset="0"/>
              </a:rPr>
              <a:t>     if(a &lt; b)</a:t>
            </a:r>
          </a:p>
          <a:p>
            <a:r>
              <a:rPr lang="en-US" dirty="0">
                <a:latin typeface="Consolas" pitchFamily="49" charset="0"/>
                <a:cs typeface="Consolas" pitchFamily="49" charset="0"/>
              </a:rPr>
              <a:t> </a:t>
            </a:r>
            <a:r>
              <a:rPr lang="en-US" dirty="0" smtClean="0">
                <a:latin typeface="Consolas" pitchFamily="49" charset="0"/>
                <a:cs typeface="Consolas" pitchFamily="49" charset="0"/>
              </a:rPr>
              <a:t>     {</a:t>
            </a:r>
          </a:p>
          <a:p>
            <a:r>
              <a:rPr lang="en-US" dirty="0" smtClean="0">
                <a:latin typeface="Consolas" pitchFamily="49" charset="0"/>
                <a:cs typeface="Consolas" pitchFamily="49" charset="0"/>
              </a:rPr>
              <a:t>         </a:t>
            </a:r>
            <a:r>
              <a:rPr lang="en-US" dirty="0" err="1" smtClean="0">
                <a:latin typeface="Consolas" pitchFamily="49" charset="0"/>
                <a:cs typeface="Consolas" pitchFamily="49" charset="0"/>
              </a:rPr>
              <a:t>int</a:t>
            </a:r>
            <a:r>
              <a:rPr lang="en-US" dirty="0" smtClean="0">
                <a:latin typeface="Consolas" pitchFamily="49" charset="0"/>
                <a:cs typeface="Consolas" pitchFamily="49" charset="0"/>
              </a:rPr>
              <a:t> c = a + b;</a:t>
            </a:r>
            <a:endParaRPr lang="en-US" dirty="0">
              <a:latin typeface="Consolas" pitchFamily="49" charset="0"/>
              <a:cs typeface="Consolas" pitchFamily="49" charset="0"/>
            </a:endParaRPr>
          </a:p>
          <a:p>
            <a:r>
              <a:rPr lang="en-US" dirty="0" smtClean="0">
                <a:latin typeface="Consolas" pitchFamily="49" charset="0"/>
                <a:cs typeface="Consolas" pitchFamily="49" charset="0"/>
              </a:rPr>
              <a:t>      }</a:t>
            </a:r>
            <a:endParaRPr lang="en-US" dirty="0">
              <a:latin typeface="Consolas" pitchFamily="49" charset="0"/>
              <a:cs typeface="Consolas" pitchFamily="49" charset="0"/>
            </a:endParaRPr>
          </a:p>
          <a:p>
            <a:r>
              <a:rPr lang="en-US" dirty="0" smtClean="0">
                <a:latin typeface="Consolas" pitchFamily="49" charset="0"/>
                <a:cs typeface="Consolas" pitchFamily="49" charset="0"/>
              </a:rPr>
              <a:t>   }</a:t>
            </a:r>
          </a:p>
          <a:p>
            <a:r>
              <a:rPr lang="en-US" dirty="0">
                <a:latin typeface="Consolas" pitchFamily="49" charset="0"/>
                <a:cs typeface="Consolas" pitchFamily="49" charset="0"/>
              </a:rPr>
              <a:t> </a:t>
            </a:r>
            <a:r>
              <a:rPr lang="en-US" dirty="0" smtClean="0">
                <a:latin typeface="Consolas" pitchFamily="49" charset="0"/>
                <a:cs typeface="Consolas" pitchFamily="49" charset="0"/>
              </a:rPr>
              <a:t>  public void scopeMethod2()</a:t>
            </a:r>
          </a:p>
          <a:p>
            <a:r>
              <a:rPr lang="en-US" dirty="0">
                <a:latin typeface="Consolas" pitchFamily="49" charset="0"/>
                <a:cs typeface="Consolas" pitchFamily="49" charset="0"/>
              </a:rPr>
              <a:t> </a:t>
            </a:r>
            <a:r>
              <a:rPr lang="en-US" dirty="0" smtClean="0">
                <a:latin typeface="Consolas" pitchFamily="49" charset="0"/>
                <a:cs typeface="Consolas" pitchFamily="49" charset="0"/>
              </a:rPr>
              <a:t>  {</a:t>
            </a:r>
          </a:p>
          <a:p>
            <a:r>
              <a:rPr lang="en-US" dirty="0" smtClean="0">
                <a:latin typeface="Consolas" pitchFamily="49" charset="0"/>
                <a:cs typeface="Consolas" pitchFamily="49" charset="0"/>
              </a:rPr>
              <a:t>      </a:t>
            </a:r>
            <a:r>
              <a:rPr lang="en-US" dirty="0" err="1" smtClean="0">
                <a:latin typeface="Consolas" pitchFamily="49" charset="0"/>
                <a:cs typeface="Consolas" pitchFamily="49" charset="0"/>
              </a:rPr>
              <a:t>int</a:t>
            </a:r>
            <a:r>
              <a:rPr lang="en-US" dirty="0" smtClean="0">
                <a:latin typeface="Consolas" pitchFamily="49" charset="0"/>
                <a:cs typeface="Consolas" pitchFamily="49" charset="0"/>
              </a:rPr>
              <a:t> d = a;</a:t>
            </a:r>
            <a:endParaRPr lang="en-US" dirty="0">
              <a:latin typeface="Consolas" pitchFamily="49" charset="0"/>
              <a:cs typeface="Consolas" pitchFamily="49" charset="0"/>
            </a:endParaRPr>
          </a:p>
          <a:p>
            <a:r>
              <a:rPr lang="en-US" dirty="0" smtClean="0">
                <a:latin typeface="Consolas" pitchFamily="49" charset="0"/>
                <a:cs typeface="Consolas" pitchFamily="49" charset="0"/>
              </a:rPr>
              <a:t>   }</a:t>
            </a:r>
          </a:p>
          <a:p>
            <a:r>
              <a:rPr lang="en-US" dirty="0">
                <a:latin typeface="Consolas" pitchFamily="49" charset="0"/>
                <a:cs typeface="Consolas" pitchFamily="49" charset="0"/>
              </a:rPr>
              <a:t>}</a:t>
            </a:r>
          </a:p>
        </p:txBody>
      </p:sp>
      <p:sp>
        <p:nvSpPr>
          <p:cNvPr id="9" name="TextBox 8"/>
          <p:cNvSpPr txBox="1"/>
          <p:nvPr/>
        </p:nvSpPr>
        <p:spPr>
          <a:xfrm>
            <a:off x="921327" y="4876800"/>
            <a:ext cx="7315200" cy="1938992"/>
          </a:xfrm>
          <a:prstGeom prst="rect">
            <a:avLst/>
          </a:prstGeom>
          <a:solidFill>
            <a:schemeClr val="bg1"/>
          </a:solidFill>
        </p:spPr>
        <p:txBody>
          <a:bodyPr wrap="square" rtlCol="0">
            <a:spAutoFit/>
          </a:bodyPr>
          <a:lstStyle/>
          <a:p>
            <a:r>
              <a:rPr lang="en-US" sz="2400" dirty="0" smtClean="0"/>
              <a:t>Variable </a:t>
            </a:r>
            <a:r>
              <a:rPr lang="en-US" sz="2400" dirty="0" smtClean="0">
                <a:solidFill>
                  <a:srgbClr val="FF0000"/>
                </a:solidFill>
              </a:rPr>
              <a:t>a</a:t>
            </a:r>
            <a:r>
              <a:rPr lang="en-US" sz="2400" dirty="0" smtClean="0"/>
              <a:t> is declared at the top of the class.</a:t>
            </a:r>
          </a:p>
          <a:p>
            <a:endParaRPr lang="en-US" sz="2400" dirty="0"/>
          </a:p>
          <a:p>
            <a:endParaRPr lang="en-US" sz="2400" dirty="0" smtClean="0"/>
          </a:p>
          <a:p>
            <a:r>
              <a:rPr lang="en-US" sz="2400" dirty="0" smtClean="0"/>
              <a:t> </a:t>
            </a:r>
            <a:endParaRPr lang="en-US" sz="2400" dirty="0"/>
          </a:p>
          <a:p>
            <a:endParaRPr lang="en-US" sz="2400" dirty="0" smtClean="0"/>
          </a:p>
        </p:txBody>
      </p:sp>
      <p:sp>
        <p:nvSpPr>
          <p:cNvPr id="3" name="Rectangle 2"/>
          <p:cNvSpPr/>
          <p:nvPr/>
        </p:nvSpPr>
        <p:spPr>
          <a:xfrm>
            <a:off x="907473" y="665020"/>
            <a:ext cx="7315200" cy="304800"/>
          </a:xfrm>
          <a:prstGeom prst="rect">
            <a:avLst/>
          </a:prstGeom>
          <a:solidFill>
            <a:srgbClr val="FF0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660236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07473" y="76200"/>
            <a:ext cx="7315200" cy="4801314"/>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dirty="0" smtClean="0">
                <a:latin typeface="Consolas" pitchFamily="49" charset="0"/>
                <a:cs typeface="Consolas" pitchFamily="49" charset="0"/>
              </a:rPr>
              <a:t>public class </a:t>
            </a:r>
            <a:r>
              <a:rPr lang="en-US" dirty="0" err="1" smtClean="0">
                <a:latin typeface="Consolas" pitchFamily="49" charset="0"/>
                <a:cs typeface="Consolas" pitchFamily="49" charset="0"/>
              </a:rPr>
              <a:t>ScopeDemo</a:t>
            </a:r>
            <a:endParaRPr lang="en-US" dirty="0" smtClean="0">
              <a:latin typeface="Consolas" pitchFamily="49" charset="0"/>
              <a:cs typeface="Consolas" pitchFamily="49" charset="0"/>
            </a:endParaRPr>
          </a:p>
          <a:p>
            <a:r>
              <a:rPr lang="en-US" dirty="0" smtClean="0">
                <a:latin typeface="Consolas" pitchFamily="49" charset="0"/>
                <a:cs typeface="Consolas" pitchFamily="49" charset="0"/>
              </a:rPr>
              <a:t>{</a:t>
            </a:r>
          </a:p>
          <a:p>
            <a:r>
              <a:rPr lang="en-US" dirty="0">
                <a:latin typeface="Consolas" pitchFamily="49" charset="0"/>
                <a:cs typeface="Consolas" pitchFamily="49" charset="0"/>
              </a:rPr>
              <a:t> </a:t>
            </a:r>
            <a:r>
              <a:rPr lang="en-US" dirty="0" smtClean="0">
                <a:latin typeface="Consolas" pitchFamily="49" charset="0"/>
                <a:cs typeface="Consolas" pitchFamily="49" charset="0"/>
              </a:rPr>
              <a:t>  private </a:t>
            </a:r>
            <a:r>
              <a:rPr lang="en-US" dirty="0" err="1" smtClean="0">
                <a:latin typeface="Consolas" pitchFamily="49" charset="0"/>
                <a:cs typeface="Consolas" pitchFamily="49" charset="0"/>
              </a:rPr>
              <a:t>int</a:t>
            </a:r>
            <a:r>
              <a:rPr lang="en-US" dirty="0" smtClean="0">
                <a:latin typeface="Consolas" pitchFamily="49" charset="0"/>
                <a:cs typeface="Consolas" pitchFamily="49" charset="0"/>
              </a:rPr>
              <a:t> a = 1;</a:t>
            </a:r>
          </a:p>
          <a:p>
            <a:endParaRPr lang="en-US" dirty="0">
              <a:latin typeface="Consolas" pitchFamily="49" charset="0"/>
              <a:cs typeface="Consolas" pitchFamily="49" charset="0"/>
            </a:endParaRPr>
          </a:p>
          <a:p>
            <a:r>
              <a:rPr lang="en-US" dirty="0" smtClean="0">
                <a:latin typeface="Consolas" pitchFamily="49" charset="0"/>
                <a:cs typeface="Consolas" pitchFamily="49" charset="0"/>
              </a:rPr>
              <a:t>   public void scopeMethod1()</a:t>
            </a:r>
          </a:p>
          <a:p>
            <a:r>
              <a:rPr lang="en-US" dirty="0">
                <a:latin typeface="Consolas" pitchFamily="49" charset="0"/>
                <a:cs typeface="Consolas" pitchFamily="49" charset="0"/>
              </a:rPr>
              <a:t> </a:t>
            </a:r>
            <a:r>
              <a:rPr lang="en-US" dirty="0" smtClean="0">
                <a:latin typeface="Consolas" pitchFamily="49" charset="0"/>
                <a:cs typeface="Consolas" pitchFamily="49" charset="0"/>
              </a:rPr>
              <a:t>  {</a:t>
            </a:r>
          </a:p>
          <a:p>
            <a:r>
              <a:rPr lang="en-US" dirty="0" smtClean="0">
                <a:latin typeface="Consolas" pitchFamily="49" charset="0"/>
                <a:cs typeface="Consolas" pitchFamily="49" charset="0"/>
              </a:rPr>
              <a:t>      </a:t>
            </a:r>
            <a:r>
              <a:rPr lang="en-US" dirty="0" err="1" smtClean="0">
                <a:latin typeface="Consolas" pitchFamily="49" charset="0"/>
                <a:cs typeface="Consolas" pitchFamily="49" charset="0"/>
              </a:rPr>
              <a:t>int</a:t>
            </a:r>
            <a:r>
              <a:rPr lang="en-US" dirty="0" smtClean="0">
                <a:latin typeface="Consolas" pitchFamily="49" charset="0"/>
                <a:cs typeface="Consolas" pitchFamily="49" charset="0"/>
              </a:rPr>
              <a:t> b = 2;</a:t>
            </a:r>
          </a:p>
          <a:p>
            <a:r>
              <a:rPr lang="en-US" dirty="0">
                <a:latin typeface="Consolas" pitchFamily="49" charset="0"/>
                <a:cs typeface="Consolas" pitchFamily="49" charset="0"/>
              </a:rPr>
              <a:t> </a:t>
            </a:r>
            <a:r>
              <a:rPr lang="en-US" dirty="0" smtClean="0">
                <a:latin typeface="Consolas" pitchFamily="49" charset="0"/>
                <a:cs typeface="Consolas" pitchFamily="49" charset="0"/>
              </a:rPr>
              <a:t>     if(a &lt; b)</a:t>
            </a:r>
          </a:p>
          <a:p>
            <a:r>
              <a:rPr lang="en-US" dirty="0">
                <a:latin typeface="Consolas" pitchFamily="49" charset="0"/>
                <a:cs typeface="Consolas" pitchFamily="49" charset="0"/>
              </a:rPr>
              <a:t> </a:t>
            </a:r>
            <a:r>
              <a:rPr lang="en-US" dirty="0" smtClean="0">
                <a:latin typeface="Consolas" pitchFamily="49" charset="0"/>
                <a:cs typeface="Consolas" pitchFamily="49" charset="0"/>
              </a:rPr>
              <a:t>     {</a:t>
            </a:r>
          </a:p>
          <a:p>
            <a:r>
              <a:rPr lang="en-US" dirty="0" smtClean="0">
                <a:latin typeface="Consolas" pitchFamily="49" charset="0"/>
                <a:cs typeface="Consolas" pitchFamily="49" charset="0"/>
              </a:rPr>
              <a:t>         </a:t>
            </a:r>
            <a:r>
              <a:rPr lang="en-US" dirty="0" err="1" smtClean="0">
                <a:latin typeface="Consolas" pitchFamily="49" charset="0"/>
                <a:cs typeface="Consolas" pitchFamily="49" charset="0"/>
              </a:rPr>
              <a:t>int</a:t>
            </a:r>
            <a:r>
              <a:rPr lang="en-US" dirty="0" smtClean="0">
                <a:latin typeface="Consolas" pitchFamily="49" charset="0"/>
                <a:cs typeface="Consolas" pitchFamily="49" charset="0"/>
              </a:rPr>
              <a:t> c = a + b;</a:t>
            </a:r>
            <a:endParaRPr lang="en-US" dirty="0">
              <a:latin typeface="Consolas" pitchFamily="49" charset="0"/>
              <a:cs typeface="Consolas" pitchFamily="49" charset="0"/>
            </a:endParaRPr>
          </a:p>
          <a:p>
            <a:r>
              <a:rPr lang="en-US" dirty="0" smtClean="0">
                <a:latin typeface="Consolas" pitchFamily="49" charset="0"/>
                <a:cs typeface="Consolas" pitchFamily="49" charset="0"/>
              </a:rPr>
              <a:t>      }</a:t>
            </a:r>
            <a:endParaRPr lang="en-US" dirty="0">
              <a:latin typeface="Consolas" pitchFamily="49" charset="0"/>
              <a:cs typeface="Consolas" pitchFamily="49" charset="0"/>
            </a:endParaRPr>
          </a:p>
          <a:p>
            <a:r>
              <a:rPr lang="en-US" dirty="0" smtClean="0">
                <a:latin typeface="Consolas" pitchFamily="49" charset="0"/>
                <a:cs typeface="Consolas" pitchFamily="49" charset="0"/>
              </a:rPr>
              <a:t>   }</a:t>
            </a:r>
          </a:p>
          <a:p>
            <a:r>
              <a:rPr lang="en-US" dirty="0">
                <a:latin typeface="Consolas" pitchFamily="49" charset="0"/>
                <a:cs typeface="Consolas" pitchFamily="49" charset="0"/>
              </a:rPr>
              <a:t> </a:t>
            </a:r>
            <a:r>
              <a:rPr lang="en-US" dirty="0" smtClean="0">
                <a:latin typeface="Consolas" pitchFamily="49" charset="0"/>
                <a:cs typeface="Consolas" pitchFamily="49" charset="0"/>
              </a:rPr>
              <a:t>  public void scopeMethod2()</a:t>
            </a:r>
          </a:p>
          <a:p>
            <a:r>
              <a:rPr lang="en-US" dirty="0">
                <a:latin typeface="Consolas" pitchFamily="49" charset="0"/>
                <a:cs typeface="Consolas" pitchFamily="49" charset="0"/>
              </a:rPr>
              <a:t> </a:t>
            </a:r>
            <a:r>
              <a:rPr lang="en-US" dirty="0" smtClean="0">
                <a:latin typeface="Consolas" pitchFamily="49" charset="0"/>
                <a:cs typeface="Consolas" pitchFamily="49" charset="0"/>
              </a:rPr>
              <a:t>  {</a:t>
            </a:r>
          </a:p>
          <a:p>
            <a:r>
              <a:rPr lang="en-US" dirty="0" smtClean="0">
                <a:latin typeface="Consolas" pitchFamily="49" charset="0"/>
                <a:cs typeface="Consolas" pitchFamily="49" charset="0"/>
              </a:rPr>
              <a:t>      </a:t>
            </a:r>
            <a:r>
              <a:rPr lang="en-US" dirty="0" err="1" smtClean="0">
                <a:latin typeface="Consolas" pitchFamily="49" charset="0"/>
                <a:cs typeface="Consolas" pitchFamily="49" charset="0"/>
              </a:rPr>
              <a:t>int</a:t>
            </a:r>
            <a:r>
              <a:rPr lang="en-US" dirty="0" smtClean="0">
                <a:latin typeface="Consolas" pitchFamily="49" charset="0"/>
                <a:cs typeface="Consolas" pitchFamily="49" charset="0"/>
              </a:rPr>
              <a:t> d = a;</a:t>
            </a:r>
            <a:endParaRPr lang="en-US" dirty="0">
              <a:latin typeface="Consolas" pitchFamily="49" charset="0"/>
              <a:cs typeface="Consolas" pitchFamily="49" charset="0"/>
            </a:endParaRPr>
          </a:p>
          <a:p>
            <a:r>
              <a:rPr lang="en-US" dirty="0" smtClean="0">
                <a:latin typeface="Consolas" pitchFamily="49" charset="0"/>
                <a:cs typeface="Consolas" pitchFamily="49" charset="0"/>
              </a:rPr>
              <a:t>   }</a:t>
            </a:r>
          </a:p>
          <a:p>
            <a:r>
              <a:rPr lang="en-US" dirty="0">
                <a:latin typeface="Consolas" pitchFamily="49" charset="0"/>
                <a:cs typeface="Consolas" pitchFamily="49" charset="0"/>
              </a:rPr>
              <a:t>}</a:t>
            </a:r>
          </a:p>
        </p:txBody>
      </p:sp>
      <p:sp>
        <p:nvSpPr>
          <p:cNvPr id="9" name="TextBox 8"/>
          <p:cNvSpPr txBox="1"/>
          <p:nvPr/>
        </p:nvSpPr>
        <p:spPr>
          <a:xfrm>
            <a:off x="921327" y="4876800"/>
            <a:ext cx="7315200" cy="1938992"/>
          </a:xfrm>
          <a:prstGeom prst="rect">
            <a:avLst/>
          </a:prstGeom>
          <a:solidFill>
            <a:schemeClr val="bg1"/>
          </a:solidFill>
        </p:spPr>
        <p:txBody>
          <a:bodyPr wrap="square" rtlCol="0">
            <a:spAutoFit/>
          </a:bodyPr>
          <a:lstStyle/>
          <a:p>
            <a:r>
              <a:rPr lang="en-US" sz="2400" dirty="0" smtClean="0"/>
              <a:t>Variable </a:t>
            </a:r>
            <a:r>
              <a:rPr lang="en-US" sz="2400" dirty="0" smtClean="0">
                <a:solidFill>
                  <a:srgbClr val="FF0000"/>
                </a:solidFill>
              </a:rPr>
              <a:t>a</a:t>
            </a:r>
            <a:r>
              <a:rPr lang="en-US" sz="2400" dirty="0" smtClean="0"/>
              <a:t>’s scope is shown in gray.  It’s scope is the entire class which means it can be seen, used, and modified by any method in the class. Variables  declared in the class block have global scope.  These variables are typically declared with the </a:t>
            </a:r>
            <a:r>
              <a:rPr lang="en-US" sz="2400" dirty="0" smtClean="0">
                <a:solidFill>
                  <a:srgbClr val="FF0000"/>
                </a:solidFill>
              </a:rPr>
              <a:t>private</a:t>
            </a:r>
            <a:r>
              <a:rPr lang="en-US" sz="2400" dirty="0" smtClean="0"/>
              <a:t> access modifier.</a:t>
            </a:r>
          </a:p>
        </p:txBody>
      </p:sp>
      <p:sp>
        <p:nvSpPr>
          <p:cNvPr id="3" name="Rectangle 2"/>
          <p:cNvSpPr/>
          <p:nvPr/>
        </p:nvSpPr>
        <p:spPr>
          <a:xfrm>
            <a:off x="907473" y="665020"/>
            <a:ext cx="7315200" cy="4211780"/>
          </a:xfrm>
          <a:prstGeom prst="rect">
            <a:avLst/>
          </a:prstGeom>
          <a:solidFill>
            <a:schemeClr val="tx2">
              <a:lumMod val="50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090305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07473" y="76200"/>
            <a:ext cx="7315200" cy="4801314"/>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dirty="0" smtClean="0">
                <a:latin typeface="Consolas" pitchFamily="49" charset="0"/>
                <a:cs typeface="Consolas" pitchFamily="49" charset="0"/>
              </a:rPr>
              <a:t>public class </a:t>
            </a:r>
            <a:r>
              <a:rPr lang="en-US" dirty="0" err="1" smtClean="0">
                <a:latin typeface="Consolas" pitchFamily="49" charset="0"/>
                <a:cs typeface="Consolas" pitchFamily="49" charset="0"/>
              </a:rPr>
              <a:t>ScopeDemo</a:t>
            </a:r>
            <a:endParaRPr lang="en-US" dirty="0" smtClean="0">
              <a:latin typeface="Consolas" pitchFamily="49" charset="0"/>
              <a:cs typeface="Consolas" pitchFamily="49" charset="0"/>
            </a:endParaRPr>
          </a:p>
          <a:p>
            <a:r>
              <a:rPr lang="en-US" dirty="0" smtClean="0">
                <a:latin typeface="Consolas" pitchFamily="49" charset="0"/>
                <a:cs typeface="Consolas" pitchFamily="49" charset="0"/>
              </a:rPr>
              <a:t>{</a:t>
            </a:r>
          </a:p>
          <a:p>
            <a:r>
              <a:rPr lang="en-US" dirty="0">
                <a:latin typeface="Consolas" pitchFamily="49" charset="0"/>
                <a:cs typeface="Consolas" pitchFamily="49" charset="0"/>
              </a:rPr>
              <a:t> </a:t>
            </a:r>
            <a:r>
              <a:rPr lang="en-US" dirty="0" smtClean="0">
                <a:latin typeface="Consolas" pitchFamily="49" charset="0"/>
                <a:cs typeface="Consolas" pitchFamily="49" charset="0"/>
              </a:rPr>
              <a:t>  private </a:t>
            </a:r>
            <a:r>
              <a:rPr lang="en-US" dirty="0" err="1" smtClean="0">
                <a:latin typeface="Consolas" pitchFamily="49" charset="0"/>
                <a:cs typeface="Consolas" pitchFamily="49" charset="0"/>
              </a:rPr>
              <a:t>int</a:t>
            </a:r>
            <a:r>
              <a:rPr lang="en-US" dirty="0" smtClean="0">
                <a:latin typeface="Consolas" pitchFamily="49" charset="0"/>
                <a:cs typeface="Consolas" pitchFamily="49" charset="0"/>
              </a:rPr>
              <a:t> </a:t>
            </a:r>
            <a:r>
              <a:rPr lang="en-US" dirty="0" smtClean="0">
                <a:solidFill>
                  <a:srgbClr val="FF0000"/>
                </a:solidFill>
                <a:latin typeface="Consolas" pitchFamily="49" charset="0"/>
                <a:cs typeface="Consolas" pitchFamily="49" charset="0"/>
              </a:rPr>
              <a:t>a</a:t>
            </a:r>
            <a:r>
              <a:rPr lang="en-US" dirty="0" smtClean="0">
                <a:latin typeface="Consolas" pitchFamily="49" charset="0"/>
                <a:cs typeface="Consolas" pitchFamily="49" charset="0"/>
              </a:rPr>
              <a:t> = 1;</a:t>
            </a:r>
          </a:p>
          <a:p>
            <a:endParaRPr lang="en-US" dirty="0">
              <a:latin typeface="Consolas" pitchFamily="49" charset="0"/>
              <a:cs typeface="Consolas" pitchFamily="49" charset="0"/>
            </a:endParaRPr>
          </a:p>
          <a:p>
            <a:r>
              <a:rPr lang="en-US" dirty="0" smtClean="0">
                <a:latin typeface="Consolas" pitchFamily="49" charset="0"/>
                <a:cs typeface="Consolas" pitchFamily="49" charset="0"/>
              </a:rPr>
              <a:t>   public void scopeMethod1()</a:t>
            </a:r>
          </a:p>
          <a:p>
            <a:r>
              <a:rPr lang="en-US" dirty="0">
                <a:latin typeface="Consolas" pitchFamily="49" charset="0"/>
                <a:cs typeface="Consolas" pitchFamily="49" charset="0"/>
              </a:rPr>
              <a:t> </a:t>
            </a:r>
            <a:r>
              <a:rPr lang="en-US" dirty="0" smtClean="0">
                <a:latin typeface="Consolas" pitchFamily="49" charset="0"/>
                <a:cs typeface="Consolas" pitchFamily="49" charset="0"/>
              </a:rPr>
              <a:t>  {</a:t>
            </a:r>
          </a:p>
          <a:p>
            <a:r>
              <a:rPr lang="en-US" dirty="0" smtClean="0">
                <a:latin typeface="Consolas" pitchFamily="49" charset="0"/>
                <a:cs typeface="Consolas" pitchFamily="49" charset="0"/>
              </a:rPr>
              <a:t>      </a:t>
            </a:r>
            <a:r>
              <a:rPr lang="en-US" dirty="0" err="1" smtClean="0">
                <a:latin typeface="Consolas" pitchFamily="49" charset="0"/>
                <a:cs typeface="Consolas" pitchFamily="49" charset="0"/>
              </a:rPr>
              <a:t>int</a:t>
            </a:r>
            <a:r>
              <a:rPr lang="en-US" dirty="0" smtClean="0">
                <a:latin typeface="Consolas" pitchFamily="49" charset="0"/>
                <a:cs typeface="Consolas" pitchFamily="49" charset="0"/>
              </a:rPr>
              <a:t> b = 2;</a:t>
            </a:r>
          </a:p>
          <a:p>
            <a:r>
              <a:rPr lang="en-US" dirty="0">
                <a:latin typeface="Consolas" pitchFamily="49" charset="0"/>
                <a:cs typeface="Consolas" pitchFamily="49" charset="0"/>
              </a:rPr>
              <a:t> </a:t>
            </a:r>
            <a:r>
              <a:rPr lang="en-US" dirty="0" smtClean="0">
                <a:latin typeface="Consolas" pitchFamily="49" charset="0"/>
                <a:cs typeface="Consolas" pitchFamily="49" charset="0"/>
              </a:rPr>
              <a:t>     if(</a:t>
            </a:r>
            <a:r>
              <a:rPr lang="en-US" b="1" dirty="0" smtClean="0">
                <a:solidFill>
                  <a:srgbClr val="FF0000"/>
                </a:solidFill>
                <a:latin typeface="Consolas" pitchFamily="49" charset="0"/>
                <a:cs typeface="Consolas" pitchFamily="49" charset="0"/>
              </a:rPr>
              <a:t>a</a:t>
            </a:r>
            <a:r>
              <a:rPr lang="en-US" dirty="0" smtClean="0">
                <a:latin typeface="Consolas" pitchFamily="49" charset="0"/>
                <a:cs typeface="Consolas" pitchFamily="49" charset="0"/>
              </a:rPr>
              <a:t> &lt; b)</a:t>
            </a:r>
          </a:p>
          <a:p>
            <a:r>
              <a:rPr lang="en-US" dirty="0">
                <a:latin typeface="Consolas" pitchFamily="49" charset="0"/>
                <a:cs typeface="Consolas" pitchFamily="49" charset="0"/>
              </a:rPr>
              <a:t> </a:t>
            </a:r>
            <a:r>
              <a:rPr lang="en-US" dirty="0" smtClean="0">
                <a:latin typeface="Consolas" pitchFamily="49" charset="0"/>
                <a:cs typeface="Consolas" pitchFamily="49" charset="0"/>
              </a:rPr>
              <a:t>     {</a:t>
            </a:r>
          </a:p>
          <a:p>
            <a:r>
              <a:rPr lang="en-US" dirty="0" smtClean="0">
                <a:latin typeface="Consolas" pitchFamily="49" charset="0"/>
                <a:cs typeface="Consolas" pitchFamily="49" charset="0"/>
              </a:rPr>
              <a:t>         </a:t>
            </a:r>
            <a:r>
              <a:rPr lang="en-US" dirty="0" err="1" smtClean="0">
                <a:latin typeface="Consolas" pitchFamily="49" charset="0"/>
                <a:cs typeface="Consolas" pitchFamily="49" charset="0"/>
              </a:rPr>
              <a:t>int</a:t>
            </a:r>
            <a:r>
              <a:rPr lang="en-US" dirty="0" smtClean="0">
                <a:latin typeface="Consolas" pitchFamily="49" charset="0"/>
                <a:cs typeface="Consolas" pitchFamily="49" charset="0"/>
              </a:rPr>
              <a:t> c = </a:t>
            </a:r>
            <a:r>
              <a:rPr lang="en-US" b="1" dirty="0" smtClean="0">
                <a:solidFill>
                  <a:srgbClr val="FF0000"/>
                </a:solidFill>
                <a:latin typeface="Consolas" pitchFamily="49" charset="0"/>
                <a:cs typeface="Consolas" pitchFamily="49" charset="0"/>
              </a:rPr>
              <a:t>a</a:t>
            </a:r>
            <a:r>
              <a:rPr lang="en-US" dirty="0" smtClean="0">
                <a:latin typeface="Consolas" pitchFamily="49" charset="0"/>
                <a:cs typeface="Consolas" pitchFamily="49" charset="0"/>
              </a:rPr>
              <a:t> + b;</a:t>
            </a:r>
            <a:endParaRPr lang="en-US" dirty="0">
              <a:latin typeface="Consolas" pitchFamily="49" charset="0"/>
              <a:cs typeface="Consolas" pitchFamily="49" charset="0"/>
            </a:endParaRPr>
          </a:p>
          <a:p>
            <a:r>
              <a:rPr lang="en-US" dirty="0" smtClean="0">
                <a:latin typeface="Consolas" pitchFamily="49" charset="0"/>
                <a:cs typeface="Consolas" pitchFamily="49" charset="0"/>
              </a:rPr>
              <a:t>      }</a:t>
            </a:r>
            <a:endParaRPr lang="en-US" dirty="0">
              <a:latin typeface="Consolas" pitchFamily="49" charset="0"/>
              <a:cs typeface="Consolas" pitchFamily="49" charset="0"/>
            </a:endParaRPr>
          </a:p>
          <a:p>
            <a:r>
              <a:rPr lang="en-US" dirty="0" smtClean="0">
                <a:latin typeface="Consolas" pitchFamily="49" charset="0"/>
                <a:cs typeface="Consolas" pitchFamily="49" charset="0"/>
              </a:rPr>
              <a:t>   }</a:t>
            </a:r>
          </a:p>
          <a:p>
            <a:r>
              <a:rPr lang="en-US" dirty="0">
                <a:latin typeface="Consolas" pitchFamily="49" charset="0"/>
                <a:cs typeface="Consolas" pitchFamily="49" charset="0"/>
              </a:rPr>
              <a:t> </a:t>
            </a:r>
            <a:r>
              <a:rPr lang="en-US" dirty="0" smtClean="0">
                <a:latin typeface="Consolas" pitchFamily="49" charset="0"/>
                <a:cs typeface="Consolas" pitchFamily="49" charset="0"/>
              </a:rPr>
              <a:t>  public void scopeMethod2()</a:t>
            </a:r>
          </a:p>
          <a:p>
            <a:r>
              <a:rPr lang="en-US" dirty="0">
                <a:latin typeface="Consolas" pitchFamily="49" charset="0"/>
                <a:cs typeface="Consolas" pitchFamily="49" charset="0"/>
              </a:rPr>
              <a:t> </a:t>
            </a:r>
            <a:r>
              <a:rPr lang="en-US" dirty="0" smtClean="0">
                <a:latin typeface="Consolas" pitchFamily="49" charset="0"/>
                <a:cs typeface="Consolas" pitchFamily="49" charset="0"/>
              </a:rPr>
              <a:t>  {</a:t>
            </a:r>
          </a:p>
          <a:p>
            <a:r>
              <a:rPr lang="en-US" dirty="0" smtClean="0">
                <a:latin typeface="Consolas" pitchFamily="49" charset="0"/>
                <a:cs typeface="Consolas" pitchFamily="49" charset="0"/>
              </a:rPr>
              <a:t>      </a:t>
            </a:r>
            <a:r>
              <a:rPr lang="en-US" dirty="0" err="1" smtClean="0">
                <a:latin typeface="Consolas" pitchFamily="49" charset="0"/>
                <a:cs typeface="Consolas" pitchFamily="49" charset="0"/>
              </a:rPr>
              <a:t>int</a:t>
            </a:r>
            <a:r>
              <a:rPr lang="en-US" dirty="0" smtClean="0">
                <a:latin typeface="Consolas" pitchFamily="49" charset="0"/>
                <a:cs typeface="Consolas" pitchFamily="49" charset="0"/>
              </a:rPr>
              <a:t> d = </a:t>
            </a:r>
            <a:r>
              <a:rPr lang="en-US" b="1" dirty="0" smtClean="0">
                <a:solidFill>
                  <a:srgbClr val="FF0000"/>
                </a:solidFill>
                <a:latin typeface="Consolas" pitchFamily="49" charset="0"/>
                <a:cs typeface="Consolas" pitchFamily="49" charset="0"/>
              </a:rPr>
              <a:t>a</a:t>
            </a:r>
            <a:r>
              <a:rPr lang="en-US" dirty="0" smtClean="0">
                <a:latin typeface="Consolas" pitchFamily="49" charset="0"/>
                <a:cs typeface="Consolas" pitchFamily="49" charset="0"/>
              </a:rPr>
              <a:t>;</a:t>
            </a:r>
            <a:endParaRPr lang="en-US" dirty="0">
              <a:latin typeface="Consolas" pitchFamily="49" charset="0"/>
              <a:cs typeface="Consolas" pitchFamily="49" charset="0"/>
            </a:endParaRPr>
          </a:p>
          <a:p>
            <a:r>
              <a:rPr lang="en-US" dirty="0" smtClean="0">
                <a:latin typeface="Consolas" pitchFamily="49" charset="0"/>
                <a:cs typeface="Consolas" pitchFamily="49" charset="0"/>
              </a:rPr>
              <a:t>   }</a:t>
            </a:r>
          </a:p>
          <a:p>
            <a:r>
              <a:rPr lang="en-US" dirty="0">
                <a:latin typeface="Consolas" pitchFamily="49" charset="0"/>
                <a:cs typeface="Consolas" pitchFamily="49" charset="0"/>
              </a:rPr>
              <a:t>}</a:t>
            </a:r>
          </a:p>
        </p:txBody>
      </p:sp>
      <p:sp>
        <p:nvSpPr>
          <p:cNvPr id="9" name="TextBox 8"/>
          <p:cNvSpPr txBox="1"/>
          <p:nvPr/>
        </p:nvSpPr>
        <p:spPr>
          <a:xfrm>
            <a:off x="921327" y="4876800"/>
            <a:ext cx="7315200" cy="1569660"/>
          </a:xfrm>
          <a:prstGeom prst="rect">
            <a:avLst/>
          </a:prstGeom>
          <a:solidFill>
            <a:schemeClr val="bg1"/>
          </a:solidFill>
        </p:spPr>
        <p:txBody>
          <a:bodyPr wrap="square" rtlCol="0">
            <a:spAutoFit/>
          </a:bodyPr>
          <a:lstStyle/>
          <a:p>
            <a:r>
              <a:rPr lang="en-US" sz="2400" dirty="0" smtClean="0"/>
              <a:t>Notice variable </a:t>
            </a:r>
            <a:r>
              <a:rPr lang="en-US" sz="2400" dirty="0" smtClean="0">
                <a:solidFill>
                  <a:srgbClr val="FF0000"/>
                </a:solidFill>
              </a:rPr>
              <a:t>a</a:t>
            </a:r>
            <a:r>
              <a:rPr lang="en-US" sz="2400" dirty="0" smtClean="0"/>
              <a:t> is being used in both the scopeMethod1 and scopeMethod2. Variable </a:t>
            </a:r>
            <a:r>
              <a:rPr lang="en-US" sz="2400" dirty="0" smtClean="0">
                <a:solidFill>
                  <a:srgbClr val="FF0000"/>
                </a:solidFill>
              </a:rPr>
              <a:t>a</a:t>
            </a:r>
            <a:r>
              <a:rPr lang="en-US" sz="2400" dirty="0" smtClean="0"/>
              <a:t> can be used and modified in any method within the class. In Java, variables with global scope are called </a:t>
            </a:r>
            <a:r>
              <a:rPr lang="en-US" sz="2400" dirty="0" smtClean="0">
                <a:solidFill>
                  <a:srgbClr val="FF0000"/>
                </a:solidFill>
              </a:rPr>
              <a:t>instance variables</a:t>
            </a:r>
            <a:r>
              <a:rPr lang="en-US" sz="2400" dirty="0" smtClean="0"/>
              <a:t>.</a:t>
            </a:r>
          </a:p>
        </p:txBody>
      </p:sp>
      <p:sp>
        <p:nvSpPr>
          <p:cNvPr id="3" name="Rectangle 2"/>
          <p:cNvSpPr/>
          <p:nvPr/>
        </p:nvSpPr>
        <p:spPr>
          <a:xfrm>
            <a:off x="908508" y="695642"/>
            <a:ext cx="7315200" cy="4211780"/>
          </a:xfrm>
          <a:prstGeom prst="rect">
            <a:avLst/>
          </a:prstGeom>
          <a:solidFill>
            <a:schemeClr val="tx2">
              <a:lumMod val="50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970204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07473" y="76200"/>
            <a:ext cx="7315200" cy="4801314"/>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dirty="0" smtClean="0">
                <a:latin typeface="Consolas" pitchFamily="49" charset="0"/>
                <a:cs typeface="Consolas" pitchFamily="49" charset="0"/>
              </a:rPr>
              <a:t>public class </a:t>
            </a:r>
            <a:r>
              <a:rPr lang="en-US" dirty="0" err="1" smtClean="0">
                <a:latin typeface="Consolas" pitchFamily="49" charset="0"/>
                <a:cs typeface="Consolas" pitchFamily="49" charset="0"/>
              </a:rPr>
              <a:t>ScopeDemo</a:t>
            </a:r>
            <a:endParaRPr lang="en-US" dirty="0" smtClean="0">
              <a:latin typeface="Consolas" pitchFamily="49" charset="0"/>
              <a:cs typeface="Consolas" pitchFamily="49" charset="0"/>
            </a:endParaRPr>
          </a:p>
          <a:p>
            <a:r>
              <a:rPr lang="en-US" dirty="0" smtClean="0">
                <a:latin typeface="Consolas" pitchFamily="49" charset="0"/>
                <a:cs typeface="Consolas" pitchFamily="49" charset="0"/>
              </a:rPr>
              <a:t>{</a:t>
            </a:r>
          </a:p>
          <a:p>
            <a:r>
              <a:rPr lang="en-US" dirty="0">
                <a:latin typeface="Consolas" pitchFamily="49" charset="0"/>
                <a:cs typeface="Consolas" pitchFamily="49" charset="0"/>
              </a:rPr>
              <a:t> </a:t>
            </a:r>
            <a:r>
              <a:rPr lang="en-US" dirty="0" smtClean="0">
                <a:latin typeface="Consolas" pitchFamily="49" charset="0"/>
                <a:cs typeface="Consolas" pitchFamily="49" charset="0"/>
              </a:rPr>
              <a:t>  private </a:t>
            </a:r>
            <a:r>
              <a:rPr lang="en-US" dirty="0" err="1" smtClean="0">
                <a:latin typeface="Consolas" pitchFamily="49" charset="0"/>
                <a:cs typeface="Consolas" pitchFamily="49" charset="0"/>
              </a:rPr>
              <a:t>int</a:t>
            </a:r>
            <a:r>
              <a:rPr lang="en-US" dirty="0" smtClean="0">
                <a:latin typeface="Consolas" pitchFamily="49" charset="0"/>
                <a:cs typeface="Consolas" pitchFamily="49" charset="0"/>
              </a:rPr>
              <a:t> a = 1;</a:t>
            </a:r>
          </a:p>
          <a:p>
            <a:endParaRPr lang="en-US" dirty="0">
              <a:latin typeface="Consolas" pitchFamily="49" charset="0"/>
              <a:cs typeface="Consolas" pitchFamily="49" charset="0"/>
            </a:endParaRPr>
          </a:p>
          <a:p>
            <a:r>
              <a:rPr lang="en-US" dirty="0" smtClean="0">
                <a:latin typeface="Consolas" pitchFamily="49" charset="0"/>
                <a:cs typeface="Consolas" pitchFamily="49" charset="0"/>
              </a:rPr>
              <a:t>   public void scopeMethod1()</a:t>
            </a:r>
          </a:p>
          <a:p>
            <a:r>
              <a:rPr lang="en-US" dirty="0">
                <a:latin typeface="Consolas" pitchFamily="49" charset="0"/>
                <a:cs typeface="Consolas" pitchFamily="49" charset="0"/>
              </a:rPr>
              <a:t> </a:t>
            </a:r>
            <a:r>
              <a:rPr lang="en-US" dirty="0" smtClean="0">
                <a:latin typeface="Consolas" pitchFamily="49" charset="0"/>
                <a:cs typeface="Consolas" pitchFamily="49" charset="0"/>
              </a:rPr>
              <a:t>  {</a:t>
            </a:r>
          </a:p>
          <a:p>
            <a:r>
              <a:rPr lang="en-US" dirty="0" smtClean="0">
                <a:latin typeface="Consolas" pitchFamily="49" charset="0"/>
                <a:cs typeface="Consolas" pitchFamily="49" charset="0"/>
              </a:rPr>
              <a:t>      </a:t>
            </a:r>
            <a:r>
              <a:rPr lang="en-US" dirty="0" err="1" smtClean="0">
                <a:latin typeface="Consolas" pitchFamily="49" charset="0"/>
                <a:cs typeface="Consolas" pitchFamily="49" charset="0"/>
              </a:rPr>
              <a:t>int</a:t>
            </a:r>
            <a:r>
              <a:rPr lang="en-US" dirty="0" smtClean="0">
                <a:latin typeface="Consolas" pitchFamily="49" charset="0"/>
                <a:cs typeface="Consolas" pitchFamily="49" charset="0"/>
              </a:rPr>
              <a:t> b = 2;</a:t>
            </a:r>
          </a:p>
          <a:p>
            <a:r>
              <a:rPr lang="en-US" dirty="0">
                <a:latin typeface="Consolas" pitchFamily="49" charset="0"/>
                <a:cs typeface="Consolas" pitchFamily="49" charset="0"/>
              </a:rPr>
              <a:t> </a:t>
            </a:r>
            <a:r>
              <a:rPr lang="en-US" dirty="0" smtClean="0">
                <a:latin typeface="Consolas" pitchFamily="49" charset="0"/>
                <a:cs typeface="Consolas" pitchFamily="49" charset="0"/>
              </a:rPr>
              <a:t>     if(a &lt; b)</a:t>
            </a:r>
          </a:p>
          <a:p>
            <a:r>
              <a:rPr lang="en-US" dirty="0">
                <a:latin typeface="Consolas" pitchFamily="49" charset="0"/>
                <a:cs typeface="Consolas" pitchFamily="49" charset="0"/>
              </a:rPr>
              <a:t> </a:t>
            </a:r>
            <a:r>
              <a:rPr lang="en-US" dirty="0" smtClean="0">
                <a:latin typeface="Consolas" pitchFamily="49" charset="0"/>
                <a:cs typeface="Consolas" pitchFamily="49" charset="0"/>
              </a:rPr>
              <a:t>     {</a:t>
            </a:r>
          </a:p>
          <a:p>
            <a:r>
              <a:rPr lang="en-US" dirty="0" smtClean="0">
                <a:latin typeface="Consolas" pitchFamily="49" charset="0"/>
                <a:cs typeface="Consolas" pitchFamily="49" charset="0"/>
              </a:rPr>
              <a:t>         </a:t>
            </a:r>
            <a:r>
              <a:rPr lang="en-US" dirty="0" err="1" smtClean="0">
                <a:latin typeface="Consolas" pitchFamily="49" charset="0"/>
                <a:cs typeface="Consolas" pitchFamily="49" charset="0"/>
              </a:rPr>
              <a:t>int</a:t>
            </a:r>
            <a:r>
              <a:rPr lang="en-US" dirty="0" smtClean="0">
                <a:latin typeface="Consolas" pitchFamily="49" charset="0"/>
                <a:cs typeface="Consolas" pitchFamily="49" charset="0"/>
              </a:rPr>
              <a:t> c = a + b;</a:t>
            </a:r>
            <a:endParaRPr lang="en-US" dirty="0">
              <a:latin typeface="Consolas" pitchFamily="49" charset="0"/>
              <a:cs typeface="Consolas" pitchFamily="49" charset="0"/>
            </a:endParaRPr>
          </a:p>
          <a:p>
            <a:r>
              <a:rPr lang="en-US" dirty="0" smtClean="0">
                <a:latin typeface="Consolas" pitchFamily="49" charset="0"/>
                <a:cs typeface="Consolas" pitchFamily="49" charset="0"/>
              </a:rPr>
              <a:t>      }</a:t>
            </a:r>
            <a:endParaRPr lang="en-US" dirty="0">
              <a:latin typeface="Consolas" pitchFamily="49" charset="0"/>
              <a:cs typeface="Consolas" pitchFamily="49" charset="0"/>
            </a:endParaRPr>
          </a:p>
          <a:p>
            <a:r>
              <a:rPr lang="en-US" dirty="0" smtClean="0">
                <a:latin typeface="Consolas" pitchFamily="49" charset="0"/>
                <a:cs typeface="Consolas" pitchFamily="49" charset="0"/>
              </a:rPr>
              <a:t>   }</a:t>
            </a:r>
          </a:p>
          <a:p>
            <a:r>
              <a:rPr lang="en-US" dirty="0">
                <a:latin typeface="Consolas" pitchFamily="49" charset="0"/>
                <a:cs typeface="Consolas" pitchFamily="49" charset="0"/>
              </a:rPr>
              <a:t> </a:t>
            </a:r>
            <a:r>
              <a:rPr lang="en-US" dirty="0" smtClean="0">
                <a:latin typeface="Consolas" pitchFamily="49" charset="0"/>
                <a:cs typeface="Consolas" pitchFamily="49" charset="0"/>
              </a:rPr>
              <a:t>  public void scopeMethod2()</a:t>
            </a:r>
          </a:p>
          <a:p>
            <a:r>
              <a:rPr lang="en-US" dirty="0">
                <a:latin typeface="Consolas" pitchFamily="49" charset="0"/>
                <a:cs typeface="Consolas" pitchFamily="49" charset="0"/>
              </a:rPr>
              <a:t> </a:t>
            </a:r>
            <a:r>
              <a:rPr lang="en-US" dirty="0" smtClean="0">
                <a:latin typeface="Consolas" pitchFamily="49" charset="0"/>
                <a:cs typeface="Consolas" pitchFamily="49" charset="0"/>
              </a:rPr>
              <a:t>  {</a:t>
            </a:r>
          </a:p>
          <a:p>
            <a:r>
              <a:rPr lang="en-US" dirty="0" smtClean="0">
                <a:latin typeface="Consolas" pitchFamily="49" charset="0"/>
                <a:cs typeface="Consolas" pitchFamily="49" charset="0"/>
              </a:rPr>
              <a:t>      </a:t>
            </a:r>
            <a:r>
              <a:rPr lang="en-US" dirty="0" err="1" smtClean="0">
                <a:latin typeface="Consolas" pitchFamily="49" charset="0"/>
                <a:cs typeface="Consolas" pitchFamily="49" charset="0"/>
              </a:rPr>
              <a:t>int</a:t>
            </a:r>
            <a:r>
              <a:rPr lang="en-US" dirty="0" smtClean="0">
                <a:latin typeface="Consolas" pitchFamily="49" charset="0"/>
                <a:cs typeface="Consolas" pitchFamily="49" charset="0"/>
              </a:rPr>
              <a:t> d = a;</a:t>
            </a:r>
            <a:endParaRPr lang="en-US" dirty="0">
              <a:latin typeface="Consolas" pitchFamily="49" charset="0"/>
              <a:cs typeface="Consolas" pitchFamily="49" charset="0"/>
            </a:endParaRPr>
          </a:p>
          <a:p>
            <a:r>
              <a:rPr lang="en-US" dirty="0" smtClean="0">
                <a:latin typeface="Consolas" pitchFamily="49" charset="0"/>
                <a:cs typeface="Consolas" pitchFamily="49" charset="0"/>
              </a:rPr>
              <a:t>   }</a:t>
            </a:r>
          </a:p>
          <a:p>
            <a:r>
              <a:rPr lang="en-US" dirty="0">
                <a:latin typeface="Consolas" pitchFamily="49" charset="0"/>
                <a:cs typeface="Consolas" pitchFamily="49" charset="0"/>
              </a:rPr>
              <a:t>}</a:t>
            </a:r>
          </a:p>
        </p:txBody>
      </p:sp>
      <p:sp>
        <p:nvSpPr>
          <p:cNvPr id="9" name="TextBox 8"/>
          <p:cNvSpPr txBox="1"/>
          <p:nvPr/>
        </p:nvSpPr>
        <p:spPr>
          <a:xfrm>
            <a:off x="921327" y="4876800"/>
            <a:ext cx="7315200" cy="1938992"/>
          </a:xfrm>
          <a:prstGeom prst="rect">
            <a:avLst/>
          </a:prstGeom>
          <a:solidFill>
            <a:schemeClr val="bg1"/>
          </a:solidFill>
        </p:spPr>
        <p:txBody>
          <a:bodyPr wrap="square" rtlCol="0">
            <a:spAutoFit/>
          </a:bodyPr>
          <a:lstStyle/>
          <a:p>
            <a:r>
              <a:rPr lang="en-US" sz="2400" dirty="0" smtClean="0"/>
              <a:t>Variable </a:t>
            </a:r>
            <a:r>
              <a:rPr lang="en-US" sz="2400" dirty="0" smtClean="0">
                <a:solidFill>
                  <a:srgbClr val="FF0000"/>
                </a:solidFill>
              </a:rPr>
              <a:t>b</a:t>
            </a:r>
            <a:r>
              <a:rPr lang="en-US" sz="2400" dirty="0" smtClean="0"/>
              <a:t> is declared within the method scopeMethod1.</a:t>
            </a:r>
          </a:p>
          <a:p>
            <a:endParaRPr lang="en-US" sz="2400" dirty="0"/>
          </a:p>
          <a:p>
            <a:endParaRPr lang="en-US" sz="2400" dirty="0" smtClean="0"/>
          </a:p>
          <a:p>
            <a:r>
              <a:rPr lang="en-US" sz="2400" dirty="0" smtClean="0"/>
              <a:t> </a:t>
            </a:r>
            <a:endParaRPr lang="en-US" sz="2400" dirty="0"/>
          </a:p>
          <a:p>
            <a:endParaRPr lang="en-US" sz="2400" dirty="0" smtClean="0"/>
          </a:p>
        </p:txBody>
      </p:sp>
      <p:sp>
        <p:nvSpPr>
          <p:cNvPr id="3" name="Rectangle 2"/>
          <p:cNvSpPr/>
          <p:nvPr/>
        </p:nvSpPr>
        <p:spPr>
          <a:xfrm>
            <a:off x="907473" y="1752600"/>
            <a:ext cx="7315200" cy="304800"/>
          </a:xfrm>
          <a:prstGeom prst="rect">
            <a:avLst/>
          </a:prstGeom>
          <a:solidFill>
            <a:srgbClr val="FF0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933087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07473" y="76200"/>
            <a:ext cx="7315200" cy="4801314"/>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dirty="0" smtClean="0">
                <a:latin typeface="Consolas" pitchFamily="49" charset="0"/>
                <a:cs typeface="Consolas" pitchFamily="49" charset="0"/>
              </a:rPr>
              <a:t>public class </a:t>
            </a:r>
            <a:r>
              <a:rPr lang="en-US" dirty="0" err="1" smtClean="0">
                <a:latin typeface="Consolas" pitchFamily="49" charset="0"/>
                <a:cs typeface="Consolas" pitchFamily="49" charset="0"/>
              </a:rPr>
              <a:t>ScopeDemo</a:t>
            </a:r>
            <a:endParaRPr lang="en-US" dirty="0" smtClean="0">
              <a:latin typeface="Consolas" pitchFamily="49" charset="0"/>
              <a:cs typeface="Consolas" pitchFamily="49" charset="0"/>
            </a:endParaRPr>
          </a:p>
          <a:p>
            <a:r>
              <a:rPr lang="en-US" dirty="0" smtClean="0">
                <a:latin typeface="Consolas" pitchFamily="49" charset="0"/>
                <a:cs typeface="Consolas" pitchFamily="49" charset="0"/>
              </a:rPr>
              <a:t>{</a:t>
            </a:r>
          </a:p>
          <a:p>
            <a:r>
              <a:rPr lang="en-US" dirty="0">
                <a:latin typeface="Consolas" pitchFamily="49" charset="0"/>
                <a:cs typeface="Consolas" pitchFamily="49" charset="0"/>
              </a:rPr>
              <a:t> </a:t>
            </a:r>
            <a:r>
              <a:rPr lang="en-US" dirty="0" smtClean="0">
                <a:latin typeface="Consolas" pitchFamily="49" charset="0"/>
                <a:cs typeface="Consolas" pitchFamily="49" charset="0"/>
              </a:rPr>
              <a:t>  private </a:t>
            </a:r>
            <a:r>
              <a:rPr lang="en-US" dirty="0" err="1" smtClean="0">
                <a:latin typeface="Consolas" pitchFamily="49" charset="0"/>
                <a:cs typeface="Consolas" pitchFamily="49" charset="0"/>
              </a:rPr>
              <a:t>int</a:t>
            </a:r>
            <a:r>
              <a:rPr lang="en-US" dirty="0" smtClean="0">
                <a:latin typeface="Consolas" pitchFamily="49" charset="0"/>
                <a:cs typeface="Consolas" pitchFamily="49" charset="0"/>
              </a:rPr>
              <a:t> a = 1;</a:t>
            </a:r>
          </a:p>
          <a:p>
            <a:endParaRPr lang="en-US" dirty="0">
              <a:latin typeface="Consolas" pitchFamily="49" charset="0"/>
              <a:cs typeface="Consolas" pitchFamily="49" charset="0"/>
            </a:endParaRPr>
          </a:p>
          <a:p>
            <a:r>
              <a:rPr lang="en-US" dirty="0" smtClean="0">
                <a:latin typeface="Consolas" pitchFamily="49" charset="0"/>
                <a:cs typeface="Consolas" pitchFamily="49" charset="0"/>
              </a:rPr>
              <a:t>   public void scopeMethod1()</a:t>
            </a:r>
          </a:p>
          <a:p>
            <a:r>
              <a:rPr lang="en-US" dirty="0">
                <a:latin typeface="Consolas" pitchFamily="49" charset="0"/>
                <a:cs typeface="Consolas" pitchFamily="49" charset="0"/>
              </a:rPr>
              <a:t> </a:t>
            </a:r>
            <a:r>
              <a:rPr lang="en-US" dirty="0" smtClean="0">
                <a:latin typeface="Consolas" pitchFamily="49" charset="0"/>
                <a:cs typeface="Consolas" pitchFamily="49" charset="0"/>
              </a:rPr>
              <a:t>  {</a:t>
            </a:r>
          </a:p>
          <a:p>
            <a:r>
              <a:rPr lang="en-US" dirty="0" smtClean="0">
                <a:latin typeface="Consolas" pitchFamily="49" charset="0"/>
                <a:cs typeface="Consolas" pitchFamily="49" charset="0"/>
              </a:rPr>
              <a:t>      </a:t>
            </a:r>
            <a:r>
              <a:rPr lang="en-US" dirty="0" err="1" smtClean="0">
                <a:latin typeface="Consolas" pitchFamily="49" charset="0"/>
                <a:cs typeface="Consolas" pitchFamily="49" charset="0"/>
              </a:rPr>
              <a:t>int</a:t>
            </a:r>
            <a:r>
              <a:rPr lang="en-US" dirty="0" smtClean="0">
                <a:latin typeface="Consolas" pitchFamily="49" charset="0"/>
                <a:cs typeface="Consolas" pitchFamily="49" charset="0"/>
              </a:rPr>
              <a:t> b = 2;</a:t>
            </a:r>
          </a:p>
          <a:p>
            <a:r>
              <a:rPr lang="en-US" dirty="0">
                <a:latin typeface="Consolas" pitchFamily="49" charset="0"/>
                <a:cs typeface="Consolas" pitchFamily="49" charset="0"/>
              </a:rPr>
              <a:t> </a:t>
            </a:r>
            <a:r>
              <a:rPr lang="en-US" dirty="0" smtClean="0">
                <a:latin typeface="Consolas" pitchFamily="49" charset="0"/>
                <a:cs typeface="Consolas" pitchFamily="49" charset="0"/>
              </a:rPr>
              <a:t>     if(a &lt; b)</a:t>
            </a:r>
          </a:p>
          <a:p>
            <a:r>
              <a:rPr lang="en-US" dirty="0">
                <a:latin typeface="Consolas" pitchFamily="49" charset="0"/>
                <a:cs typeface="Consolas" pitchFamily="49" charset="0"/>
              </a:rPr>
              <a:t> </a:t>
            </a:r>
            <a:r>
              <a:rPr lang="en-US" dirty="0" smtClean="0">
                <a:latin typeface="Consolas" pitchFamily="49" charset="0"/>
                <a:cs typeface="Consolas" pitchFamily="49" charset="0"/>
              </a:rPr>
              <a:t>     {</a:t>
            </a:r>
          </a:p>
          <a:p>
            <a:r>
              <a:rPr lang="en-US" dirty="0" smtClean="0">
                <a:latin typeface="Consolas" pitchFamily="49" charset="0"/>
                <a:cs typeface="Consolas" pitchFamily="49" charset="0"/>
              </a:rPr>
              <a:t>         </a:t>
            </a:r>
            <a:r>
              <a:rPr lang="en-US" dirty="0" err="1" smtClean="0">
                <a:latin typeface="Consolas" pitchFamily="49" charset="0"/>
                <a:cs typeface="Consolas" pitchFamily="49" charset="0"/>
              </a:rPr>
              <a:t>int</a:t>
            </a:r>
            <a:r>
              <a:rPr lang="en-US" dirty="0" smtClean="0">
                <a:latin typeface="Consolas" pitchFamily="49" charset="0"/>
                <a:cs typeface="Consolas" pitchFamily="49" charset="0"/>
              </a:rPr>
              <a:t> c = a + b;</a:t>
            </a:r>
            <a:endParaRPr lang="en-US" dirty="0">
              <a:latin typeface="Consolas" pitchFamily="49" charset="0"/>
              <a:cs typeface="Consolas" pitchFamily="49" charset="0"/>
            </a:endParaRPr>
          </a:p>
          <a:p>
            <a:r>
              <a:rPr lang="en-US" dirty="0" smtClean="0">
                <a:latin typeface="Consolas" pitchFamily="49" charset="0"/>
                <a:cs typeface="Consolas" pitchFamily="49" charset="0"/>
              </a:rPr>
              <a:t>      }</a:t>
            </a:r>
            <a:endParaRPr lang="en-US" dirty="0">
              <a:latin typeface="Consolas" pitchFamily="49" charset="0"/>
              <a:cs typeface="Consolas" pitchFamily="49" charset="0"/>
            </a:endParaRPr>
          </a:p>
          <a:p>
            <a:r>
              <a:rPr lang="en-US" dirty="0" smtClean="0">
                <a:latin typeface="Consolas" pitchFamily="49" charset="0"/>
                <a:cs typeface="Consolas" pitchFamily="49" charset="0"/>
              </a:rPr>
              <a:t>   }</a:t>
            </a:r>
          </a:p>
          <a:p>
            <a:r>
              <a:rPr lang="en-US" dirty="0">
                <a:latin typeface="Consolas" pitchFamily="49" charset="0"/>
                <a:cs typeface="Consolas" pitchFamily="49" charset="0"/>
              </a:rPr>
              <a:t> </a:t>
            </a:r>
            <a:r>
              <a:rPr lang="en-US" dirty="0" smtClean="0">
                <a:latin typeface="Consolas" pitchFamily="49" charset="0"/>
                <a:cs typeface="Consolas" pitchFamily="49" charset="0"/>
              </a:rPr>
              <a:t>  public void scopeMethod2()</a:t>
            </a:r>
          </a:p>
          <a:p>
            <a:r>
              <a:rPr lang="en-US" dirty="0">
                <a:latin typeface="Consolas" pitchFamily="49" charset="0"/>
                <a:cs typeface="Consolas" pitchFamily="49" charset="0"/>
              </a:rPr>
              <a:t> </a:t>
            </a:r>
            <a:r>
              <a:rPr lang="en-US" dirty="0" smtClean="0">
                <a:latin typeface="Consolas" pitchFamily="49" charset="0"/>
                <a:cs typeface="Consolas" pitchFamily="49" charset="0"/>
              </a:rPr>
              <a:t>  {</a:t>
            </a:r>
          </a:p>
          <a:p>
            <a:r>
              <a:rPr lang="en-US" dirty="0" smtClean="0">
                <a:latin typeface="Consolas" pitchFamily="49" charset="0"/>
                <a:cs typeface="Consolas" pitchFamily="49" charset="0"/>
              </a:rPr>
              <a:t>      </a:t>
            </a:r>
            <a:r>
              <a:rPr lang="en-US" dirty="0" err="1" smtClean="0">
                <a:latin typeface="Consolas" pitchFamily="49" charset="0"/>
                <a:cs typeface="Consolas" pitchFamily="49" charset="0"/>
              </a:rPr>
              <a:t>int</a:t>
            </a:r>
            <a:r>
              <a:rPr lang="en-US" dirty="0" smtClean="0">
                <a:latin typeface="Consolas" pitchFamily="49" charset="0"/>
                <a:cs typeface="Consolas" pitchFamily="49" charset="0"/>
              </a:rPr>
              <a:t> d = a;</a:t>
            </a:r>
            <a:endParaRPr lang="en-US" dirty="0">
              <a:latin typeface="Consolas" pitchFamily="49" charset="0"/>
              <a:cs typeface="Consolas" pitchFamily="49" charset="0"/>
            </a:endParaRPr>
          </a:p>
          <a:p>
            <a:r>
              <a:rPr lang="en-US" dirty="0" smtClean="0">
                <a:latin typeface="Consolas" pitchFamily="49" charset="0"/>
                <a:cs typeface="Consolas" pitchFamily="49" charset="0"/>
              </a:rPr>
              <a:t>   }</a:t>
            </a:r>
          </a:p>
          <a:p>
            <a:r>
              <a:rPr lang="en-US" dirty="0">
                <a:latin typeface="Consolas" pitchFamily="49" charset="0"/>
                <a:cs typeface="Consolas" pitchFamily="49" charset="0"/>
              </a:rPr>
              <a:t>}</a:t>
            </a:r>
          </a:p>
        </p:txBody>
      </p:sp>
      <p:sp>
        <p:nvSpPr>
          <p:cNvPr id="9" name="TextBox 8"/>
          <p:cNvSpPr txBox="1"/>
          <p:nvPr/>
        </p:nvSpPr>
        <p:spPr>
          <a:xfrm>
            <a:off x="921327" y="4876800"/>
            <a:ext cx="7315200" cy="1569660"/>
          </a:xfrm>
          <a:prstGeom prst="rect">
            <a:avLst/>
          </a:prstGeom>
          <a:solidFill>
            <a:schemeClr val="bg1"/>
          </a:solidFill>
        </p:spPr>
        <p:txBody>
          <a:bodyPr wrap="square" rtlCol="0">
            <a:spAutoFit/>
          </a:bodyPr>
          <a:lstStyle/>
          <a:p>
            <a:r>
              <a:rPr lang="en-US" sz="2400" dirty="0" smtClean="0"/>
              <a:t>Variable </a:t>
            </a:r>
            <a:r>
              <a:rPr lang="en-US" sz="2400" dirty="0" smtClean="0">
                <a:solidFill>
                  <a:srgbClr val="FF0000"/>
                </a:solidFill>
              </a:rPr>
              <a:t>b</a:t>
            </a:r>
            <a:r>
              <a:rPr lang="en-US" sz="2400" dirty="0" smtClean="0"/>
              <a:t>’s scope starts at it’s declaration line and ends at the closing bracket of the method. Variable </a:t>
            </a:r>
            <a:r>
              <a:rPr lang="en-US" sz="2400" dirty="0" smtClean="0">
                <a:solidFill>
                  <a:srgbClr val="FF0000"/>
                </a:solidFill>
              </a:rPr>
              <a:t>b </a:t>
            </a:r>
            <a:r>
              <a:rPr lang="en-US" sz="2400" dirty="0" smtClean="0"/>
              <a:t>only exists in the method scopeMethod1.  It cannot be used outside this method.  </a:t>
            </a:r>
          </a:p>
        </p:txBody>
      </p:sp>
      <p:sp>
        <p:nvSpPr>
          <p:cNvPr id="3" name="Rectangle 2"/>
          <p:cNvSpPr/>
          <p:nvPr/>
        </p:nvSpPr>
        <p:spPr>
          <a:xfrm>
            <a:off x="907473" y="1752600"/>
            <a:ext cx="7315200" cy="1676400"/>
          </a:xfrm>
          <a:prstGeom prst="rect">
            <a:avLst/>
          </a:prstGeom>
          <a:solidFill>
            <a:schemeClr val="tx2">
              <a:lumMod val="50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909381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07473" y="76200"/>
            <a:ext cx="7315200" cy="4801314"/>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dirty="0" smtClean="0">
                <a:latin typeface="Consolas" pitchFamily="49" charset="0"/>
                <a:cs typeface="Consolas" pitchFamily="49" charset="0"/>
              </a:rPr>
              <a:t>public class </a:t>
            </a:r>
            <a:r>
              <a:rPr lang="en-US" dirty="0" err="1" smtClean="0">
                <a:latin typeface="Consolas" pitchFamily="49" charset="0"/>
                <a:cs typeface="Consolas" pitchFamily="49" charset="0"/>
              </a:rPr>
              <a:t>ScopeDemo</a:t>
            </a:r>
            <a:endParaRPr lang="en-US" dirty="0" smtClean="0">
              <a:latin typeface="Consolas" pitchFamily="49" charset="0"/>
              <a:cs typeface="Consolas" pitchFamily="49" charset="0"/>
            </a:endParaRPr>
          </a:p>
          <a:p>
            <a:r>
              <a:rPr lang="en-US" dirty="0" smtClean="0">
                <a:latin typeface="Consolas" pitchFamily="49" charset="0"/>
                <a:cs typeface="Consolas" pitchFamily="49" charset="0"/>
              </a:rPr>
              <a:t>{</a:t>
            </a:r>
          </a:p>
          <a:p>
            <a:r>
              <a:rPr lang="en-US" dirty="0">
                <a:latin typeface="Consolas" pitchFamily="49" charset="0"/>
                <a:cs typeface="Consolas" pitchFamily="49" charset="0"/>
              </a:rPr>
              <a:t> </a:t>
            </a:r>
            <a:r>
              <a:rPr lang="en-US" dirty="0" smtClean="0">
                <a:latin typeface="Consolas" pitchFamily="49" charset="0"/>
                <a:cs typeface="Consolas" pitchFamily="49" charset="0"/>
              </a:rPr>
              <a:t>  private </a:t>
            </a:r>
            <a:r>
              <a:rPr lang="en-US" dirty="0" err="1" smtClean="0">
                <a:latin typeface="Consolas" pitchFamily="49" charset="0"/>
                <a:cs typeface="Consolas" pitchFamily="49" charset="0"/>
              </a:rPr>
              <a:t>int</a:t>
            </a:r>
            <a:r>
              <a:rPr lang="en-US" dirty="0" smtClean="0">
                <a:latin typeface="Consolas" pitchFamily="49" charset="0"/>
                <a:cs typeface="Consolas" pitchFamily="49" charset="0"/>
              </a:rPr>
              <a:t> a = 1;</a:t>
            </a:r>
          </a:p>
          <a:p>
            <a:endParaRPr lang="en-US" dirty="0">
              <a:latin typeface="Consolas" pitchFamily="49" charset="0"/>
              <a:cs typeface="Consolas" pitchFamily="49" charset="0"/>
            </a:endParaRPr>
          </a:p>
          <a:p>
            <a:r>
              <a:rPr lang="en-US" dirty="0" smtClean="0">
                <a:latin typeface="Consolas" pitchFamily="49" charset="0"/>
                <a:cs typeface="Consolas" pitchFamily="49" charset="0"/>
              </a:rPr>
              <a:t>   public void scopeMethod1()</a:t>
            </a:r>
          </a:p>
          <a:p>
            <a:r>
              <a:rPr lang="en-US" dirty="0">
                <a:latin typeface="Consolas" pitchFamily="49" charset="0"/>
                <a:cs typeface="Consolas" pitchFamily="49" charset="0"/>
              </a:rPr>
              <a:t> </a:t>
            </a:r>
            <a:r>
              <a:rPr lang="en-US" dirty="0" smtClean="0">
                <a:latin typeface="Consolas" pitchFamily="49" charset="0"/>
                <a:cs typeface="Consolas" pitchFamily="49" charset="0"/>
              </a:rPr>
              <a:t>  {</a:t>
            </a:r>
          </a:p>
          <a:p>
            <a:r>
              <a:rPr lang="en-US" dirty="0" smtClean="0">
                <a:latin typeface="Consolas" pitchFamily="49" charset="0"/>
                <a:cs typeface="Consolas" pitchFamily="49" charset="0"/>
              </a:rPr>
              <a:t>      </a:t>
            </a:r>
            <a:r>
              <a:rPr lang="en-US" dirty="0" err="1" smtClean="0">
                <a:latin typeface="Consolas" pitchFamily="49" charset="0"/>
                <a:cs typeface="Consolas" pitchFamily="49" charset="0"/>
              </a:rPr>
              <a:t>int</a:t>
            </a:r>
            <a:r>
              <a:rPr lang="en-US" dirty="0" smtClean="0">
                <a:latin typeface="Consolas" pitchFamily="49" charset="0"/>
                <a:cs typeface="Consolas" pitchFamily="49" charset="0"/>
              </a:rPr>
              <a:t> b = 2;</a:t>
            </a:r>
          </a:p>
          <a:p>
            <a:r>
              <a:rPr lang="en-US" dirty="0">
                <a:latin typeface="Consolas" pitchFamily="49" charset="0"/>
                <a:cs typeface="Consolas" pitchFamily="49" charset="0"/>
              </a:rPr>
              <a:t> </a:t>
            </a:r>
            <a:r>
              <a:rPr lang="en-US" dirty="0" smtClean="0">
                <a:latin typeface="Consolas" pitchFamily="49" charset="0"/>
                <a:cs typeface="Consolas" pitchFamily="49" charset="0"/>
              </a:rPr>
              <a:t>     if(a &lt; b)</a:t>
            </a:r>
          </a:p>
          <a:p>
            <a:r>
              <a:rPr lang="en-US" dirty="0">
                <a:latin typeface="Consolas" pitchFamily="49" charset="0"/>
                <a:cs typeface="Consolas" pitchFamily="49" charset="0"/>
              </a:rPr>
              <a:t> </a:t>
            </a:r>
            <a:r>
              <a:rPr lang="en-US" dirty="0" smtClean="0">
                <a:latin typeface="Consolas" pitchFamily="49" charset="0"/>
                <a:cs typeface="Consolas" pitchFamily="49" charset="0"/>
              </a:rPr>
              <a:t>     {</a:t>
            </a:r>
          </a:p>
          <a:p>
            <a:r>
              <a:rPr lang="en-US" dirty="0" smtClean="0">
                <a:latin typeface="Consolas" pitchFamily="49" charset="0"/>
                <a:cs typeface="Consolas" pitchFamily="49" charset="0"/>
              </a:rPr>
              <a:t>         </a:t>
            </a:r>
            <a:r>
              <a:rPr lang="en-US" dirty="0" err="1" smtClean="0">
                <a:latin typeface="Consolas" pitchFamily="49" charset="0"/>
                <a:cs typeface="Consolas" pitchFamily="49" charset="0"/>
              </a:rPr>
              <a:t>int</a:t>
            </a:r>
            <a:r>
              <a:rPr lang="en-US" dirty="0" smtClean="0">
                <a:latin typeface="Consolas" pitchFamily="49" charset="0"/>
                <a:cs typeface="Consolas" pitchFamily="49" charset="0"/>
              </a:rPr>
              <a:t> c = a + b;</a:t>
            </a:r>
            <a:endParaRPr lang="en-US" dirty="0">
              <a:latin typeface="Consolas" pitchFamily="49" charset="0"/>
              <a:cs typeface="Consolas" pitchFamily="49" charset="0"/>
            </a:endParaRPr>
          </a:p>
          <a:p>
            <a:r>
              <a:rPr lang="en-US" dirty="0" smtClean="0">
                <a:latin typeface="Consolas" pitchFamily="49" charset="0"/>
                <a:cs typeface="Consolas" pitchFamily="49" charset="0"/>
              </a:rPr>
              <a:t>      }</a:t>
            </a:r>
            <a:endParaRPr lang="en-US" dirty="0">
              <a:latin typeface="Consolas" pitchFamily="49" charset="0"/>
              <a:cs typeface="Consolas" pitchFamily="49" charset="0"/>
            </a:endParaRPr>
          </a:p>
          <a:p>
            <a:r>
              <a:rPr lang="en-US" dirty="0" smtClean="0">
                <a:latin typeface="Consolas" pitchFamily="49" charset="0"/>
                <a:cs typeface="Consolas" pitchFamily="49" charset="0"/>
              </a:rPr>
              <a:t>   }</a:t>
            </a:r>
          </a:p>
          <a:p>
            <a:r>
              <a:rPr lang="en-US" dirty="0">
                <a:latin typeface="Consolas" pitchFamily="49" charset="0"/>
                <a:cs typeface="Consolas" pitchFamily="49" charset="0"/>
              </a:rPr>
              <a:t> </a:t>
            </a:r>
            <a:r>
              <a:rPr lang="en-US" dirty="0" smtClean="0">
                <a:latin typeface="Consolas" pitchFamily="49" charset="0"/>
                <a:cs typeface="Consolas" pitchFamily="49" charset="0"/>
              </a:rPr>
              <a:t>  public void scopeMethod2()</a:t>
            </a:r>
          </a:p>
          <a:p>
            <a:r>
              <a:rPr lang="en-US" dirty="0">
                <a:latin typeface="Consolas" pitchFamily="49" charset="0"/>
                <a:cs typeface="Consolas" pitchFamily="49" charset="0"/>
              </a:rPr>
              <a:t> </a:t>
            </a:r>
            <a:r>
              <a:rPr lang="en-US" dirty="0" smtClean="0">
                <a:latin typeface="Consolas" pitchFamily="49" charset="0"/>
                <a:cs typeface="Consolas" pitchFamily="49" charset="0"/>
              </a:rPr>
              <a:t>  {</a:t>
            </a:r>
          </a:p>
          <a:p>
            <a:r>
              <a:rPr lang="en-US" dirty="0" smtClean="0">
                <a:latin typeface="Consolas" pitchFamily="49" charset="0"/>
                <a:cs typeface="Consolas" pitchFamily="49" charset="0"/>
              </a:rPr>
              <a:t>      </a:t>
            </a:r>
            <a:r>
              <a:rPr lang="en-US" dirty="0" err="1" smtClean="0">
                <a:latin typeface="Consolas" pitchFamily="49" charset="0"/>
                <a:cs typeface="Consolas" pitchFamily="49" charset="0"/>
              </a:rPr>
              <a:t>int</a:t>
            </a:r>
            <a:r>
              <a:rPr lang="en-US" dirty="0" smtClean="0">
                <a:latin typeface="Consolas" pitchFamily="49" charset="0"/>
                <a:cs typeface="Consolas" pitchFamily="49" charset="0"/>
              </a:rPr>
              <a:t> d = a;</a:t>
            </a:r>
            <a:endParaRPr lang="en-US" dirty="0">
              <a:latin typeface="Consolas" pitchFamily="49" charset="0"/>
              <a:cs typeface="Consolas" pitchFamily="49" charset="0"/>
            </a:endParaRPr>
          </a:p>
          <a:p>
            <a:r>
              <a:rPr lang="en-US" dirty="0" smtClean="0">
                <a:latin typeface="Consolas" pitchFamily="49" charset="0"/>
                <a:cs typeface="Consolas" pitchFamily="49" charset="0"/>
              </a:rPr>
              <a:t>   }</a:t>
            </a:r>
          </a:p>
          <a:p>
            <a:r>
              <a:rPr lang="en-US" dirty="0">
                <a:latin typeface="Consolas" pitchFamily="49" charset="0"/>
                <a:cs typeface="Consolas" pitchFamily="49" charset="0"/>
              </a:rPr>
              <a:t>}</a:t>
            </a:r>
          </a:p>
        </p:txBody>
      </p:sp>
      <p:sp>
        <p:nvSpPr>
          <p:cNvPr id="9" name="TextBox 8"/>
          <p:cNvSpPr txBox="1"/>
          <p:nvPr/>
        </p:nvSpPr>
        <p:spPr>
          <a:xfrm>
            <a:off x="921327" y="4876800"/>
            <a:ext cx="7315200" cy="1200329"/>
          </a:xfrm>
          <a:prstGeom prst="rect">
            <a:avLst/>
          </a:prstGeom>
          <a:solidFill>
            <a:schemeClr val="bg1"/>
          </a:solidFill>
        </p:spPr>
        <p:txBody>
          <a:bodyPr wrap="square" rtlCol="0">
            <a:spAutoFit/>
          </a:bodyPr>
          <a:lstStyle/>
          <a:p>
            <a:r>
              <a:rPr lang="en-US" sz="2400" dirty="0" smtClean="0"/>
              <a:t>Variables declared within methods are called </a:t>
            </a:r>
            <a:r>
              <a:rPr lang="en-US" sz="2400" dirty="0" smtClean="0">
                <a:solidFill>
                  <a:srgbClr val="FF0000"/>
                </a:solidFill>
              </a:rPr>
              <a:t>local variables</a:t>
            </a:r>
            <a:r>
              <a:rPr lang="en-US" sz="2400" dirty="0" smtClean="0"/>
              <a:t>. Local variables are temporary variables. Variable </a:t>
            </a:r>
            <a:r>
              <a:rPr lang="en-US" sz="2400" dirty="0" smtClean="0">
                <a:solidFill>
                  <a:srgbClr val="FF0000"/>
                </a:solidFill>
              </a:rPr>
              <a:t>b</a:t>
            </a:r>
            <a:r>
              <a:rPr lang="en-US" sz="2400" dirty="0" smtClean="0"/>
              <a:t> is a local variable.</a:t>
            </a:r>
          </a:p>
        </p:txBody>
      </p:sp>
      <p:sp>
        <p:nvSpPr>
          <p:cNvPr id="3" name="Rectangle 2"/>
          <p:cNvSpPr/>
          <p:nvPr/>
        </p:nvSpPr>
        <p:spPr>
          <a:xfrm>
            <a:off x="907473" y="1752600"/>
            <a:ext cx="7315200" cy="1676400"/>
          </a:xfrm>
          <a:prstGeom prst="rect">
            <a:avLst/>
          </a:prstGeom>
          <a:solidFill>
            <a:schemeClr val="tx2">
              <a:lumMod val="50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80491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07473" y="76200"/>
            <a:ext cx="7315200" cy="4801314"/>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dirty="0" smtClean="0">
                <a:latin typeface="Consolas" pitchFamily="49" charset="0"/>
                <a:cs typeface="Consolas" pitchFamily="49" charset="0"/>
              </a:rPr>
              <a:t>public class </a:t>
            </a:r>
            <a:r>
              <a:rPr lang="en-US" dirty="0" err="1" smtClean="0">
                <a:latin typeface="Consolas" pitchFamily="49" charset="0"/>
                <a:cs typeface="Consolas" pitchFamily="49" charset="0"/>
              </a:rPr>
              <a:t>ScopeDemo</a:t>
            </a:r>
            <a:endParaRPr lang="en-US" dirty="0" smtClean="0">
              <a:latin typeface="Consolas" pitchFamily="49" charset="0"/>
              <a:cs typeface="Consolas" pitchFamily="49" charset="0"/>
            </a:endParaRPr>
          </a:p>
          <a:p>
            <a:r>
              <a:rPr lang="en-US" dirty="0" smtClean="0">
                <a:latin typeface="Consolas" pitchFamily="49" charset="0"/>
                <a:cs typeface="Consolas" pitchFamily="49" charset="0"/>
              </a:rPr>
              <a:t>{</a:t>
            </a:r>
          </a:p>
          <a:p>
            <a:r>
              <a:rPr lang="en-US" dirty="0">
                <a:latin typeface="Consolas" pitchFamily="49" charset="0"/>
                <a:cs typeface="Consolas" pitchFamily="49" charset="0"/>
              </a:rPr>
              <a:t> </a:t>
            </a:r>
            <a:r>
              <a:rPr lang="en-US" dirty="0" smtClean="0">
                <a:latin typeface="Consolas" pitchFamily="49" charset="0"/>
                <a:cs typeface="Consolas" pitchFamily="49" charset="0"/>
              </a:rPr>
              <a:t>  private </a:t>
            </a:r>
            <a:r>
              <a:rPr lang="en-US" dirty="0" err="1" smtClean="0">
                <a:latin typeface="Consolas" pitchFamily="49" charset="0"/>
                <a:cs typeface="Consolas" pitchFamily="49" charset="0"/>
              </a:rPr>
              <a:t>int</a:t>
            </a:r>
            <a:r>
              <a:rPr lang="en-US" dirty="0" smtClean="0">
                <a:latin typeface="Consolas" pitchFamily="49" charset="0"/>
                <a:cs typeface="Consolas" pitchFamily="49" charset="0"/>
              </a:rPr>
              <a:t> a = 1;</a:t>
            </a:r>
          </a:p>
          <a:p>
            <a:endParaRPr lang="en-US" dirty="0">
              <a:latin typeface="Consolas" pitchFamily="49" charset="0"/>
              <a:cs typeface="Consolas" pitchFamily="49" charset="0"/>
            </a:endParaRPr>
          </a:p>
          <a:p>
            <a:r>
              <a:rPr lang="en-US" dirty="0" smtClean="0">
                <a:latin typeface="Consolas" pitchFamily="49" charset="0"/>
                <a:cs typeface="Consolas" pitchFamily="49" charset="0"/>
              </a:rPr>
              <a:t>   public void scopeMethod1()</a:t>
            </a:r>
          </a:p>
          <a:p>
            <a:r>
              <a:rPr lang="en-US" dirty="0">
                <a:latin typeface="Consolas" pitchFamily="49" charset="0"/>
                <a:cs typeface="Consolas" pitchFamily="49" charset="0"/>
              </a:rPr>
              <a:t> </a:t>
            </a:r>
            <a:r>
              <a:rPr lang="en-US" dirty="0" smtClean="0">
                <a:latin typeface="Consolas" pitchFamily="49" charset="0"/>
                <a:cs typeface="Consolas" pitchFamily="49" charset="0"/>
              </a:rPr>
              <a:t>  {</a:t>
            </a:r>
          </a:p>
          <a:p>
            <a:r>
              <a:rPr lang="en-US" dirty="0" smtClean="0">
                <a:latin typeface="Consolas" pitchFamily="49" charset="0"/>
                <a:cs typeface="Consolas" pitchFamily="49" charset="0"/>
              </a:rPr>
              <a:t>      </a:t>
            </a:r>
            <a:r>
              <a:rPr lang="en-US" dirty="0" err="1" smtClean="0">
                <a:latin typeface="Consolas" pitchFamily="49" charset="0"/>
                <a:cs typeface="Consolas" pitchFamily="49" charset="0"/>
              </a:rPr>
              <a:t>int</a:t>
            </a:r>
            <a:r>
              <a:rPr lang="en-US" dirty="0" smtClean="0">
                <a:latin typeface="Consolas" pitchFamily="49" charset="0"/>
                <a:cs typeface="Consolas" pitchFamily="49" charset="0"/>
              </a:rPr>
              <a:t> b = 2;</a:t>
            </a:r>
          </a:p>
          <a:p>
            <a:r>
              <a:rPr lang="en-US" dirty="0">
                <a:latin typeface="Consolas" pitchFamily="49" charset="0"/>
                <a:cs typeface="Consolas" pitchFamily="49" charset="0"/>
              </a:rPr>
              <a:t> </a:t>
            </a:r>
            <a:r>
              <a:rPr lang="en-US" dirty="0" smtClean="0">
                <a:latin typeface="Consolas" pitchFamily="49" charset="0"/>
                <a:cs typeface="Consolas" pitchFamily="49" charset="0"/>
              </a:rPr>
              <a:t>     if(a &lt; b)</a:t>
            </a:r>
          </a:p>
          <a:p>
            <a:r>
              <a:rPr lang="en-US" dirty="0">
                <a:latin typeface="Consolas" pitchFamily="49" charset="0"/>
                <a:cs typeface="Consolas" pitchFamily="49" charset="0"/>
              </a:rPr>
              <a:t> </a:t>
            </a:r>
            <a:r>
              <a:rPr lang="en-US" dirty="0" smtClean="0">
                <a:latin typeface="Consolas" pitchFamily="49" charset="0"/>
                <a:cs typeface="Consolas" pitchFamily="49" charset="0"/>
              </a:rPr>
              <a:t>     {</a:t>
            </a:r>
          </a:p>
          <a:p>
            <a:r>
              <a:rPr lang="en-US" dirty="0" smtClean="0">
                <a:latin typeface="Consolas" pitchFamily="49" charset="0"/>
                <a:cs typeface="Consolas" pitchFamily="49" charset="0"/>
              </a:rPr>
              <a:t>         </a:t>
            </a:r>
            <a:r>
              <a:rPr lang="en-US" dirty="0" err="1" smtClean="0">
                <a:latin typeface="Consolas" pitchFamily="49" charset="0"/>
                <a:cs typeface="Consolas" pitchFamily="49" charset="0"/>
              </a:rPr>
              <a:t>int</a:t>
            </a:r>
            <a:r>
              <a:rPr lang="en-US" dirty="0" smtClean="0">
                <a:latin typeface="Consolas" pitchFamily="49" charset="0"/>
                <a:cs typeface="Consolas" pitchFamily="49" charset="0"/>
              </a:rPr>
              <a:t> c = a + b;</a:t>
            </a:r>
            <a:endParaRPr lang="en-US" dirty="0">
              <a:latin typeface="Consolas" pitchFamily="49" charset="0"/>
              <a:cs typeface="Consolas" pitchFamily="49" charset="0"/>
            </a:endParaRPr>
          </a:p>
          <a:p>
            <a:r>
              <a:rPr lang="en-US" dirty="0" smtClean="0">
                <a:latin typeface="Consolas" pitchFamily="49" charset="0"/>
                <a:cs typeface="Consolas" pitchFamily="49" charset="0"/>
              </a:rPr>
              <a:t>      }</a:t>
            </a:r>
            <a:endParaRPr lang="en-US" dirty="0">
              <a:latin typeface="Consolas" pitchFamily="49" charset="0"/>
              <a:cs typeface="Consolas" pitchFamily="49" charset="0"/>
            </a:endParaRPr>
          </a:p>
          <a:p>
            <a:r>
              <a:rPr lang="en-US" dirty="0" smtClean="0">
                <a:latin typeface="Consolas" pitchFamily="49" charset="0"/>
                <a:cs typeface="Consolas" pitchFamily="49" charset="0"/>
              </a:rPr>
              <a:t>   }</a:t>
            </a:r>
          </a:p>
          <a:p>
            <a:r>
              <a:rPr lang="en-US" dirty="0">
                <a:latin typeface="Consolas" pitchFamily="49" charset="0"/>
                <a:cs typeface="Consolas" pitchFamily="49" charset="0"/>
              </a:rPr>
              <a:t> </a:t>
            </a:r>
            <a:r>
              <a:rPr lang="en-US" dirty="0" smtClean="0">
                <a:latin typeface="Consolas" pitchFamily="49" charset="0"/>
                <a:cs typeface="Consolas" pitchFamily="49" charset="0"/>
              </a:rPr>
              <a:t>  public void scopeMethod2()</a:t>
            </a:r>
          </a:p>
          <a:p>
            <a:r>
              <a:rPr lang="en-US" dirty="0">
                <a:latin typeface="Consolas" pitchFamily="49" charset="0"/>
                <a:cs typeface="Consolas" pitchFamily="49" charset="0"/>
              </a:rPr>
              <a:t> </a:t>
            </a:r>
            <a:r>
              <a:rPr lang="en-US" dirty="0" smtClean="0">
                <a:latin typeface="Consolas" pitchFamily="49" charset="0"/>
                <a:cs typeface="Consolas" pitchFamily="49" charset="0"/>
              </a:rPr>
              <a:t>  {</a:t>
            </a:r>
          </a:p>
          <a:p>
            <a:r>
              <a:rPr lang="en-US" dirty="0" smtClean="0">
                <a:latin typeface="Consolas" pitchFamily="49" charset="0"/>
                <a:cs typeface="Consolas" pitchFamily="49" charset="0"/>
              </a:rPr>
              <a:t>      </a:t>
            </a:r>
            <a:r>
              <a:rPr lang="en-US" dirty="0" err="1" smtClean="0">
                <a:latin typeface="Consolas" pitchFamily="49" charset="0"/>
                <a:cs typeface="Consolas" pitchFamily="49" charset="0"/>
              </a:rPr>
              <a:t>int</a:t>
            </a:r>
            <a:r>
              <a:rPr lang="en-US" dirty="0" smtClean="0">
                <a:latin typeface="Consolas" pitchFamily="49" charset="0"/>
                <a:cs typeface="Consolas" pitchFamily="49" charset="0"/>
              </a:rPr>
              <a:t> d = a;</a:t>
            </a:r>
            <a:endParaRPr lang="en-US" dirty="0">
              <a:latin typeface="Consolas" pitchFamily="49" charset="0"/>
              <a:cs typeface="Consolas" pitchFamily="49" charset="0"/>
            </a:endParaRPr>
          </a:p>
          <a:p>
            <a:r>
              <a:rPr lang="en-US" dirty="0" smtClean="0">
                <a:latin typeface="Consolas" pitchFamily="49" charset="0"/>
                <a:cs typeface="Consolas" pitchFamily="49" charset="0"/>
              </a:rPr>
              <a:t>   }</a:t>
            </a:r>
          </a:p>
          <a:p>
            <a:r>
              <a:rPr lang="en-US" dirty="0">
                <a:latin typeface="Consolas" pitchFamily="49" charset="0"/>
                <a:cs typeface="Consolas" pitchFamily="49" charset="0"/>
              </a:rPr>
              <a:t>}</a:t>
            </a:r>
          </a:p>
        </p:txBody>
      </p:sp>
      <p:sp>
        <p:nvSpPr>
          <p:cNvPr id="9" name="TextBox 8"/>
          <p:cNvSpPr txBox="1"/>
          <p:nvPr/>
        </p:nvSpPr>
        <p:spPr>
          <a:xfrm>
            <a:off x="921327" y="4876800"/>
            <a:ext cx="7315200" cy="830997"/>
          </a:xfrm>
          <a:prstGeom prst="rect">
            <a:avLst/>
          </a:prstGeom>
          <a:solidFill>
            <a:schemeClr val="bg1"/>
          </a:solidFill>
        </p:spPr>
        <p:txBody>
          <a:bodyPr wrap="square" rtlCol="0">
            <a:spAutoFit/>
          </a:bodyPr>
          <a:lstStyle/>
          <a:p>
            <a:r>
              <a:rPr lang="en-US" sz="2400" dirty="0" smtClean="0"/>
              <a:t>Variable </a:t>
            </a:r>
            <a:r>
              <a:rPr lang="en-US" sz="2400" dirty="0" smtClean="0">
                <a:solidFill>
                  <a:srgbClr val="FF0000"/>
                </a:solidFill>
              </a:rPr>
              <a:t>c</a:t>
            </a:r>
            <a:r>
              <a:rPr lang="en-US" sz="2400" dirty="0" smtClean="0"/>
              <a:t> is declared within an if statement. Variable </a:t>
            </a:r>
            <a:r>
              <a:rPr lang="en-US" sz="2400" dirty="0" smtClean="0">
                <a:solidFill>
                  <a:srgbClr val="FF0000"/>
                </a:solidFill>
              </a:rPr>
              <a:t>c</a:t>
            </a:r>
            <a:r>
              <a:rPr lang="en-US" sz="2400" dirty="0" smtClean="0"/>
              <a:t> is also a </a:t>
            </a:r>
            <a:r>
              <a:rPr lang="en-US" sz="2400" dirty="0" smtClean="0">
                <a:solidFill>
                  <a:srgbClr val="FF0000"/>
                </a:solidFill>
              </a:rPr>
              <a:t>local variable </a:t>
            </a:r>
            <a:r>
              <a:rPr lang="en-US" sz="2400" dirty="0" smtClean="0"/>
              <a:t>because it has local block scope.</a:t>
            </a:r>
            <a:endParaRPr lang="en-US" sz="2400" dirty="0"/>
          </a:p>
        </p:txBody>
      </p:sp>
      <p:sp>
        <p:nvSpPr>
          <p:cNvPr id="3" name="Rectangle 2"/>
          <p:cNvSpPr/>
          <p:nvPr/>
        </p:nvSpPr>
        <p:spPr>
          <a:xfrm>
            <a:off x="907473" y="2590800"/>
            <a:ext cx="7315200" cy="304800"/>
          </a:xfrm>
          <a:prstGeom prst="rect">
            <a:avLst/>
          </a:prstGeom>
          <a:solidFill>
            <a:srgbClr val="FF0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160848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07473" y="76200"/>
            <a:ext cx="7315200" cy="4801314"/>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dirty="0" smtClean="0">
                <a:latin typeface="Consolas" pitchFamily="49" charset="0"/>
                <a:cs typeface="Consolas" pitchFamily="49" charset="0"/>
              </a:rPr>
              <a:t>public class </a:t>
            </a:r>
            <a:r>
              <a:rPr lang="en-US" dirty="0" err="1" smtClean="0">
                <a:latin typeface="Consolas" pitchFamily="49" charset="0"/>
                <a:cs typeface="Consolas" pitchFamily="49" charset="0"/>
              </a:rPr>
              <a:t>ScopeDemo</a:t>
            </a:r>
            <a:endParaRPr lang="en-US" dirty="0" smtClean="0">
              <a:latin typeface="Consolas" pitchFamily="49" charset="0"/>
              <a:cs typeface="Consolas" pitchFamily="49" charset="0"/>
            </a:endParaRPr>
          </a:p>
          <a:p>
            <a:r>
              <a:rPr lang="en-US" dirty="0" smtClean="0">
                <a:latin typeface="Consolas" pitchFamily="49" charset="0"/>
                <a:cs typeface="Consolas" pitchFamily="49" charset="0"/>
              </a:rPr>
              <a:t>{</a:t>
            </a:r>
          </a:p>
          <a:p>
            <a:r>
              <a:rPr lang="en-US" dirty="0">
                <a:latin typeface="Consolas" pitchFamily="49" charset="0"/>
                <a:cs typeface="Consolas" pitchFamily="49" charset="0"/>
              </a:rPr>
              <a:t> </a:t>
            </a:r>
            <a:r>
              <a:rPr lang="en-US" dirty="0" smtClean="0">
                <a:latin typeface="Consolas" pitchFamily="49" charset="0"/>
                <a:cs typeface="Consolas" pitchFamily="49" charset="0"/>
              </a:rPr>
              <a:t>  private </a:t>
            </a:r>
            <a:r>
              <a:rPr lang="en-US" dirty="0" err="1" smtClean="0">
                <a:latin typeface="Consolas" pitchFamily="49" charset="0"/>
                <a:cs typeface="Consolas" pitchFamily="49" charset="0"/>
              </a:rPr>
              <a:t>int</a:t>
            </a:r>
            <a:r>
              <a:rPr lang="en-US" dirty="0" smtClean="0">
                <a:latin typeface="Consolas" pitchFamily="49" charset="0"/>
                <a:cs typeface="Consolas" pitchFamily="49" charset="0"/>
              </a:rPr>
              <a:t> a = 1;</a:t>
            </a:r>
          </a:p>
          <a:p>
            <a:endParaRPr lang="en-US" dirty="0">
              <a:latin typeface="Consolas" pitchFamily="49" charset="0"/>
              <a:cs typeface="Consolas" pitchFamily="49" charset="0"/>
            </a:endParaRPr>
          </a:p>
          <a:p>
            <a:r>
              <a:rPr lang="en-US" dirty="0" smtClean="0">
                <a:latin typeface="Consolas" pitchFamily="49" charset="0"/>
                <a:cs typeface="Consolas" pitchFamily="49" charset="0"/>
              </a:rPr>
              <a:t>   public void scopeMethod1()</a:t>
            </a:r>
          </a:p>
          <a:p>
            <a:r>
              <a:rPr lang="en-US" dirty="0">
                <a:latin typeface="Consolas" pitchFamily="49" charset="0"/>
                <a:cs typeface="Consolas" pitchFamily="49" charset="0"/>
              </a:rPr>
              <a:t> </a:t>
            </a:r>
            <a:r>
              <a:rPr lang="en-US" dirty="0" smtClean="0">
                <a:latin typeface="Consolas" pitchFamily="49" charset="0"/>
                <a:cs typeface="Consolas" pitchFamily="49" charset="0"/>
              </a:rPr>
              <a:t>  {</a:t>
            </a:r>
          </a:p>
          <a:p>
            <a:r>
              <a:rPr lang="en-US" dirty="0" smtClean="0">
                <a:latin typeface="Consolas" pitchFamily="49" charset="0"/>
                <a:cs typeface="Consolas" pitchFamily="49" charset="0"/>
              </a:rPr>
              <a:t>      </a:t>
            </a:r>
            <a:r>
              <a:rPr lang="en-US" dirty="0" err="1" smtClean="0">
                <a:latin typeface="Consolas" pitchFamily="49" charset="0"/>
                <a:cs typeface="Consolas" pitchFamily="49" charset="0"/>
              </a:rPr>
              <a:t>int</a:t>
            </a:r>
            <a:r>
              <a:rPr lang="en-US" dirty="0" smtClean="0">
                <a:latin typeface="Consolas" pitchFamily="49" charset="0"/>
                <a:cs typeface="Consolas" pitchFamily="49" charset="0"/>
              </a:rPr>
              <a:t> b = 2;</a:t>
            </a:r>
          </a:p>
          <a:p>
            <a:r>
              <a:rPr lang="en-US" dirty="0">
                <a:latin typeface="Consolas" pitchFamily="49" charset="0"/>
                <a:cs typeface="Consolas" pitchFamily="49" charset="0"/>
              </a:rPr>
              <a:t> </a:t>
            </a:r>
            <a:r>
              <a:rPr lang="en-US" dirty="0" smtClean="0">
                <a:latin typeface="Consolas" pitchFamily="49" charset="0"/>
                <a:cs typeface="Consolas" pitchFamily="49" charset="0"/>
              </a:rPr>
              <a:t>     if(a &lt; b)</a:t>
            </a:r>
          </a:p>
          <a:p>
            <a:r>
              <a:rPr lang="en-US" dirty="0">
                <a:latin typeface="Consolas" pitchFamily="49" charset="0"/>
                <a:cs typeface="Consolas" pitchFamily="49" charset="0"/>
              </a:rPr>
              <a:t> </a:t>
            </a:r>
            <a:r>
              <a:rPr lang="en-US" dirty="0" smtClean="0">
                <a:latin typeface="Consolas" pitchFamily="49" charset="0"/>
                <a:cs typeface="Consolas" pitchFamily="49" charset="0"/>
              </a:rPr>
              <a:t>     {</a:t>
            </a:r>
          </a:p>
          <a:p>
            <a:r>
              <a:rPr lang="en-US" dirty="0" smtClean="0">
                <a:latin typeface="Consolas" pitchFamily="49" charset="0"/>
                <a:cs typeface="Consolas" pitchFamily="49" charset="0"/>
              </a:rPr>
              <a:t>         </a:t>
            </a:r>
            <a:r>
              <a:rPr lang="en-US" dirty="0" err="1" smtClean="0">
                <a:latin typeface="Consolas" pitchFamily="49" charset="0"/>
                <a:cs typeface="Consolas" pitchFamily="49" charset="0"/>
              </a:rPr>
              <a:t>int</a:t>
            </a:r>
            <a:r>
              <a:rPr lang="en-US" dirty="0" smtClean="0">
                <a:latin typeface="Consolas" pitchFamily="49" charset="0"/>
                <a:cs typeface="Consolas" pitchFamily="49" charset="0"/>
              </a:rPr>
              <a:t> c = a + b;</a:t>
            </a:r>
            <a:endParaRPr lang="en-US" dirty="0">
              <a:latin typeface="Consolas" pitchFamily="49" charset="0"/>
              <a:cs typeface="Consolas" pitchFamily="49" charset="0"/>
            </a:endParaRPr>
          </a:p>
          <a:p>
            <a:r>
              <a:rPr lang="en-US" dirty="0" smtClean="0">
                <a:latin typeface="Consolas" pitchFamily="49" charset="0"/>
                <a:cs typeface="Consolas" pitchFamily="49" charset="0"/>
              </a:rPr>
              <a:t>      }</a:t>
            </a:r>
            <a:endParaRPr lang="en-US" dirty="0">
              <a:latin typeface="Consolas" pitchFamily="49" charset="0"/>
              <a:cs typeface="Consolas" pitchFamily="49" charset="0"/>
            </a:endParaRPr>
          </a:p>
          <a:p>
            <a:r>
              <a:rPr lang="en-US" dirty="0" smtClean="0">
                <a:latin typeface="Consolas" pitchFamily="49" charset="0"/>
                <a:cs typeface="Consolas" pitchFamily="49" charset="0"/>
              </a:rPr>
              <a:t>   }</a:t>
            </a:r>
          </a:p>
          <a:p>
            <a:r>
              <a:rPr lang="en-US" dirty="0">
                <a:latin typeface="Consolas" pitchFamily="49" charset="0"/>
                <a:cs typeface="Consolas" pitchFamily="49" charset="0"/>
              </a:rPr>
              <a:t> </a:t>
            </a:r>
            <a:r>
              <a:rPr lang="en-US" dirty="0" smtClean="0">
                <a:latin typeface="Consolas" pitchFamily="49" charset="0"/>
                <a:cs typeface="Consolas" pitchFamily="49" charset="0"/>
              </a:rPr>
              <a:t>  public void scopeMethod2()</a:t>
            </a:r>
          </a:p>
          <a:p>
            <a:r>
              <a:rPr lang="en-US" dirty="0">
                <a:latin typeface="Consolas" pitchFamily="49" charset="0"/>
                <a:cs typeface="Consolas" pitchFamily="49" charset="0"/>
              </a:rPr>
              <a:t> </a:t>
            </a:r>
            <a:r>
              <a:rPr lang="en-US" dirty="0" smtClean="0">
                <a:latin typeface="Consolas" pitchFamily="49" charset="0"/>
                <a:cs typeface="Consolas" pitchFamily="49" charset="0"/>
              </a:rPr>
              <a:t>  {</a:t>
            </a:r>
          </a:p>
          <a:p>
            <a:r>
              <a:rPr lang="en-US" dirty="0" smtClean="0">
                <a:latin typeface="Consolas" pitchFamily="49" charset="0"/>
                <a:cs typeface="Consolas" pitchFamily="49" charset="0"/>
              </a:rPr>
              <a:t>      </a:t>
            </a:r>
            <a:r>
              <a:rPr lang="en-US" dirty="0" err="1" smtClean="0">
                <a:latin typeface="Consolas" pitchFamily="49" charset="0"/>
                <a:cs typeface="Consolas" pitchFamily="49" charset="0"/>
              </a:rPr>
              <a:t>int</a:t>
            </a:r>
            <a:r>
              <a:rPr lang="en-US" dirty="0" smtClean="0">
                <a:latin typeface="Consolas" pitchFamily="49" charset="0"/>
                <a:cs typeface="Consolas" pitchFamily="49" charset="0"/>
              </a:rPr>
              <a:t> d = a;</a:t>
            </a:r>
            <a:endParaRPr lang="en-US" dirty="0">
              <a:latin typeface="Consolas" pitchFamily="49" charset="0"/>
              <a:cs typeface="Consolas" pitchFamily="49" charset="0"/>
            </a:endParaRPr>
          </a:p>
          <a:p>
            <a:r>
              <a:rPr lang="en-US" dirty="0" smtClean="0">
                <a:latin typeface="Consolas" pitchFamily="49" charset="0"/>
                <a:cs typeface="Consolas" pitchFamily="49" charset="0"/>
              </a:rPr>
              <a:t>   }</a:t>
            </a:r>
          </a:p>
          <a:p>
            <a:r>
              <a:rPr lang="en-US" dirty="0">
                <a:latin typeface="Consolas" pitchFamily="49" charset="0"/>
                <a:cs typeface="Consolas" pitchFamily="49" charset="0"/>
              </a:rPr>
              <a:t>}</a:t>
            </a:r>
          </a:p>
        </p:txBody>
      </p:sp>
      <p:sp>
        <p:nvSpPr>
          <p:cNvPr id="9" name="TextBox 8"/>
          <p:cNvSpPr txBox="1"/>
          <p:nvPr/>
        </p:nvSpPr>
        <p:spPr>
          <a:xfrm>
            <a:off x="921327" y="4876800"/>
            <a:ext cx="7315200" cy="1200329"/>
          </a:xfrm>
          <a:prstGeom prst="rect">
            <a:avLst/>
          </a:prstGeom>
          <a:solidFill>
            <a:schemeClr val="bg1"/>
          </a:solidFill>
        </p:spPr>
        <p:txBody>
          <a:bodyPr wrap="square" rtlCol="0">
            <a:spAutoFit/>
          </a:bodyPr>
          <a:lstStyle/>
          <a:p>
            <a:r>
              <a:rPr lang="en-US" sz="2400" dirty="0" smtClean="0"/>
              <a:t>Variable </a:t>
            </a:r>
            <a:r>
              <a:rPr lang="en-US" sz="2400" dirty="0" smtClean="0">
                <a:solidFill>
                  <a:srgbClr val="FF0000"/>
                </a:solidFill>
              </a:rPr>
              <a:t>c</a:t>
            </a:r>
            <a:r>
              <a:rPr lang="en-US" sz="2400" dirty="0" smtClean="0"/>
              <a:t>’s scope is limited to the if block. It cannot be used outside this block. When the if statement’s execution completes the variable </a:t>
            </a:r>
            <a:r>
              <a:rPr lang="en-US" sz="2400" dirty="0" smtClean="0">
                <a:solidFill>
                  <a:srgbClr val="FF0000"/>
                </a:solidFill>
              </a:rPr>
              <a:t>c</a:t>
            </a:r>
            <a:r>
              <a:rPr lang="en-US" sz="2400" dirty="0" smtClean="0"/>
              <a:t> will cease to exist.</a:t>
            </a:r>
          </a:p>
        </p:txBody>
      </p:sp>
      <p:sp>
        <p:nvSpPr>
          <p:cNvPr id="3" name="Rectangle 2"/>
          <p:cNvSpPr/>
          <p:nvPr/>
        </p:nvSpPr>
        <p:spPr>
          <a:xfrm>
            <a:off x="907473" y="2590800"/>
            <a:ext cx="7315200" cy="533400"/>
          </a:xfrm>
          <a:prstGeom prst="rect">
            <a:avLst/>
          </a:prstGeom>
          <a:solidFill>
            <a:schemeClr val="tx2">
              <a:lumMod val="50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5273765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873</TotalTime>
  <Words>854</Words>
  <Application>Microsoft Office PowerPoint</Application>
  <PresentationFormat>On-screen Show (4:3)</PresentationFormat>
  <Paragraphs>187</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repair</dc:creator>
  <cp:lastModifiedBy>Barry</cp:lastModifiedBy>
  <cp:revision>65</cp:revision>
  <dcterms:created xsi:type="dcterms:W3CDTF">2012-11-30T16:22:57Z</dcterms:created>
  <dcterms:modified xsi:type="dcterms:W3CDTF">2013-07-27T00:46:41Z</dcterms:modified>
</cp:coreProperties>
</file>