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2" r:id="rId2"/>
    <p:sldId id="272" r:id="rId3"/>
    <p:sldId id="265" r:id="rId4"/>
    <p:sldId id="273" r:id="rId5"/>
    <p:sldId id="266" r:id="rId6"/>
    <p:sldId id="267" r:id="rId7"/>
    <p:sldId id="268" r:id="rId8"/>
    <p:sldId id="269" r:id="rId9"/>
    <p:sldId id="270" r:id="rId10"/>
    <p:sldId id="271" r:id="rId11"/>
    <p:sldId id="274" r:id="rId12"/>
    <p:sldId id="275" r:id="rId13"/>
    <p:sldId id="276" r:id="rId14"/>
    <p:sldId id="277" r:id="rId15"/>
    <p:sldId id="278" r:id="rId16"/>
    <p:sldId id="279" r:id="rId17"/>
    <p:sldId id="280" r:id="rId18"/>
    <p:sldId id="281"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8B8B"/>
    <a:srgbClr val="FFFFCC"/>
    <a:srgbClr val="DCECFC"/>
    <a:srgbClr val="94C5F6"/>
    <a:srgbClr val="47A3FF"/>
    <a:srgbClr val="056AFF"/>
    <a:srgbClr val="D5FFD5"/>
    <a:srgbClr val="E9F5DB"/>
    <a:srgbClr val="EAFFD5"/>
    <a:srgbClr val="FFE07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815" autoAdjust="0"/>
    <p:restoredTop sz="94660"/>
  </p:normalViewPr>
  <p:slideViewPr>
    <p:cSldViewPr>
      <p:cViewPr varScale="1">
        <p:scale>
          <a:sx n="111" d="100"/>
          <a:sy n="111" d="100"/>
        </p:scale>
        <p:origin x="-1614" y="-7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8/4/2013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9196707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8/4/2013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5795820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8/4/2013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4052657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953596A-8C77-4727-9A68-8AE14AC65763}" type="datetimeFigureOut">
              <a:rPr lang="en-US" smtClean="0"/>
              <a:pPr/>
              <a:t>8/4/2013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8265474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953596A-8C77-4727-9A68-8AE14AC65763}" type="datetimeFigureOut">
              <a:rPr lang="en-US" smtClean="0"/>
              <a:pPr/>
              <a:t>8/4/2013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5826390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953596A-8C77-4727-9A68-8AE14AC65763}" type="datetimeFigureOut">
              <a:rPr lang="en-US" smtClean="0"/>
              <a:pPr/>
              <a:t>8/4/2013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0762644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953596A-8C77-4727-9A68-8AE14AC65763}" type="datetimeFigureOut">
              <a:rPr lang="en-US" smtClean="0"/>
              <a:pPr/>
              <a:t>8/4/2013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28248074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953596A-8C77-4727-9A68-8AE14AC65763}" type="datetimeFigureOut">
              <a:rPr lang="en-US" smtClean="0"/>
              <a:pPr/>
              <a:t>8/4/2013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395200336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953596A-8C77-4727-9A68-8AE14AC65763}" type="datetimeFigureOut">
              <a:rPr lang="en-US" smtClean="0"/>
              <a:pPr/>
              <a:t>8/4/2013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11433266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953596A-8C77-4727-9A68-8AE14AC65763}" type="datetimeFigureOut">
              <a:rPr lang="en-US" smtClean="0"/>
              <a:pPr/>
              <a:t>8/4/2013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282666755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953596A-8C77-4727-9A68-8AE14AC65763}" type="datetimeFigureOut">
              <a:rPr lang="en-US" smtClean="0"/>
              <a:pPr/>
              <a:t>8/4/2013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13855D-15FB-49E3-82FB-17A3E315FB93}" type="slidenum">
              <a:rPr lang="en-US" smtClean="0"/>
              <a:pPr/>
              <a:t>‹#›</a:t>
            </a:fld>
            <a:endParaRPr lang="en-US"/>
          </a:p>
        </p:txBody>
      </p:sp>
    </p:spTree>
    <p:extLst>
      <p:ext uri="{BB962C8B-B14F-4D97-AF65-F5344CB8AC3E}">
        <p14:creationId xmlns:p14="http://schemas.microsoft.com/office/powerpoint/2010/main" val="36728158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056AFF"/>
            </a:gs>
            <a:gs pos="99000">
              <a:srgbClr val="DCECFC"/>
            </a:gs>
            <a:gs pos="70000">
              <a:srgbClr val="94C5F6"/>
            </a:gs>
            <a:gs pos="35000">
              <a:srgbClr val="47A3FF"/>
            </a:gs>
          </a:gsLst>
          <a:lin ang="5400000" scaled="0"/>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953596A-8C77-4727-9A68-8AE14AC65763}" type="datetimeFigureOut">
              <a:rPr lang="en-US" smtClean="0"/>
              <a:pPr/>
              <a:t>8/4/2013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13855D-15FB-49E3-82FB-17A3E315FB93}" type="slidenum">
              <a:rPr lang="en-US" smtClean="0"/>
              <a:pPr/>
              <a:t>‹#›</a:t>
            </a:fld>
            <a:endParaRPr lang="en-US"/>
          </a:p>
        </p:txBody>
      </p:sp>
    </p:spTree>
    <p:extLst>
      <p:ext uri="{BB962C8B-B14F-4D97-AF65-F5344CB8AC3E}">
        <p14:creationId xmlns:p14="http://schemas.microsoft.com/office/powerpoint/2010/main" val="354249862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021845" y="2209800"/>
            <a:ext cx="5110694" cy="769441"/>
          </a:xfrm>
          <a:prstGeom prst="rect">
            <a:avLst/>
          </a:prstGeom>
          <a:noFill/>
        </p:spPr>
        <p:txBody>
          <a:bodyPr wrap="none" rtlCol="0">
            <a:spAutoFit/>
          </a:bodyPr>
          <a:lstStyle/>
          <a:p>
            <a:pPr algn="ctr"/>
            <a:r>
              <a:rPr lang="en-US" sz="4400" dirty="0" smtClean="0">
                <a:latin typeface="Arial" pitchFamily="34" charset="0"/>
                <a:cs typeface="Arial" pitchFamily="34" charset="0"/>
              </a:rPr>
              <a:t>Array </a:t>
            </a:r>
            <a:r>
              <a:rPr lang="en-US" sz="4400" dirty="0" err="1" smtClean="0">
                <a:latin typeface="Arial" pitchFamily="34" charset="0"/>
                <a:cs typeface="Arial" pitchFamily="34" charset="0"/>
              </a:rPr>
              <a:t>vs</a:t>
            </a:r>
            <a:r>
              <a:rPr lang="en-US" sz="4400" dirty="0" smtClean="0">
                <a:latin typeface="Arial" pitchFamily="34" charset="0"/>
                <a:cs typeface="Arial" pitchFamily="34" charset="0"/>
              </a:rPr>
              <a:t> Linked List</a:t>
            </a:r>
            <a:endParaRPr lang="en-US" sz="4400" dirty="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1384995"/>
          </a:xfrm>
          <a:prstGeom prst="rect">
            <a:avLst/>
          </a:prstGeom>
          <a:solidFill>
            <a:schemeClr val="bg1"/>
          </a:solidFill>
        </p:spPr>
        <p:txBody>
          <a:bodyPr wrap="square" rtlCol="0">
            <a:spAutoFit/>
          </a:bodyPr>
          <a:lstStyle/>
          <a:p>
            <a:r>
              <a:rPr lang="en-US" sz="2800" dirty="0" smtClean="0"/>
              <a:t>Every element below the item to be deleted must be moved up one index to occupy the space left by the deleted item.</a:t>
            </a:r>
            <a:endParaRPr 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2512702002"/>
              </p:ext>
            </p:extLst>
          </p:nvPr>
        </p:nvGraphicFramePr>
        <p:xfrm>
          <a:off x="1371600" y="2341880"/>
          <a:ext cx="1600200" cy="333756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“Emily”</a:t>
                      </a:r>
                    </a:p>
                  </a:txBody>
                  <a:tcPr>
                    <a:solidFill>
                      <a:schemeClr val="bg1"/>
                    </a:solidFill>
                  </a:tcPr>
                </a:tc>
              </a:tr>
              <a:tr h="370840">
                <a:tc>
                  <a:txBody>
                    <a:bodyPr/>
                    <a:lstStyle/>
                    <a:p>
                      <a:pPr algn="ctr"/>
                      <a:r>
                        <a:rPr lang="en-US" dirty="0" smtClean="0"/>
                        <a:t>3</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“George”</a:t>
                      </a:r>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“Jose”</a:t>
                      </a:r>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lang="en-US" dirty="0" smtClean="0"/>
                    </a:p>
                  </a:txBody>
                  <a:tcPr>
                    <a:solidFill>
                      <a:schemeClr val="bg1"/>
                    </a:solidFill>
                  </a:tcPr>
                </a:tc>
              </a:tr>
            </a:tbl>
          </a:graphicData>
        </a:graphic>
      </p:graphicFrame>
      <p:cxnSp>
        <p:nvCxnSpPr>
          <p:cNvPr id="4" name="Straight Arrow Connector 3"/>
          <p:cNvCxnSpPr/>
          <p:nvPr/>
        </p:nvCxnSpPr>
        <p:spPr>
          <a:xfrm flipV="1">
            <a:off x="3276600" y="3505200"/>
            <a:ext cx="0" cy="1752600"/>
          </a:xfrm>
          <a:prstGeom prst="straightConnector1">
            <a:avLst/>
          </a:prstGeom>
          <a:ln w="50800">
            <a:solidFill>
              <a:srgbClr val="FF000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4143679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135128" y="2209800"/>
            <a:ext cx="2884124" cy="769441"/>
          </a:xfrm>
          <a:prstGeom prst="rect">
            <a:avLst/>
          </a:prstGeom>
          <a:noFill/>
        </p:spPr>
        <p:txBody>
          <a:bodyPr wrap="none" rtlCol="0">
            <a:spAutoFit/>
          </a:bodyPr>
          <a:lstStyle/>
          <a:p>
            <a:pPr algn="ctr"/>
            <a:r>
              <a:rPr lang="en-US" sz="4400" dirty="0" smtClean="0">
                <a:latin typeface="Arial" pitchFamily="34" charset="0"/>
                <a:cs typeface="Arial" pitchFamily="34" charset="0"/>
              </a:rPr>
              <a:t>Linked List</a:t>
            </a:r>
            <a:endParaRPr lang="en-US" sz="4400" dirty="0">
              <a:latin typeface="Arial" pitchFamily="34" charset="0"/>
              <a:cs typeface="Arial" pitchFamily="34" charset="0"/>
            </a:endParaRPr>
          </a:p>
        </p:txBody>
      </p:sp>
    </p:spTree>
    <p:extLst>
      <p:ext uri="{BB962C8B-B14F-4D97-AF65-F5344CB8AC3E}">
        <p14:creationId xmlns:p14="http://schemas.microsoft.com/office/powerpoint/2010/main" val="2967420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43484" y="228600"/>
            <a:ext cx="7315200" cy="1384995"/>
          </a:xfrm>
          <a:prstGeom prst="rect">
            <a:avLst/>
          </a:prstGeom>
          <a:solidFill>
            <a:schemeClr val="bg1"/>
          </a:solidFill>
        </p:spPr>
        <p:txBody>
          <a:bodyPr wrap="square" rtlCol="0">
            <a:spAutoFit/>
          </a:bodyPr>
          <a:lstStyle/>
          <a:p>
            <a:r>
              <a:rPr lang="en-US" sz="2800" dirty="0" smtClean="0"/>
              <a:t>A </a:t>
            </a:r>
            <a:r>
              <a:rPr lang="en-US" sz="2800" dirty="0"/>
              <a:t>linked </a:t>
            </a:r>
            <a:r>
              <a:rPr lang="en-US" sz="2800" dirty="0" smtClean="0"/>
              <a:t>list is </a:t>
            </a:r>
            <a:r>
              <a:rPr lang="en-US" sz="2800" dirty="0"/>
              <a:t>a dynamic data structure where each element is a separate </a:t>
            </a:r>
            <a:r>
              <a:rPr lang="en-US" sz="2800" dirty="0" smtClean="0"/>
              <a:t>node that </a:t>
            </a:r>
            <a:r>
              <a:rPr lang="en-US" sz="2800" dirty="0"/>
              <a:t>contains data and a </a:t>
            </a:r>
            <a:r>
              <a:rPr lang="en-US" sz="2800" dirty="0" smtClean="0"/>
              <a:t>reference to </a:t>
            </a:r>
            <a:r>
              <a:rPr lang="en-US" sz="2800" dirty="0"/>
              <a:t>the next node in the list</a:t>
            </a:r>
            <a:r>
              <a:rPr lang="en-US" sz="2800" dirty="0" smtClean="0"/>
              <a:t>. </a:t>
            </a:r>
            <a:endParaRPr lang="en-US" sz="2800" dirty="0"/>
          </a:p>
        </p:txBody>
      </p:sp>
      <p:grpSp>
        <p:nvGrpSpPr>
          <p:cNvPr id="27" name="Group 26"/>
          <p:cNvGrpSpPr/>
          <p:nvPr/>
        </p:nvGrpSpPr>
        <p:grpSpPr>
          <a:xfrm>
            <a:off x="1705854" y="3446584"/>
            <a:ext cx="1457325" cy="515816"/>
            <a:chOff x="0" y="0"/>
            <a:chExt cx="1247775" cy="371475"/>
          </a:xfrm>
        </p:grpSpPr>
        <p:grpSp>
          <p:nvGrpSpPr>
            <p:cNvPr id="28" name="Group 27"/>
            <p:cNvGrpSpPr/>
            <p:nvPr/>
          </p:nvGrpSpPr>
          <p:grpSpPr>
            <a:xfrm>
              <a:off x="0" y="0"/>
              <a:ext cx="866775" cy="371475"/>
              <a:chOff x="0" y="0"/>
              <a:chExt cx="866775" cy="371475"/>
            </a:xfrm>
          </p:grpSpPr>
          <p:sp>
            <p:nvSpPr>
              <p:cNvPr id="30" name="Rectangle 29"/>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1" name="Rectangle 30"/>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2" name="Text Box 2"/>
              <p:cNvSpPr txBox="1">
                <a:spLocks noChangeArrowheads="1"/>
              </p:cNvSpPr>
              <p:nvPr/>
            </p:nvSpPr>
            <p:spPr bwMode="auto">
              <a:xfrm>
                <a:off x="28575" y="9525"/>
                <a:ext cx="5429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“Bill”</a:t>
                </a:r>
                <a:endParaRPr lang="en-US" sz="1100" dirty="0">
                  <a:effectLst/>
                  <a:latin typeface="Calibri"/>
                  <a:ea typeface="Calibri"/>
                  <a:cs typeface="Times New Roman"/>
                </a:endParaRPr>
              </a:p>
            </p:txBody>
          </p:sp>
        </p:grpSp>
        <p:cxnSp>
          <p:nvCxnSpPr>
            <p:cNvPr id="29" name="Straight Arrow Connector 28"/>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sp>
        <p:nvSpPr>
          <p:cNvPr id="49" name="Rectangle 52"/>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600" b="0" i="0" u="none" strike="noStrike" cap="none" normalizeH="0" baseline="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1800" b="0" i="0" u="none" strike="noStrike" cap="none" normalizeH="0" baseline="0" smtClean="0">
                <a:ln>
                  <a:noFill/>
                </a:ln>
                <a:solidFill>
                  <a:schemeClr val="tx1"/>
                </a:solidFill>
                <a:effectLst/>
                <a:latin typeface="Arial" pitchFamily="34" charset="0"/>
                <a:cs typeface="Arial"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nvGrpSpPr>
          <p:cNvPr id="50" name="Group 49"/>
          <p:cNvGrpSpPr/>
          <p:nvPr/>
        </p:nvGrpSpPr>
        <p:grpSpPr>
          <a:xfrm>
            <a:off x="3163179" y="3425626"/>
            <a:ext cx="1457325" cy="515816"/>
            <a:chOff x="0" y="0"/>
            <a:chExt cx="1247775" cy="371475"/>
          </a:xfrm>
        </p:grpSpPr>
        <p:grpSp>
          <p:nvGrpSpPr>
            <p:cNvPr id="51" name="Group 50"/>
            <p:cNvGrpSpPr/>
            <p:nvPr/>
          </p:nvGrpSpPr>
          <p:grpSpPr>
            <a:xfrm>
              <a:off x="0" y="0"/>
              <a:ext cx="866775" cy="371475"/>
              <a:chOff x="0" y="0"/>
              <a:chExt cx="866775" cy="371475"/>
            </a:xfrm>
          </p:grpSpPr>
          <p:sp>
            <p:nvSpPr>
              <p:cNvPr id="53" name="Rectangle 52"/>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4" name="Rectangle 53"/>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5"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“Emily”</a:t>
                </a:r>
                <a:endParaRPr lang="en-US" sz="1100" dirty="0">
                  <a:effectLst/>
                  <a:latin typeface="Calibri"/>
                  <a:ea typeface="Calibri"/>
                  <a:cs typeface="Times New Roman"/>
                </a:endParaRPr>
              </a:p>
            </p:txBody>
          </p:sp>
        </p:grpSp>
        <p:cxnSp>
          <p:nvCxnSpPr>
            <p:cNvPr id="52" name="Straight Arrow Connector 51"/>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6" name="Group 55"/>
          <p:cNvGrpSpPr/>
          <p:nvPr/>
        </p:nvGrpSpPr>
        <p:grpSpPr>
          <a:xfrm>
            <a:off x="4620504" y="3430306"/>
            <a:ext cx="1457325" cy="515816"/>
            <a:chOff x="0" y="0"/>
            <a:chExt cx="1247775" cy="371475"/>
          </a:xfrm>
        </p:grpSpPr>
        <p:grpSp>
          <p:nvGrpSpPr>
            <p:cNvPr id="57" name="Group 56"/>
            <p:cNvGrpSpPr/>
            <p:nvPr/>
          </p:nvGrpSpPr>
          <p:grpSpPr>
            <a:xfrm>
              <a:off x="0" y="0"/>
              <a:ext cx="866775" cy="371475"/>
              <a:chOff x="0" y="0"/>
              <a:chExt cx="866775" cy="371475"/>
            </a:xfrm>
          </p:grpSpPr>
          <p:sp>
            <p:nvSpPr>
              <p:cNvPr id="59" name="Rectangle 58"/>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0" name="Rectangle 59"/>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1"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“Jose”</a:t>
                </a:r>
                <a:endParaRPr lang="en-US" sz="1100" dirty="0">
                  <a:effectLst/>
                  <a:latin typeface="Calibri"/>
                  <a:ea typeface="Calibri"/>
                  <a:cs typeface="Times New Roman"/>
                </a:endParaRPr>
              </a:p>
            </p:txBody>
          </p:sp>
        </p:grpSp>
        <p:cxnSp>
          <p:nvCxnSpPr>
            <p:cNvPr id="58" name="Straight Arrow Connector 57"/>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4" name="Group 63"/>
          <p:cNvGrpSpPr/>
          <p:nvPr/>
        </p:nvGrpSpPr>
        <p:grpSpPr>
          <a:xfrm>
            <a:off x="6074260" y="3430306"/>
            <a:ext cx="1012340" cy="515816"/>
            <a:chOff x="0" y="0"/>
            <a:chExt cx="866775" cy="371475"/>
          </a:xfrm>
        </p:grpSpPr>
        <p:sp>
          <p:nvSpPr>
            <p:cNvPr id="66" name="Rectangle 65"/>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7" name="Rectangle 66"/>
            <p:cNvSpPr/>
            <p:nvPr/>
          </p:nvSpPr>
          <p:spPr>
            <a:xfrm>
              <a:off x="581025" y="0"/>
              <a:ext cx="285750" cy="371475"/>
            </a:xfrm>
            <a:prstGeom prst="rect">
              <a:avLst/>
            </a:prstGeom>
          </p:spPr>
          <p:style>
            <a:lnRef idx="1">
              <a:schemeClr val="accent6"/>
            </a:lnRef>
            <a:fillRef idx="2">
              <a:schemeClr val="accent6"/>
            </a:fillRef>
            <a:effectRef idx="1">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8"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“Mary”</a:t>
              </a:r>
              <a:endParaRPr lang="en-US" sz="1100" dirty="0">
                <a:effectLst/>
                <a:latin typeface="Calibri"/>
                <a:ea typeface="Calibri"/>
                <a:cs typeface="Times New Roman"/>
              </a:endParaRPr>
            </a:p>
          </p:txBody>
        </p:sp>
      </p:grpSp>
    </p:spTree>
    <p:extLst>
      <p:ext uri="{BB962C8B-B14F-4D97-AF65-F5344CB8AC3E}">
        <p14:creationId xmlns:p14="http://schemas.microsoft.com/office/powerpoint/2010/main" val="1123130460"/>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43484" y="228600"/>
            <a:ext cx="7315200" cy="2677656"/>
          </a:xfrm>
          <a:prstGeom prst="rect">
            <a:avLst/>
          </a:prstGeom>
          <a:solidFill>
            <a:schemeClr val="bg1"/>
          </a:solidFill>
        </p:spPr>
        <p:txBody>
          <a:bodyPr wrap="square" rtlCol="0">
            <a:spAutoFit/>
          </a:bodyPr>
          <a:lstStyle/>
          <a:p>
            <a:r>
              <a:rPr lang="en-US" sz="2800" dirty="0" smtClean="0"/>
              <a:t>The main drawback of a linked list is that it does not provide </a:t>
            </a:r>
            <a:r>
              <a:rPr lang="en-US" sz="2800" b="1" dirty="0" smtClean="0"/>
              <a:t>direct access </a:t>
            </a:r>
            <a:r>
              <a:rPr lang="en-US" sz="2800" dirty="0" smtClean="0"/>
              <a:t>to every data item like an array. To view the fourth node in the list you must travel through nodes one, two, and three first. (Each node only knows the location of the next node in the list.)</a:t>
            </a:r>
            <a:endParaRPr lang="en-US" sz="2800" dirty="0"/>
          </a:p>
        </p:txBody>
      </p:sp>
      <p:grpSp>
        <p:nvGrpSpPr>
          <p:cNvPr id="27" name="Group 26"/>
          <p:cNvGrpSpPr/>
          <p:nvPr/>
        </p:nvGrpSpPr>
        <p:grpSpPr>
          <a:xfrm>
            <a:off x="1705854" y="3446584"/>
            <a:ext cx="1457325" cy="515816"/>
            <a:chOff x="0" y="0"/>
            <a:chExt cx="1247775" cy="371475"/>
          </a:xfrm>
        </p:grpSpPr>
        <p:grpSp>
          <p:nvGrpSpPr>
            <p:cNvPr id="28" name="Group 27"/>
            <p:cNvGrpSpPr/>
            <p:nvPr/>
          </p:nvGrpSpPr>
          <p:grpSpPr>
            <a:xfrm>
              <a:off x="0" y="0"/>
              <a:ext cx="866775" cy="371475"/>
              <a:chOff x="0" y="0"/>
              <a:chExt cx="866775" cy="371475"/>
            </a:xfrm>
          </p:grpSpPr>
          <p:sp>
            <p:nvSpPr>
              <p:cNvPr id="30" name="Rectangle 29"/>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1" name="Rectangle 30"/>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2" name="Text Box 2"/>
              <p:cNvSpPr txBox="1">
                <a:spLocks noChangeArrowheads="1"/>
              </p:cNvSpPr>
              <p:nvPr/>
            </p:nvSpPr>
            <p:spPr bwMode="auto">
              <a:xfrm>
                <a:off x="28575" y="9525"/>
                <a:ext cx="5429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“Bill”</a:t>
                </a:r>
                <a:endParaRPr lang="en-US" sz="1100" dirty="0">
                  <a:effectLst/>
                  <a:latin typeface="Calibri"/>
                  <a:ea typeface="Calibri"/>
                  <a:cs typeface="Times New Roman"/>
                </a:endParaRPr>
              </a:p>
            </p:txBody>
          </p:sp>
        </p:grpSp>
        <p:cxnSp>
          <p:nvCxnSpPr>
            <p:cNvPr id="29" name="Straight Arrow Connector 28"/>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0" name="Group 49"/>
          <p:cNvGrpSpPr/>
          <p:nvPr/>
        </p:nvGrpSpPr>
        <p:grpSpPr>
          <a:xfrm>
            <a:off x="3163179" y="3425626"/>
            <a:ext cx="1457325" cy="515816"/>
            <a:chOff x="0" y="0"/>
            <a:chExt cx="1247775" cy="371475"/>
          </a:xfrm>
        </p:grpSpPr>
        <p:grpSp>
          <p:nvGrpSpPr>
            <p:cNvPr id="51" name="Group 50"/>
            <p:cNvGrpSpPr/>
            <p:nvPr/>
          </p:nvGrpSpPr>
          <p:grpSpPr>
            <a:xfrm>
              <a:off x="0" y="0"/>
              <a:ext cx="866775" cy="371475"/>
              <a:chOff x="0" y="0"/>
              <a:chExt cx="866775" cy="371475"/>
            </a:xfrm>
          </p:grpSpPr>
          <p:sp>
            <p:nvSpPr>
              <p:cNvPr id="53" name="Rectangle 52"/>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4" name="Rectangle 53"/>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5"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“Emily”</a:t>
                </a:r>
                <a:endParaRPr lang="en-US" sz="1100" dirty="0">
                  <a:effectLst/>
                  <a:latin typeface="Calibri"/>
                  <a:ea typeface="Calibri"/>
                  <a:cs typeface="Times New Roman"/>
                </a:endParaRPr>
              </a:p>
            </p:txBody>
          </p:sp>
        </p:grpSp>
        <p:cxnSp>
          <p:nvCxnSpPr>
            <p:cNvPr id="52" name="Straight Arrow Connector 51"/>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6" name="Group 55"/>
          <p:cNvGrpSpPr/>
          <p:nvPr/>
        </p:nvGrpSpPr>
        <p:grpSpPr>
          <a:xfrm>
            <a:off x="4620504" y="3430306"/>
            <a:ext cx="1457325" cy="515816"/>
            <a:chOff x="0" y="0"/>
            <a:chExt cx="1247775" cy="371475"/>
          </a:xfrm>
        </p:grpSpPr>
        <p:grpSp>
          <p:nvGrpSpPr>
            <p:cNvPr id="57" name="Group 56"/>
            <p:cNvGrpSpPr/>
            <p:nvPr/>
          </p:nvGrpSpPr>
          <p:grpSpPr>
            <a:xfrm>
              <a:off x="0" y="0"/>
              <a:ext cx="866775" cy="371475"/>
              <a:chOff x="0" y="0"/>
              <a:chExt cx="866775" cy="371475"/>
            </a:xfrm>
          </p:grpSpPr>
          <p:sp>
            <p:nvSpPr>
              <p:cNvPr id="59" name="Rectangle 58"/>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0" name="Rectangle 59"/>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1"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“Jose”</a:t>
                </a:r>
                <a:endParaRPr lang="en-US" sz="1100" dirty="0">
                  <a:effectLst/>
                  <a:latin typeface="Calibri"/>
                  <a:ea typeface="Calibri"/>
                  <a:cs typeface="Times New Roman"/>
                </a:endParaRPr>
              </a:p>
            </p:txBody>
          </p:sp>
        </p:grpSp>
        <p:cxnSp>
          <p:nvCxnSpPr>
            <p:cNvPr id="58" name="Straight Arrow Connector 57"/>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4" name="Group 63"/>
          <p:cNvGrpSpPr/>
          <p:nvPr/>
        </p:nvGrpSpPr>
        <p:grpSpPr>
          <a:xfrm>
            <a:off x="6074260" y="3430306"/>
            <a:ext cx="1012340" cy="515816"/>
            <a:chOff x="0" y="0"/>
            <a:chExt cx="866775" cy="371475"/>
          </a:xfrm>
        </p:grpSpPr>
        <p:sp>
          <p:nvSpPr>
            <p:cNvPr id="66" name="Rectangle 65"/>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7" name="Rectangle 66"/>
            <p:cNvSpPr/>
            <p:nvPr/>
          </p:nvSpPr>
          <p:spPr>
            <a:xfrm>
              <a:off x="581025" y="0"/>
              <a:ext cx="285750" cy="371475"/>
            </a:xfrm>
            <a:prstGeom prst="rect">
              <a:avLst/>
            </a:prstGeom>
          </p:spPr>
          <p:style>
            <a:lnRef idx="1">
              <a:schemeClr val="accent6"/>
            </a:lnRef>
            <a:fillRef idx="2">
              <a:schemeClr val="accent6"/>
            </a:fillRef>
            <a:effectRef idx="1">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8"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“Mary”</a:t>
              </a:r>
              <a:endParaRPr lang="en-US" sz="1100" dirty="0">
                <a:effectLst/>
                <a:latin typeface="Calibri"/>
                <a:ea typeface="Calibri"/>
                <a:cs typeface="Times New Roman"/>
              </a:endParaRPr>
            </a:p>
          </p:txBody>
        </p:sp>
      </p:grpSp>
    </p:spTree>
    <p:extLst>
      <p:ext uri="{BB962C8B-B14F-4D97-AF65-F5344CB8AC3E}">
        <p14:creationId xmlns:p14="http://schemas.microsoft.com/office/powerpoint/2010/main" val="351092969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43484" y="228600"/>
            <a:ext cx="7315200" cy="954107"/>
          </a:xfrm>
          <a:prstGeom prst="rect">
            <a:avLst/>
          </a:prstGeom>
          <a:solidFill>
            <a:schemeClr val="bg1"/>
          </a:solidFill>
        </p:spPr>
        <p:txBody>
          <a:bodyPr wrap="square" rtlCol="0">
            <a:spAutoFit/>
          </a:bodyPr>
          <a:lstStyle/>
          <a:p>
            <a:r>
              <a:rPr lang="en-US" sz="2800" dirty="0" smtClean="0"/>
              <a:t>Where a link list is efficient is in its ability to easily add and remove nodes from the list.</a:t>
            </a:r>
            <a:endParaRPr lang="en-US" sz="2800" dirty="0"/>
          </a:p>
        </p:txBody>
      </p:sp>
      <p:grpSp>
        <p:nvGrpSpPr>
          <p:cNvPr id="27" name="Group 26"/>
          <p:cNvGrpSpPr/>
          <p:nvPr/>
        </p:nvGrpSpPr>
        <p:grpSpPr>
          <a:xfrm>
            <a:off x="1705854" y="3446584"/>
            <a:ext cx="1457325" cy="515816"/>
            <a:chOff x="0" y="0"/>
            <a:chExt cx="1247775" cy="371475"/>
          </a:xfrm>
        </p:grpSpPr>
        <p:grpSp>
          <p:nvGrpSpPr>
            <p:cNvPr id="28" name="Group 27"/>
            <p:cNvGrpSpPr/>
            <p:nvPr/>
          </p:nvGrpSpPr>
          <p:grpSpPr>
            <a:xfrm>
              <a:off x="0" y="0"/>
              <a:ext cx="866775" cy="371475"/>
              <a:chOff x="0" y="0"/>
              <a:chExt cx="866775" cy="371475"/>
            </a:xfrm>
          </p:grpSpPr>
          <p:sp>
            <p:nvSpPr>
              <p:cNvPr id="30" name="Rectangle 29"/>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1" name="Rectangle 30"/>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2" name="Text Box 2"/>
              <p:cNvSpPr txBox="1">
                <a:spLocks noChangeArrowheads="1"/>
              </p:cNvSpPr>
              <p:nvPr/>
            </p:nvSpPr>
            <p:spPr bwMode="auto">
              <a:xfrm>
                <a:off x="28575" y="9525"/>
                <a:ext cx="5429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“Bill”</a:t>
                </a:r>
                <a:endParaRPr lang="en-US" sz="1100" dirty="0">
                  <a:effectLst/>
                  <a:latin typeface="Calibri"/>
                  <a:ea typeface="Calibri"/>
                  <a:cs typeface="Times New Roman"/>
                </a:endParaRPr>
              </a:p>
            </p:txBody>
          </p:sp>
        </p:grpSp>
        <p:cxnSp>
          <p:nvCxnSpPr>
            <p:cNvPr id="29" name="Straight Arrow Connector 28"/>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0" name="Group 49"/>
          <p:cNvGrpSpPr/>
          <p:nvPr/>
        </p:nvGrpSpPr>
        <p:grpSpPr>
          <a:xfrm>
            <a:off x="3163179" y="3425626"/>
            <a:ext cx="1457325" cy="515816"/>
            <a:chOff x="0" y="0"/>
            <a:chExt cx="1247775" cy="371475"/>
          </a:xfrm>
        </p:grpSpPr>
        <p:grpSp>
          <p:nvGrpSpPr>
            <p:cNvPr id="51" name="Group 50"/>
            <p:cNvGrpSpPr/>
            <p:nvPr/>
          </p:nvGrpSpPr>
          <p:grpSpPr>
            <a:xfrm>
              <a:off x="0" y="0"/>
              <a:ext cx="866775" cy="371475"/>
              <a:chOff x="0" y="0"/>
              <a:chExt cx="866775" cy="371475"/>
            </a:xfrm>
          </p:grpSpPr>
          <p:sp>
            <p:nvSpPr>
              <p:cNvPr id="53" name="Rectangle 52"/>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4" name="Rectangle 53"/>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5"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“Emily”</a:t>
                </a:r>
                <a:endParaRPr lang="en-US" sz="1100" dirty="0">
                  <a:effectLst/>
                  <a:latin typeface="Calibri"/>
                  <a:ea typeface="Calibri"/>
                  <a:cs typeface="Times New Roman"/>
                </a:endParaRPr>
              </a:p>
            </p:txBody>
          </p:sp>
        </p:grpSp>
        <p:cxnSp>
          <p:nvCxnSpPr>
            <p:cNvPr id="52" name="Straight Arrow Connector 51"/>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6" name="Group 55"/>
          <p:cNvGrpSpPr/>
          <p:nvPr/>
        </p:nvGrpSpPr>
        <p:grpSpPr>
          <a:xfrm>
            <a:off x="4620504" y="3430306"/>
            <a:ext cx="1457325" cy="515816"/>
            <a:chOff x="0" y="0"/>
            <a:chExt cx="1247775" cy="371475"/>
          </a:xfrm>
        </p:grpSpPr>
        <p:grpSp>
          <p:nvGrpSpPr>
            <p:cNvPr id="57" name="Group 56"/>
            <p:cNvGrpSpPr/>
            <p:nvPr/>
          </p:nvGrpSpPr>
          <p:grpSpPr>
            <a:xfrm>
              <a:off x="0" y="0"/>
              <a:ext cx="866775" cy="371475"/>
              <a:chOff x="0" y="0"/>
              <a:chExt cx="866775" cy="371475"/>
            </a:xfrm>
          </p:grpSpPr>
          <p:sp>
            <p:nvSpPr>
              <p:cNvPr id="59" name="Rectangle 58"/>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0" name="Rectangle 59"/>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1"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“Jose”</a:t>
                </a:r>
                <a:endParaRPr lang="en-US" sz="1100" dirty="0">
                  <a:effectLst/>
                  <a:latin typeface="Calibri"/>
                  <a:ea typeface="Calibri"/>
                  <a:cs typeface="Times New Roman"/>
                </a:endParaRPr>
              </a:p>
            </p:txBody>
          </p:sp>
        </p:grpSp>
        <p:cxnSp>
          <p:nvCxnSpPr>
            <p:cNvPr id="58" name="Straight Arrow Connector 57"/>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4" name="Group 63"/>
          <p:cNvGrpSpPr/>
          <p:nvPr/>
        </p:nvGrpSpPr>
        <p:grpSpPr>
          <a:xfrm>
            <a:off x="6074260" y="3430306"/>
            <a:ext cx="1012340" cy="515816"/>
            <a:chOff x="0" y="0"/>
            <a:chExt cx="866775" cy="371475"/>
          </a:xfrm>
        </p:grpSpPr>
        <p:sp>
          <p:nvSpPr>
            <p:cNvPr id="66" name="Rectangle 65"/>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7" name="Rectangle 66"/>
            <p:cNvSpPr/>
            <p:nvPr/>
          </p:nvSpPr>
          <p:spPr>
            <a:xfrm>
              <a:off x="581025" y="0"/>
              <a:ext cx="285750" cy="371475"/>
            </a:xfrm>
            <a:prstGeom prst="rect">
              <a:avLst/>
            </a:prstGeom>
          </p:spPr>
          <p:style>
            <a:lnRef idx="1">
              <a:schemeClr val="accent6"/>
            </a:lnRef>
            <a:fillRef idx="2">
              <a:schemeClr val="accent6"/>
            </a:fillRef>
            <a:effectRef idx="1">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8"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“Mary”</a:t>
              </a:r>
              <a:endParaRPr lang="en-US" sz="1100" dirty="0">
                <a:effectLst/>
                <a:latin typeface="Calibri"/>
                <a:ea typeface="Calibri"/>
                <a:cs typeface="Times New Roman"/>
              </a:endParaRPr>
            </a:p>
          </p:txBody>
        </p:sp>
      </p:grpSp>
    </p:spTree>
    <p:extLst>
      <p:ext uri="{BB962C8B-B14F-4D97-AF65-F5344CB8AC3E}">
        <p14:creationId xmlns:p14="http://schemas.microsoft.com/office/powerpoint/2010/main" val="304967496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43484" y="228600"/>
            <a:ext cx="7315200" cy="1815882"/>
          </a:xfrm>
          <a:prstGeom prst="rect">
            <a:avLst/>
          </a:prstGeom>
          <a:solidFill>
            <a:schemeClr val="bg1"/>
          </a:solidFill>
        </p:spPr>
        <p:txBody>
          <a:bodyPr wrap="square" rtlCol="0">
            <a:spAutoFit/>
          </a:bodyPr>
          <a:lstStyle/>
          <a:p>
            <a:r>
              <a:rPr lang="en-US" sz="2800" dirty="0" smtClean="0"/>
              <a:t>To add a new node to the beginning or end of the list you simply create the node then update the links to reflect the change. No </a:t>
            </a:r>
            <a:r>
              <a:rPr lang="en-US" sz="2800" b="1" dirty="0" smtClean="0"/>
              <a:t>data movement</a:t>
            </a:r>
            <a:r>
              <a:rPr lang="en-US" sz="2800" dirty="0" smtClean="0"/>
              <a:t> is necessary like with arrays.</a:t>
            </a:r>
            <a:endParaRPr lang="en-US" sz="2800" dirty="0"/>
          </a:p>
        </p:txBody>
      </p:sp>
      <p:grpSp>
        <p:nvGrpSpPr>
          <p:cNvPr id="27" name="Group 26"/>
          <p:cNvGrpSpPr/>
          <p:nvPr/>
        </p:nvGrpSpPr>
        <p:grpSpPr>
          <a:xfrm>
            <a:off x="1705854" y="3446584"/>
            <a:ext cx="1457325" cy="515816"/>
            <a:chOff x="0" y="0"/>
            <a:chExt cx="1247775" cy="371475"/>
          </a:xfrm>
        </p:grpSpPr>
        <p:grpSp>
          <p:nvGrpSpPr>
            <p:cNvPr id="28" name="Group 27"/>
            <p:cNvGrpSpPr/>
            <p:nvPr/>
          </p:nvGrpSpPr>
          <p:grpSpPr>
            <a:xfrm>
              <a:off x="0" y="0"/>
              <a:ext cx="866775" cy="371475"/>
              <a:chOff x="0" y="0"/>
              <a:chExt cx="866775" cy="371475"/>
            </a:xfrm>
          </p:grpSpPr>
          <p:sp>
            <p:nvSpPr>
              <p:cNvPr id="30" name="Rectangle 29"/>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1" name="Rectangle 30"/>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2" name="Text Box 2"/>
              <p:cNvSpPr txBox="1">
                <a:spLocks noChangeArrowheads="1"/>
              </p:cNvSpPr>
              <p:nvPr/>
            </p:nvSpPr>
            <p:spPr bwMode="auto">
              <a:xfrm>
                <a:off x="28575" y="9525"/>
                <a:ext cx="5429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“Bill”</a:t>
                </a:r>
                <a:endParaRPr lang="en-US" sz="1100" dirty="0">
                  <a:effectLst/>
                  <a:latin typeface="Calibri"/>
                  <a:ea typeface="Calibri"/>
                  <a:cs typeface="Times New Roman"/>
                </a:endParaRPr>
              </a:p>
            </p:txBody>
          </p:sp>
        </p:grpSp>
        <p:cxnSp>
          <p:nvCxnSpPr>
            <p:cNvPr id="29" name="Straight Arrow Connector 28"/>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0" name="Group 49"/>
          <p:cNvGrpSpPr/>
          <p:nvPr/>
        </p:nvGrpSpPr>
        <p:grpSpPr>
          <a:xfrm>
            <a:off x="3163179" y="3425626"/>
            <a:ext cx="1457325" cy="515816"/>
            <a:chOff x="0" y="0"/>
            <a:chExt cx="1247775" cy="371475"/>
          </a:xfrm>
        </p:grpSpPr>
        <p:grpSp>
          <p:nvGrpSpPr>
            <p:cNvPr id="51" name="Group 50"/>
            <p:cNvGrpSpPr/>
            <p:nvPr/>
          </p:nvGrpSpPr>
          <p:grpSpPr>
            <a:xfrm>
              <a:off x="0" y="0"/>
              <a:ext cx="866775" cy="371475"/>
              <a:chOff x="0" y="0"/>
              <a:chExt cx="866775" cy="371475"/>
            </a:xfrm>
          </p:grpSpPr>
          <p:sp>
            <p:nvSpPr>
              <p:cNvPr id="53" name="Rectangle 52"/>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4" name="Rectangle 53"/>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5"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“Emily”</a:t>
                </a:r>
                <a:endParaRPr lang="en-US" sz="1100" dirty="0">
                  <a:effectLst/>
                  <a:latin typeface="Calibri"/>
                  <a:ea typeface="Calibri"/>
                  <a:cs typeface="Times New Roman"/>
                </a:endParaRPr>
              </a:p>
            </p:txBody>
          </p:sp>
        </p:grpSp>
        <p:cxnSp>
          <p:nvCxnSpPr>
            <p:cNvPr id="52" name="Straight Arrow Connector 51"/>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6" name="Group 55"/>
          <p:cNvGrpSpPr/>
          <p:nvPr/>
        </p:nvGrpSpPr>
        <p:grpSpPr>
          <a:xfrm>
            <a:off x="4620504" y="3430306"/>
            <a:ext cx="1457325" cy="515816"/>
            <a:chOff x="0" y="0"/>
            <a:chExt cx="1247775" cy="371475"/>
          </a:xfrm>
        </p:grpSpPr>
        <p:grpSp>
          <p:nvGrpSpPr>
            <p:cNvPr id="57" name="Group 56"/>
            <p:cNvGrpSpPr/>
            <p:nvPr/>
          </p:nvGrpSpPr>
          <p:grpSpPr>
            <a:xfrm>
              <a:off x="0" y="0"/>
              <a:ext cx="866775" cy="371475"/>
              <a:chOff x="0" y="0"/>
              <a:chExt cx="866775" cy="371475"/>
            </a:xfrm>
          </p:grpSpPr>
          <p:sp>
            <p:nvSpPr>
              <p:cNvPr id="59" name="Rectangle 58"/>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0" name="Rectangle 59"/>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1"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“Jose”</a:t>
                </a:r>
                <a:endParaRPr lang="en-US" sz="1100" dirty="0">
                  <a:effectLst/>
                  <a:latin typeface="Calibri"/>
                  <a:ea typeface="Calibri"/>
                  <a:cs typeface="Times New Roman"/>
                </a:endParaRPr>
              </a:p>
            </p:txBody>
          </p:sp>
        </p:grpSp>
        <p:cxnSp>
          <p:nvCxnSpPr>
            <p:cNvPr id="58" name="Straight Arrow Connector 57"/>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4" name="Group 63"/>
          <p:cNvGrpSpPr/>
          <p:nvPr/>
        </p:nvGrpSpPr>
        <p:grpSpPr>
          <a:xfrm>
            <a:off x="6074260" y="3430306"/>
            <a:ext cx="1012340" cy="515816"/>
            <a:chOff x="0" y="0"/>
            <a:chExt cx="866775" cy="371475"/>
          </a:xfrm>
        </p:grpSpPr>
        <p:sp>
          <p:nvSpPr>
            <p:cNvPr id="66" name="Rectangle 65"/>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7" name="Rectangle 66"/>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8"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“Mary”</a:t>
              </a:r>
              <a:endParaRPr lang="en-US" sz="1100" dirty="0">
                <a:effectLst/>
                <a:latin typeface="Calibri"/>
                <a:ea typeface="Calibri"/>
                <a:cs typeface="Times New Roman"/>
              </a:endParaRPr>
            </a:p>
          </p:txBody>
        </p:sp>
      </p:grpSp>
      <p:grpSp>
        <p:nvGrpSpPr>
          <p:cNvPr id="26" name="Group 25"/>
          <p:cNvGrpSpPr/>
          <p:nvPr/>
        </p:nvGrpSpPr>
        <p:grpSpPr>
          <a:xfrm>
            <a:off x="1010565" y="4419600"/>
            <a:ext cx="1012340" cy="515816"/>
            <a:chOff x="0" y="0"/>
            <a:chExt cx="866775" cy="371475"/>
          </a:xfrm>
        </p:grpSpPr>
        <p:sp>
          <p:nvSpPr>
            <p:cNvPr id="34" name="Rectangle 33"/>
            <p:cNvSpPr/>
            <p:nvPr/>
          </p:nvSpPr>
          <p:spPr>
            <a:xfrm>
              <a:off x="0" y="0"/>
              <a:ext cx="571500" cy="371475"/>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5" name="Rectangle 34"/>
            <p:cNvSpPr/>
            <p:nvPr/>
          </p:nvSpPr>
          <p:spPr>
            <a:xfrm>
              <a:off x="581025" y="0"/>
              <a:ext cx="285750" cy="371475"/>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6" name="Text Box 2"/>
            <p:cNvSpPr txBox="1">
              <a:spLocks noChangeArrowheads="1"/>
            </p:cNvSpPr>
            <p:nvPr/>
          </p:nvSpPr>
          <p:spPr bwMode="auto">
            <a:xfrm>
              <a:off x="28575" y="9525"/>
              <a:ext cx="595313" cy="304800"/>
            </a:xfrm>
            <a:prstGeom prst="rect">
              <a:avLst/>
            </a:prstGeom>
            <a:noFill/>
            <a:ln>
              <a:noFill/>
              <a:headEnd/>
              <a:tailEnd/>
            </a:ln>
          </p:spPr>
          <p:style>
            <a:lnRef idx="1">
              <a:schemeClr val="accent2"/>
            </a:lnRef>
            <a:fillRef idx="2">
              <a:schemeClr val="accent2"/>
            </a:fillRef>
            <a:effectRef idx="1">
              <a:schemeClr val="accent2"/>
            </a:effectRef>
            <a:fontRef idx="minor">
              <a:schemeClr val="dk1"/>
            </a:fontRef>
          </p:style>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“Amy”</a:t>
              </a:r>
              <a:endParaRPr lang="en-US" sz="1100" dirty="0">
                <a:effectLst/>
                <a:latin typeface="Calibri"/>
                <a:ea typeface="Calibri"/>
                <a:cs typeface="Times New Roman"/>
              </a:endParaRPr>
            </a:p>
          </p:txBody>
        </p:sp>
      </p:grpSp>
      <p:grpSp>
        <p:nvGrpSpPr>
          <p:cNvPr id="37" name="Group 36"/>
          <p:cNvGrpSpPr/>
          <p:nvPr/>
        </p:nvGrpSpPr>
        <p:grpSpPr>
          <a:xfrm>
            <a:off x="7008903" y="4343400"/>
            <a:ext cx="1012340" cy="515816"/>
            <a:chOff x="0" y="0"/>
            <a:chExt cx="866775" cy="371475"/>
          </a:xfrm>
        </p:grpSpPr>
        <p:sp>
          <p:nvSpPr>
            <p:cNvPr id="38" name="Rectangle 37"/>
            <p:cNvSpPr/>
            <p:nvPr/>
          </p:nvSpPr>
          <p:spPr>
            <a:xfrm>
              <a:off x="0" y="0"/>
              <a:ext cx="571500" cy="371475"/>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9" name="Rectangle 38"/>
            <p:cNvSpPr/>
            <p:nvPr/>
          </p:nvSpPr>
          <p:spPr>
            <a:xfrm>
              <a:off x="581025" y="0"/>
              <a:ext cx="285750" cy="371475"/>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0" name="Text Box 2"/>
            <p:cNvSpPr txBox="1">
              <a:spLocks noChangeArrowheads="1"/>
            </p:cNvSpPr>
            <p:nvPr/>
          </p:nvSpPr>
          <p:spPr bwMode="auto">
            <a:xfrm>
              <a:off x="28575" y="9525"/>
              <a:ext cx="595313" cy="304800"/>
            </a:xfrm>
            <a:prstGeom prst="rect">
              <a:avLst/>
            </a:prstGeom>
            <a:noFill/>
            <a:ln>
              <a:noFill/>
              <a:headEnd/>
              <a:tailEnd/>
            </a:ln>
          </p:spPr>
          <p:style>
            <a:lnRef idx="1">
              <a:schemeClr val="accent2"/>
            </a:lnRef>
            <a:fillRef idx="2">
              <a:schemeClr val="accent2"/>
            </a:fillRef>
            <a:effectRef idx="1">
              <a:schemeClr val="accent2"/>
            </a:effectRef>
            <a:fontRef idx="minor">
              <a:schemeClr val="dk1"/>
            </a:fontRef>
          </p:style>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“Sara”</a:t>
              </a:r>
              <a:endParaRPr lang="en-US" sz="1100" dirty="0">
                <a:effectLst/>
                <a:latin typeface="Calibri"/>
                <a:ea typeface="Calibri"/>
                <a:cs typeface="Times New Roman"/>
              </a:endParaRPr>
            </a:p>
          </p:txBody>
        </p:sp>
      </p:grpSp>
      <p:cxnSp>
        <p:nvCxnSpPr>
          <p:cNvPr id="3" name="Straight Arrow Connector 2"/>
          <p:cNvCxnSpPr/>
          <p:nvPr/>
        </p:nvCxnSpPr>
        <p:spPr>
          <a:xfrm flipV="1">
            <a:off x="1391583" y="3862086"/>
            <a:ext cx="286459" cy="481314"/>
          </a:xfrm>
          <a:prstGeom prst="straightConnector1">
            <a:avLst/>
          </a:prstGeom>
          <a:ln w="38100">
            <a:solidFill>
              <a:srgbClr val="FF0000"/>
            </a:solidFill>
            <a:tailEnd type="triangle"/>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p:nvPr/>
        </p:nvCxnSpPr>
        <p:spPr>
          <a:xfrm>
            <a:off x="6919731" y="3683534"/>
            <a:ext cx="319269" cy="583666"/>
          </a:xfrm>
          <a:prstGeom prst="straightConnector1">
            <a:avLst/>
          </a:prstGeom>
          <a:ln w="3810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9045403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43484" y="228600"/>
            <a:ext cx="7315200" cy="2246769"/>
          </a:xfrm>
          <a:prstGeom prst="rect">
            <a:avLst/>
          </a:prstGeom>
          <a:solidFill>
            <a:schemeClr val="bg1"/>
          </a:solidFill>
        </p:spPr>
        <p:txBody>
          <a:bodyPr wrap="square" rtlCol="0">
            <a:spAutoFit/>
          </a:bodyPr>
          <a:lstStyle/>
          <a:p>
            <a:r>
              <a:rPr lang="en-US" sz="2800" dirty="0" smtClean="0"/>
              <a:t>To add a new node to middle of the list you traverse the list to the location where the new node is to be inserted then you create the new node and update the links to reflect the change. Again no </a:t>
            </a:r>
            <a:r>
              <a:rPr lang="en-US" sz="2800" b="1" dirty="0" smtClean="0"/>
              <a:t>data movement </a:t>
            </a:r>
            <a:r>
              <a:rPr lang="en-US" sz="2800" dirty="0" smtClean="0"/>
              <a:t>is necessary.</a:t>
            </a:r>
            <a:endParaRPr lang="en-US" sz="2800" dirty="0"/>
          </a:p>
        </p:txBody>
      </p:sp>
      <p:grpSp>
        <p:nvGrpSpPr>
          <p:cNvPr id="27" name="Group 26"/>
          <p:cNvGrpSpPr/>
          <p:nvPr/>
        </p:nvGrpSpPr>
        <p:grpSpPr>
          <a:xfrm>
            <a:off x="1705854" y="3446584"/>
            <a:ext cx="1457325" cy="515816"/>
            <a:chOff x="0" y="0"/>
            <a:chExt cx="1247775" cy="371475"/>
          </a:xfrm>
        </p:grpSpPr>
        <p:grpSp>
          <p:nvGrpSpPr>
            <p:cNvPr id="28" name="Group 27"/>
            <p:cNvGrpSpPr/>
            <p:nvPr/>
          </p:nvGrpSpPr>
          <p:grpSpPr>
            <a:xfrm>
              <a:off x="0" y="0"/>
              <a:ext cx="866775" cy="371475"/>
              <a:chOff x="0" y="0"/>
              <a:chExt cx="866775" cy="371475"/>
            </a:xfrm>
          </p:grpSpPr>
          <p:sp>
            <p:nvSpPr>
              <p:cNvPr id="30" name="Rectangle 29"/>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1" name="Rectangle 30"/>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2" name="Text Box 2"/>
              <p:cNvSpPr txBox="1">
                <a:spLocks noChangeArrowheads="1"/>
              </p:cNvSpPr>
              <p:nvPr/>
            </p:nvSpPr>
            <p:spPr bwMode="auto">
              <a:xfrm>
                <a:off x="28575" y="9525"/>
                <a:ext cx="5429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“Bill”</a:t>
                </a:r>
                <a:endParaRPr lang="en-US" sz="1100" dirty="0">
                  <a:effectLst/>
                  <a:latin typeface="Calibri"/>
                  <a:ea typeface="Calibri"/>
                  <a:cs typeface="Times New Roman"/>
                </a:endParaRPr>
              </a:p>
            </p:txBody>
          </p:sp>
        </p:grpSp>
        <p:cxnSp>
          <p:nvCxnSpPr>
            <p:cNvPr id="29" name="Straight Arrow Connector 28"/>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1" name="Group 50"/>
          <p:cNvGrpSpPr/>
          <p:nvPr/>
        </p:nvGrpSpPr>
        <p:grpSpPr>
          <a:xfrm>
            <a:off x="3163179" y="3425626"/>
            <a:ext cx="1012340" cy="515816"/>
            <a:chOff x="0" y="0"/>
            <a:chExt cx="866775" cy="371475"/>
          </a:xfrm>
        </p:grpSpPr>
        <p:sp>
          <p:nvSpPr>
            <p:cNvPr id="53" name="Rectangle 52"/>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4" name="Rectangle 53"/>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5"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“Emily”</a:t>
              </a:r>
              <a:endParaRPr lang="en-US" sz="1100" dirty="0">
                <a:effectLst/>
                <a:latin typeface="Calibri"/>
                <a:ea typeface="Calibri"/>
                <a:cs typeface="Times New Roman"/>
              </a:endParaRPr>
            </a:p>
          </p:txBody>
        </p:sp>
      </p:grpSp>
      <p:grpSp>
        <p:nvGrpSpPr>
          <p:cNvPr id="56" name="Group 55"/>
          <p:cNvGrpSpPr/>
          <p:nvPr/>
        </p:nvGrpSpPr>
        <p:grpSpPr>
          <a:xfrm>
            <a:off x="4620504" y="3430306"/>
            <a:ext cx="1457325" cy="515816"/>
            <a:chOff x="0" y="0"/>
            <a:chExt cx="1247775" cy="371475"/>
          </a:xfrm>
        </p:grpSpPr>
        <p:grpSp>
          <p:nvGrpSpPr>
            <p:cNvPr id="57" name="Group 56"/>
            <p:cNvGrpSpPr/>
            <p:nvPr/>
          </p:nvGrpSpPr>
          <p:grpSpPr>
            <a:xfrm>
              <a:off x="0" y="0"/>
              <a:ext cx="866775" cy="371475"/>
              <a:chOff x="0" y="0"/>
              <a:chExt cx="866775" cy="371475"/>
            </a:xfrm>
          </p:grpSpPr>
          <p:sp>
            <p:nvSpPr>
              <p:cNvPr id="59" name="Rectangle 58"/>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0" name="Rectangle 59"/>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1"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“Jose”</a:t>
                </a:r>
                <a:endParaRPr lang="en-US" sz="1100" dirty="0">
                  <a:effectLst/>
                  <a:latin typeface="Calibri"/>
                  <a:ea typeface="Calibri"/>
                  <a:cs typeface="Times New Roman"/>
                </a:endParaRPr>
              </a:p>
            </p:txBody>
          </p:sp>
        </p:grpSp>
        <p:cxnSp>
          <p:nvCxnSpPr>
            <p:cNvPr id="58" name="Straight Arrow Connector 57"/>
            <p:cNvCxnSpPr/>
            <p:nvPr/>
          </p:nvCxnSpPr>
          <p:spPr>
            <a:xfrm>
              <a:off x="723900" y="171450"/>
              <a:ext cx="523875" cy="0"/>
            </a:xfrm>
            <a:prstGeom prst="straightConnector1">
              <a:avLst/>
            </a:prstGeom>
            <a:ln w="44450">
              <a:solidFill>
                <a:srgbClr val="002060"/>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4" name="Group 63"/>
          <p:cNvGrpSpPr/>
          <p:nvPr/>
        </p:nvGrpSpPr>
        <p:grpSpPr>
          <a:xfrm>
            <a:off x="6074260" y="3430306"/>
            <a:ext cx="1012340" cy="515816"/>
            <a:chOff x="0" y="0"/>
            <a:chExt cx="866775" cy="371475"/>
          </a:xfrm>
        </p:grpSpPr>
        <p:sp>
          <p:nvSpPr>
            <p:cNvPr id="66" name="Rectangle 65"/>
            <p:cNvSpPr/>
            <p:nvPr/>
          </p:nvSpPr>
          <p:spPr>
            <a:xfrm>
              <a:off x="0" y="0"/>
              <a:ext cx="57150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7" name="Rectangle 66"/>
            <p:cNvSpPr/>
            <p:nvPr/>
          </p:nvSpPr>
          <p:spPr>
            <a:xfrm>
              <a:off x="581025" y="0"/>
              <a:ext cx="285750" cy="371475"/>
            </a:xfrm>
            <a:prstGeom prst="rect">
              <a:avLst/>
            </a:prstGeom>
          </p:spPr>
          <p:style>
            <a:lnRef idx="1">
              <a:schemeClr val="accent3"/>
            </a:lnRef>
            <a:fillRef idx="2">
              <a:schemeClr val="accent3"/>
            </a:fillRef>
            <a:effectRef idx="1">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8" name="Text Box 2"/>
            <p:cNvSpPr txBox="1">
              <a:spLocks noChangeArrowheads="1"/>
            </p:cNvSpPr>
            <p:nvPr/>
          </p:nvSpPr>
          <p:spPr bwMode="auto">
            <a:xfrm>
              <a:off x="28575" y="9525"/>
              <a:ext cx="695325" cy="304800"/>
            </a:xfrm>
            <a:prstGeom prst="rect">
              <a:avLst/>
            </a:prstGeom>
            <a:no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“Mary”</a:t>
              </a:r>
              <a:endParaRPr lang="en-US" sz="1100" dirty="0">
                <a:effectLst/>
                <a:latin typeface="Calibri"/>
                <a:ea typeface="Calibri"/>
                <a:cs typeface="Times New Roman"/>
              </a:endParaRPr>
            </a:p>
          </p:txBody>
        </p:sp>
      </p:grpSp>
      <p:grpSp>
        <p:nvGrpSpPr>
          <p:cNvPr id="37" name="Group 36"/>
          <p:cNvGrpSpPr/>
          <p:nvPr/>
        </p:nvGrpSpPr>
        <p:grpSpPr>
          <a:xfrm>
            <a:off x="4016228" y="4598152"/>
            <a:ext cx="1012340" cy="515816"/>
            <a:chOff x="0" y="0"/>
            <a:chExt cx="866775" cy="371475"/>
          </a:xfrm>
        </p:grpSpPr>
        <p:sp>
          <p:nvSpPr>
            <p:cNvPr id="38" name="Rectangle 37"/>
            <p:cNvSpPr/>
            <p:nvPr/>
          </p:nvSpPr>
          <p:spPr>
            <a:xfrm>
              <a:off x="0" y="0"/>
              <a:ext cx="571500" cy="371475"/>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9" name="Rectangle 38"/>
            <p:cNvSpPr/>
            <p:nvPr/>
          </p:nvSpPr>
          <p:spPr>
            <a:xfrm>
              <a:off x="581025" y="0"/>
              <a:ext cx="285750" cy="371475"/>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0" name="Text Box 2"/>
            <p:cNvSpPr txBox="1">
              <a:spLocks noChangeArrowheads="1"/>
            </p:cNvSpPr>
            <p:nvPr/>
          </p:nvSpPr>
          <p:spPr bwMode="auto">
            <a:xfrm>
              <a:off x="28575" y="9525"/>
              <a:ext cx="595313" cy="304800"/>
            </a:xfrm>
            <a:prstGeom prst="rect">
              <a:avLst/>
            </a:prstGeom>
            <a:noFill/>
            <a:ln>
              <a:noFill/>
              <a:headEnd/>
              <a:tailEnd/>
            </a:ln>
          </p:spPr>
          <p:style>
            <a:lnRef idx="1">
              <a:schemeClr val="accent2"/>
            </a:lnRef>
            <a:fillRef idx="2">
              <a:schemeClr val="accent2"/>
            </a:fillRef>
            <a:effectRef idx="1">
              <a:schemeClr val="accent2"/>
            </a:effectRef>
            <a:fontRef idx="minor">
              <a:schemeClr val="dk1"/>
            </a:fontRef>
          </p:style>
          <p:txBody>
            <a:bodyPr rot="0" vert="horz" wrap="square" lIns="91440" tIns="45720" rIns="91440" bIns="45720" anchor="ctr" anchorCtr="0">
              <a:noAutofit/>
            </a:bodyPr>
            <a:lstStyle/>
            <a:p>
              <a:pPr marL="0" marR="0">
                <a:lnSpc>
                  <a:spcPct val="115000"/>
                </a:lnSpc>
                <a:spcBef>
                  <a:spcPts val="0"/>
                </a:spcBef>
                <a:spcAft>
                  <a:spcPts val="1000"/>
                </a:spcAft>
              </a:pPr>
              <a:r>
                <a:rPr lang="en-US" sz="1400" dirty="0" smtClean="0">
                  <a:effectLst/>
                  <a:latin typeface="Calibri"/>
                  <a:ea typeface="Calibri"/>
                  <a:cs typeface="Times New Roman"/>
                </a:rPr>
                <a:t>“Kim”</a:t>
              </a:r>
              <a:endParaRPr lang="en-US" sz="1100" dirty="0">
                <a:effectLst/>
                <a:latin typeface="Calibri"/>
                <a:ea typeface="Calibri"/>
                <a:cs typeface="Times New Roman"/>
              </a:endParaRPr>
            </a:p>
          </p:txBody>
        </p:sp>
      </p:grpSp>
      <p:cxnSp>
        <p:nvCxnSpPr>
          <p:cNvPr id="3" name="Straight Arrow Connector 2"/>
          <p:cNvCxnSpPr/>
          <p:nvPr/>
        </p:nvCxnSpPr>
        <p:spPr>
          <a:xfrm flipV="1">
            <a:off x="4861699" y="3962400"/>
            <a:ext cx="200363" cy="860596"/>
          </a:xfrm>
          <a:prstGeom prst="straightConnector1">
            <a:avLst/>
          </a:prstGeom>
          <a:ln w="38100">
            <a:solidFill>
              <a:srgbClr val="FF0000"/>
            </a:solidFill>
            <a:tailEnd type="triangle"/>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p:nvPr/>
        </p:nvCxnSpPr>
        <p:spPr>
          <a:xfrm>
            <a:off x="4001685" y="3759734"/>
            <a:ext cx="319269" cy="736066"/>
          </a:xfrm>
          <a:prstGeom prst="straightConnector1">
            <a:avLst/>
          </a:prstGeom>
          <a:ln w="3810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1684846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a:t>
            </a:r>
            <a:endParaRPr lang="en-US" dirty="0"/>
          </a:p>
        </p:txBody>
      </p:sp>
      <p:sp>
        <p:nvSpPr>
          <p:cNvPr id="3" name="Content Placeholder 2"/>
          <p:cNvSpPr>
            <a:spLocks noGrp="1"/>
          </p:cNvSpPr>
          <p:nvPr>
            <p:ph idx="1"/>
          </p:nvPr>
        </p:nvSpPr>
        <p:spPr>
          <a:xfrm>
            <a:off x="914400" y="1447800"/>
            <a:ext cx="7391400" cy="4525963"/>
          </a:xfrm>
          <a:solidFill>
            <a:schemeClr val="bg1"/>
          </a:solidFill>
        </p:spPr>
        <p:txBody>
          <a:bodyPr>
            <a:normAutofit fontScale="92500" lnSpcReduction="10000"/>
          </a:bodyPr>
          <a:lstStyle/>
          <a:p>
            <a:pPr marL="0" indent="0">
              <a:buNone/>
            </a:pPr>
            <a:r>
              <a:rPr lang="en-US" dirty="0" smtClean="0"/>
              <a:t>Which of the two data structures is better? Well, that depends </a:t>
            </a:r>
            <a:r>
              <a:rPr lang="en-US" dirty="0"/>
              <a:t>on your specific needs. If you need to support </a:t>
            </a:r>
            <a:r>
              <a:rPr lang="en-US" dirty="0" smtClean="0"/>
              <a:t>direct access</a:t>
            </a:r>
            <a:r>
              <a:rPr lang="en-US" dirty="0"/>
              <a:t>, without inserting or removing elements from any place other than the end, then </a:t>
            </a:r>
            <a:r>
              <a:rPr lang="en-US" dirty="0" smtClean="0"/>
              <a:t>the </a:t>
            </a:r>
            <a:r>
              <a:rPr lang="en-US" i="1" dirty="0">
                <a:solidFill>
                  <a:srgbClr val="FF0000"/>
                </a:solidFill>
              </a:rPr>
              <a:t>a</a:t>
            </a:r>
            <a:r>
              <a:rPr lang="en-US" i="1" dirty="0" smtClean="0">
                <a:solidFill>
                  <a:srgbClr val="FF0000"/>
                </a:solidFill>
              </a:rPr>
              <a:t>rray</a:t>
            </a:r>
            <a:r>
              <a:rPr lang="en-US" dirty="0"/>
              <a:t> offers the optimal </a:t>
            </a:r>
            <a:r>
              <a:rPr lang="en-US" dirty="0" smtClean="0"/>
              <a:t>implementation. </a:t>
            </a:r>
            <a:r>
              <a:rPr lang="en-US" dirty="0"/>
              <a:t>If, however, you need to frequently add and remove elements from the middle of the list and only access the list elements sequentially, then </a:t>
            </a:r>
            <a:r>
              <a:rPr lang="en-US" i="1" dirty="0" smtClean="0"/>
              <a:t>the</a:t>
            </a:r>
            <a:r>
              <a:rPr lang="en-US" i="1" dirty="0" smtClean="0">
                <a:solidFill>
                  <a:srgbClr val="FF0000"/>
                </a:solidFill>
              </a:rPr>
              <a:t> linked </a:t>
            </a:r>
            <a:r>
              <a:rPr lang="en-US" i="1" dirty="0">
                <a:solidFill>
                  <a:srgbClr val="FF0000"/>
                </a:solidFill>
              </a:rPr>
              <a:t>l</a:t>
            </a:r>
            <a:r>
              <a:rPr lang="en-US" i="1" dirty="0" smtClean="0">
                <a:solidFill>
                  <a:srgbClr val="FF0000"/>
                </a:solidFill>
              </a:rPr>
              <a:t>ist</a:t>
            </a:r>
            <a:r>
              <a:rPr lang="en-US" dirty="0"/>
              <a:t> </a:t>
            </a:r>
            <a:r>
              <a:rPr lang="en-US" dirty="0" smtClean="0"/>
              <a:t>is the better choose.</a:t>
            </a:r>
            <a:endParaRPr lang="en-US" dirty="0"/>
          </a:p>
        </p:txBody>
      </p:sp>
    </p:spTree>
    <p:extLst>
      <p:ext uri="{BB962C8B-B14F-4D97-AF65-F5344CB8AC3E}">
        <p14:creationId xmlns:p14="http://schemas.microsoft.com/office/powerpoint/2010/main" val="296875809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1905000"/>
            <a:ext cx="8229600" cy="1143000"/>
          </a:xfrm>
        </p:spPr>
        <p:txBody>
          <a:bodyPr>
            <a:noAutofit/>
          </a:bodyPr>
          <a:lstStyle/>
          <a:p>
            <a:r>
              <a:rPr lang="en-US" sz="7200" b="1" dirty="0" smtClean="0"/>
              <a:t>The End</a:t>
            </a:r>
            <a:endParaRPr lang="en-US" sz="7200" b="1" dirty="0"/>
          </a:p>
        </p:txBody>
      </p:sp>
    </p:spTree>
    <p:extLst>
      <p:ext uri="{BB962C8B-B14F-4D97-AF65-F5344CB8AC3E}">
        <p14:creationId xmlns:p14="http://schemas.microsoft.com/office/powerpoint/2010/main" val="5185872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810793" y="2209800"/>
            <a:ext cx="1532792" cy="769441"/>
          </a:xfrm>
          <a:prstGeom prst="rect">
            <a:avLst/>
          </a:prstGeom>
          <a:noFill/>
        </p:spPr>
        <p:txBody>
          <a:bodyPr wrap="none" rtlCol="0">
            <a:spAutoFit/>
          </a:bodyPr>
          <a:lstStyle/>
          <a:p>
            <a:pPr algn="ctr"/>
            <a:r>
              <a:rPr lang="en-US" sz="4400" dirty="0" smtClean="0">
                <a:latin typeface="Arial" pitchFamily="34" charset="0"/>
                <a:cs typeface="Arial" pitchFamily="34" charset="0"/>
              </a:rPr>
              <a:t>Array</a:t>
            </a:r>
            <a:endParaRPr lang="en-US" sz="4400" dirty="0">
              <a:latin typeface="Arial" pitchFamily="34" charset="0"/>
              <a:cs typeface="Arial" pitchFamily="34" charset="0"/>
            </a:endParaRPr>
          </a:p>
        </p:txBody>
      </p:sp>
    </p:spTree>
    <p:extLst>
      <p:ext uri="{BB962C8B-B14F-4D97-AF65-F5344CB8AC3E}">
        <p14:creationId xmlns:p14="http://schemas.microsoft.com/office/powerpoint/2010/main" val="23200090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1815882"/>
          </a:xfrm>
          <a:prstGeom prst="rect">
            <a:avLst/>
          </a:prstGeom>
          <a:solidFill>
            <a:schemeClr val="bg1"/>
          </a:solidFill>
        </p:spPr>
        <p:txBody>
          <a:bodyPr wrap="square" rtlCol="0">
            <a:spAutoFit/>
          </a:bodyPr>
          <a:lstStyle/>
          <a:p>
            <a:r>
              <a:rPr lang="en-US" sz="2800" dirty="0" smtClean="0"/>
              <a:t>An </a:t>
            </a:r>
            <a:r>
              <a:rPr lang="en-US" sz="2800" dirty="0" smtClean="0">
                <a:solidFill>
                  <a:srgbClr val="FF0000"/>
                </a:solidFill>
              </a:rPr>
              <a:t>array</a:t>
            </a:r>
            <a:r>
              <a:rPr lang="en-US" sz="2800" dirty="0" smtClean="0"/>
              <a:t> is a static data structure that is a fixed size with each element in the array occupying consecutive memory locations. The elements  are accessed through an numerical index. </a:t>
            </a:r>
            <a:endParaRPr 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2809581754"/>
              </p:ext>
            </p:extLst>
          </p:nvPr>
        </p:nvGraphicFramePr>
        <p:xfrm>
          <a:off x="1371600" y="2341880"/>
          <a:ext cx="1600200" cy="333756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chemeClr val="bg1"/>
                    </a:solidFill>
                  </a:tcPr>
                </a:tc>
              </a:tr>
              <a:tr h="370840">
                <a:tc>
                  <a:txBody>
                    <a:bodyPr/>
                    <a:lstStyle/>
                    <a:p>
                      <a:pPr algn="ctr"/>
                      <a:r>
                        <a:rPr lang="en-US" dirty="0" smtClean="0"/>
                        <a:t>3</a:t>
                      </a:r>
                      <a:endParaRPr lang="en-US" dirty="0"/>
                    </a:p>
                  </a:txBody>
                  <a:tcPr anchor="ctr">
                    <a:solidFill>
                      <a:srgbClr val="FFFFCC"/>
                    </a:solidFill>
                  </a:tcPr>
                </a:tc>
                <a:tc>
                  <a:txBody>
                    <a:bodyPr/>
                    <a:lstStyle/>
                    <a:p>
                      <a:r>
                        <a:rPr lang="en-US" dirty="0" smtClean="0"/>
                        <a:t>“Emily”</a:t>
                      </a:r>
                      <a:endParaRPr lang="en-US" dirty="0"/>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r>
                        <a:rPr lang="en-US" dirty="0" smtClean="0"/>
                        <a:t>“George”</a:t>
                      </a:r>
                      <a:endParaRPr lang="en-US" dirty="0"/>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r>
                        <a:rPr lang="en-US" dirty="0" smtClean="0"/>
                        <a:t>“Jose”</a:t>
                      </a:r>
                      <a:endParaRPr lang="en-US" dirty="0"/>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bl>
          </a:graphicData>
        </a:graphic>
      </p:graphicFrame>
    </p:spTree>
    <p:extLst>
      <p:ext uri="{BB962C8B-B14F-4D97-AF65-F5344CB8AC3E}">
        <p14:creationId xmlns:p14="http://schemas.microsoft.com/office/powerpoint/2010/main" val="416602360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1815882"/>
          </a:xfrm>
          <a:prstGeom prst="rect">
            <a:avLst/>
          </a:prstGeom>
          <a:solidFill>
            <a:schemeClr val="bg1"/>
          </a:solidFill>
        </p:spPr>
        <p:txBody>
          <a:bodyPr wrap="square" rtlCol="0">
            <a:spAutoFit/>
          </a:bodyPr>
          <a:lstStyle/>
          <a:p>
            <a:r>
              <a:rPr lang="en-US" sz="2800" dirty="0" smtClean="0"/>
              <a:t>Viewing data in an array is a very fast operation. All you have to do is supply the index of the item you wish to view and the array provides </a:t>
            </a:r>
            <a:r>
              <a:rPr lang="en-US" sz="2800" b="1" dirty="0" smtClean="0"/>
              <a:t>direct</a:t>
            </a:r>
            <a:r>
              <a:rPr lang="en-US" sz="2800" dirty="0" smtClean="0"/>
              <a:t> </a:t>
            </a:r>
            <a:r>
              <a:rPr lang="en-US" sz="2800" b="1" dirty="0" smtClean="0"/>
              <a:t>access</a:t>
            </a:r>
            <a:r>
              <a:rPr lang="en-US" sz="2800" dirty="0" smtClean="0"/>
              <a:t> to that item.</a:t>
            </a:r>
            <a:endParaRPr 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3399308186"/>
              </p:ext>
            </p:extLst>
          </p:nvPr>
        </p:nvGraphicFramePr>
        <p:xfrm>
          <a:off x="1371600" y="2341880"/>
          <a:ext cx="1600200" cy="333756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chemeClr val="bg1"/>
                    </a:solidFill>
                  </a:tcPr>
                </a:tc>
              </a:tr>
              <a:tr h="370840">
                <a:tc>
                  <a:txBody>
                    <a:bodyPr/>
                    <a:lstStyle/>
                    <a:p>
                      <a:pPr algn="ctr"/>
                      <a:r>
                        <a:rPr lang="en-US" dirty="0" smtClean="0"/>
                        <a:t>3</a:t>
                      </a:r>
                      <a:endParaRPr lang="en-US" dirty="0"/>
                    </a:p>
                  </a:txBody>
                  <a:tcPr anchor="ctr">
                    <a:solidFill>
                      <a:srgbClr val="FF8B8B"/>
                    </a:solidFill>
                  </a:tcPr>
                </a:tc>
                <a:tc>
                  <a:txBody>
                    <a:bodyPr/>
                    <a:lstStyle/>
                    <a:p>
                      <a:r>
                        <a:rPr lang="en-US" dirty="0" smtClean="0"/>
                        <a:t>“Emily”</a:t>
                      </a:r>
                      <a:endParaRPr lang="en-US" dirty="0"/>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r>
                        <a:rPr lang="en-US" dirty="0" smtClean="0"/>
                        <a:t>“George”</a:t>
                      </a:r>
                      <a:endParaRPr lang="en-US" dirty="0"/>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r>
                        <a:rPr lang="en-US" dirty="0" smtClean="0"/>
                        <a:t>“Jose”</a:t>
                      </a:r>
                      <a:endParaRPr lang="en-US" dirty="0"/>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bl>
          </a:graphicData>
        </a:graphic>
      </p:graphicFrame>
    </p:spTree>
    <p:extLst>
      <p:ext uri="{BB962C8B-B14F-4D97-AF65-F5344CB8AC3E}">
        <p14:creationId xmlns:p14="http://schemas.microsoft.com/office/powerpoint/2010/main" val="234179290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1323439"/>
          </a:xfrm>
          <a:prstGeom prst="rect">
            <a:avLst/>
          </a:prstGeom>
          <a:solidFill>
            <a:schemeClr val="bg1"/>
          </a:solidFill>
        </p:spPr>
        <p:txBody>
          <a:bodyPr wrap="square" rtlCol="0">
            <a:spAutoFit/>
          </a:bodyPr>
          <a:lstStyle/>
          <a:p>
            <a:r>
              <a:rPr lang="en-US" sz="2800" dirty="0" smtClean="0"/>
              <a:t>Adding new data to end of the array is also a very efficient operation. </a:t>
            </a:r>
            <a:r>
              <a:rPr lang="en-US" sz="2400" dirty="0" smtClean="0"/>
              <a:t>(Assuming the array was allocated with enough memory to accommodate the operation.)</a:t>
            </a:r>
            <a:endParaRPr lang="en-US" sz="2400" dirty="0"/>
          </a:p>
        </p:txBody>
      </p:sp>
      <p:graphicFrame>
        <p:nvGraphicFramePr>
          <p:cNvPr id="2" name="Table 1"/>
          <p:cNvGraphicFramePr>
            <a:graphicFrameLocks noGrp="1"/>
          </p:cNvGraphicFramePr>
          <p:nvPr>
            <p:extLst>
              <p:ext uri="{D42A27DB-BD31-4B8C-83A1-F6EECF244321}">
                <p14:modId xmlns:p14="http://schemas.microsoft.com/office/powerpoint/2010/main" val="1083423451"/>
              </p:ext>
            </p:extLst>
          </p:nvPr>
        </p:nvGraphicFramePr>
        <p:xfrm>
          <a:off x="1371600" y="2341880"/>
          <a:ext cx="1600200" cy="370840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chemeClr val="bg1"/>
                    </a:solidFill>
                  </a:tcPr>
                </a:tc>
              </a:tr>
              <a:tr h="370840">
                <a:tc>
                  <a:txBody>
                    <a:bodyPr/>
                    <a:lstStyle/>
                    <a:p>
                      <a:pPr algn="ctr"/>
                      <a:r>
                        <a:rPr lang="en-US" dirty="0" smtClean="0"/>
                        <a:t>3</a:t>
                      </a:r>
                      <a:endParaRPr lang="en-US" dirty="0"/>
                    </a:p>
                  </a:txBody>
                  <a:tcPr anchor="ctr">
                    <a:solidFill>
                      <a:srgbClr val="FFFFCC"/>
                    </a:solidFill>
                  </a:tcPr>
                </a:tc>
                <a:tc>
                  <a:txBody>
                    <a:bodyPr/>
                    <a:lstStyle/>
                    <a:p>
                      <a:r>
                        <a:rPr lang="en-US" dirty="0" smtClean="0"/>
                        <a:t>“Emily”</a:t>
                      </a:r>
                      <a:endParaRPr lang="en-US" dirty="0"/>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r>
                        <a:rPr lang="en-US" dirty="0" smtClean="0"/>
                        <a:t>“George”</a:t>
                      </a:r>
                      <a:endParaRPr lang="en-US" dirty="0"/>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r>
                        <a:rPr lang="en-US" dirty="0" smtClean="0"/>
                        <a:t>“Jose”</a:t>
                      </a:r>
                      <a:endParaRPr lang="en-US" dirty="0"/>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r h="370840">
                <a:tc>
                  <a:txBody>
                    <a:bodyPr/>
                    <a:lstStyle/>
                    <a:p>
                      <a:pPr algn="ctr"/>
                      <a:r>
                        <a:rPr lang="en-US" dirty="0" smtClean="0"/>
                        <a:t>9</a:t>
                      </a:r>
                      <a:endParaRPr lang="en-US" dirty="0"/>
                    </a:p>
                  </a:txBody>
                  <a:tcPr anchor="ctr">
                    <a:solidFill>
                      <a:srgbClr val="FF8B8B"/>
                    </a:solidFill>
                  </a:tcPr>
                </a:tc>
                <a:tc>
                  <a:txBody>
                    <a:bodyPr/>
                    <a:lstStyle/>
                    <a:p>
                      <a:r>
                        <a:rPr lang="en-US" dirty="0" smtClean="0"/>
                        <a:t>“Steven”</a:t>
                      </a:r>
                      <a:endParaRPr lang="en-US" dirty="0"/>
                    </a:p>
                  </a:txBody>
                  <a:tcPr>
                    <a:solidFill>
                      <a:srgbClr val="FF8B8B"/>
                    </a:solidFill>
                  </a:tcPr>
                </a:tc>
              </a:tr>
            </a:tbl>
          </a:graphicData>
        </a:graphic>
      </p:graphicFrame>
    </p:spTree>
    <p:extLst>
      <p:ext uri="{BB962C8B-B14F-4D97-AF65-F5344CB8AC3E}">
        <p14:creationId xmlns:p14="http://schemas.microsoft.com/office/powerpoint/2010/main" val="197500747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1384995"/>
          </a:xfrm>
          <a:prstGeom prst="rect">
            <a:avLst/>
          </a:prstGeom>
          <a:solidFill>
            <a:schemeClr val="bg1"/>
          </a:solidFill>
        </p:spPr>
        <p:txBody>
          <a:bodyPr wrap="square" rtlCol="0">
            <a:spAutoFit/>
          </a:bodyPr>
          <a:lstStyle/>
          <a:p>
            <a:r>
              <a:rPr lang="en-US" sz="2800" dirty="0" smtClean="0"/>
              <a:t>The problem with an array surfaces when you attempt to add new data to the beginning or middle of the array.</a:t>
            </a:r>
            <a:endParaRPr 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4221414888"/>
              </p:ext>
            </p:extLst>
          </p:nvPr>
        </p:nvGraphicFramePr>
        <p:xfrm>
          <a:off x="1371600" y="2341880"/>
          <a:ext cx="1600200" cy="333756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chemeClr val="bg1"/>
                    </a:solidFill>
                  </a:tcPr>
                </a:tc>
              </a:tr>
              <a:tr h="370840">
                <a:tc>
                  <a:txBody>
                    <a:bodyPr/>
                    <a:lstStyle/>
                    <a:p>
                      <a:pPr algn="ctr"/>
                      <a:r>
                        <a:rPr lang="en-US" dirty="0" smtClean="0"/>
                        <a:t>3</a:t>
                      </a:r>
                      <a:endParaRPr lang="en-US" dirty="0"/>
                    </a:p>
                  </a:txBody>
                  <a:tcPr anchor="ctr">
                    <a:solidFill>
                      <a:srgbClr val="FFFFCC"/>
                    </a:solidFill>
                  </a:tcPr>
                </a:tc>
                <a:tc>
                  <a:txBody>
                    <a:bodyPr/>
                    <a:lstStyle/>
                    <a:p>
                      <a:r>
                        <a:rPr lang="en-US" dirty="0" smtClean="0"/>
                        <a:t>“Emily”</a:t>
                      </a:r>
                      <a:endParaRPr lang="en-US" dirty="0"/>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r>
                        <a:rPr lang="en-US" dirty="0" smtClean="0"/>
                        <a:t>“George”</a:t>
                      </a:r>
                      <a:endParaRPr lang="en-US" dirty="0"/>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r>
                        <a:rPr lang="en-US" dirty="0" smtClean="0"/>
                        <a:t>“Jose”</a:t>
                      </a:r>
                      <a:endParaRPr lang="en-US" dirty="0"/>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val="52450896"/>
              </p:ext>
            </p:extLst>
          </p:nvPr>
        </p:nvGraphicFramePr>
        <p:xfrm>
          <a:off x="3733800" y="3234584"/>
          <a:ext cx="1219200" cy="370840"/>
        </p:xfrm>
        <a:graphic>
          <a:graphicData uri="http://schemas.openxmlformats.org/drawingml/2006/table">
            <a:tbl>
              <a:tblPr firstRow="1" bandRow="1">
                <a:tableStyleId>{5940675A-B579-460E-94D1-54222C63F5DA}</a:tableStyleId>
              </a:tblPr>
              <a:tblGrid>
                <a:gridCol w="1219200"/>
              </a:tblGrid>
              <a:tr h="370840">
                <a:tc>
                  <a:txBody>
                    <a:bodyPr/>
                    <a:lstStyle/>
                    <a:p>
                      <a:r>
                        <a:rPr lang="en-US" dirty="0" smtClean="0"/>
                        <a:t>“Connor”</a:t>
                      </a:r>
                      <a:endParaRPr lang="en-US" dirty="0"/>
                    </a:p>
                  </a:txBody>
                  <a:tcPr>
                    <a:solidFill>
                      <a:srgbClr val="FF8B8B"/>
                    </a:solidFill>
                  </a:tcPr>
                </a:tc>
              </a:tr>
            </a:tbl>
          </a:graphicData>
        </a:graphic>
      </p:graphicFrame>
      <p:cxnSp>
        <p:nvCxnSpPr>
          <p:cNvPr id="7" name="Straight Arrow Connector 6"/>
          <p:cNvCxnSpPr/>
          <p:nvPr/>
        </p:nvCxnSpPr>
        <p:spPr>
          <a:xfrm flipH="1">
            <a:off x="3048000" y="3429000"/>
            <a:ext cx="609600" cy="0"/>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5952749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1754326"/>
          </a:xfrm>
          <a:prstGeom prst="rect">
            <a:avLst/>
          </a:prstGeom>
          <a:solidFill>
            <a:schemeClr val="bg1"/>
          </a:solidFill>
        </p:spPr>
        <p:txBody>
          <a:bodyPr wrap="square" rtlCol="0">
            <a:spAutoFit/>
          </a:bodyPr>
          <a:lstStyle/>
          <a:p>
            <a:r>
              <a:rPr lang="en-US" sz="2800" dirty="0" smtClean="0"/>
              <a:t>To accomplish this task all data from the insertion point down must be pushed down one index to make room for the new data. </a:t>
            </a:r>
            <a:r>
              <a:rPr lang="en-US" sz="2400" dirty="0" smtClean="0"/>
              <a:t>(Assuming the array is large enough to accommodate this operation)</a:t>
            </a:r>
            <a:endParaRPr lang="en-US" sz="2400" dirty="0"/>
          </a:p>
        </p:txBody>
      </p:sp>
      <p:graphicFrame>
        <p:nvGraphicFramePr>
          <p:cNvPr id="2" name="Table 1"/>
          <p:cNvGraphicFramePr>
            <a:graphicFrameLocks noGrp="1"/>
          </p:cNvGraphicFramePr>
          <p:nvPr>
            <p:extLst>
              <p:ext uri="{D42A27DB-BD31-4B8C-83A1-F6EECF244321}">
                <p14:modId xmlns:p14="http://schemas.microsoft.com/office/powerpoint/2010/main" val="4181687036"/>
              </p:ext>
            </p:extLst>
          </p:nvPr>
        </p:nvGraphicFramePr>
        <p:xfrm>
          <a:off x="1371600" y="2341880"/>
          <a:ext cx="1600200" cy="370840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chemeClr val="bg1"/>
                    </a:solidFill>
                  </a:tcPr>
                </a:tc>
              </a:tr>
              <a:tr h="370840">
                <a:tc>
                  <a:txBody>
                    <a:bodyPr/>
                    <a:lstStyle/>
                    <a:p>
                      <a:pPr algn="ctr"/>
                      <a:r>
                        <a:rPr lang="en-US" dirty="0" smtClean="0"/>
                        <a:t>3</a:t>
                      </a:r>
                      <a:endParaRPr lang="en-US" dirty="0"/>
                    </a:p>
                  </a:txBody>
                  <a:tcPr anchor="ctr">
                    <a:solidFill>
                      <a:srgbClr val="FFFFCC"/>
                    </a:solidFill>
                  </a:tcPr>
                </a:tc>
                <a:tc>
                  <a:txBody>
                    <a:bodyPr/>
                    <a:lstStyle/>
                    <a:p>
                      <a:endParaRPr lang="en-US" dirty="0"/>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“Emily”</a:t>
                      </a:r>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“George”</a:t>
                      </a:r>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“Jose”</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9</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val="1394412629"/>
              </p:ext>
            </p:extLst>
          </p:nvPr>
        </p:nvGraphicFramePr>
        <p:xfrm>
          <a:off x="3695344" y="3472180"/>
          <a:ext cx="1219200" cy="370840"/>
        </p:xfrm>
        <a:graphic>
          <a:graphicData uri="http://schemas.openxmlformats.org/drawingml/2006/table">
            <a:tbl>
              <a:tblPr firstRow="1" bandRow="1">
                <a:tableStyleId>{5940675A-B579-460E-94D1-54222C63F5DA}</a:tableStyleId>
              </a:tblPr>
              <a:tblGrid>
                <a:gridCol w="1219200"/>
              </a:tblGrid>
              <a:tr h="370840">
                <a:tc>
                  <a:txBody>
                    <a:bodyPr/>
                    <a:lstStyle/>
                    <a:p>
                      <a:r>
                        <a:rPr lang="en-US" dirty="0" smtClean="0"/>
                        <a:t>“Connor”</a:t>
                      </a:r>
                      <a:endParaRPr lang="en-US" dirty="0"/>
                    </a:p>
                  </a:txBody>
                  <a:tcPr>
                    <a:solidFill>
                      <a:srgbClr val="FF8B8B"/>
                    </a:solidFill>
                  </a:tcPr>
                </a:tc>
              </a:tr>
            </a:tbl>
          </a:graphicData>
        </a:graphic>
      </p:graphicFrame>
      <p:cxnSp>
        <p:nvCxnSpPr>
          <p:cNvPr id="7" name="Straight Arrow Connector 6"/>
          <p:cNvCxnSpPr/>
          <p:nvPr/>
        </p:nvCxnSpPr>
        <p:spPr>
          <a:xfrm flipH="1">
            <a:off x="3048000" y="3657600"/>
            <a:ext cx="609600" cy="0"/>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 name="Straight Arrow Connector 3"/>
          <p:cNvCxnSpPr/>
          <p:nvPr/>
        </p:nvCxnSpPr>
        <p:spPr>
          <a:xfrm>
            <a:off x="3200400" y="3962400"/>
            <a:ext cx="0" cy="1676400"/>
          </a:xfrm>
          <a:prstGeom prst="straightConnector1">
            <a:avLst/>
          </a:prstGeom>
          <a:ln w="50800">
            <a:solidFill>
              <a:srgbClr val="FF000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0783441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954107"/>
          </a:xfrm>
          <a:prstGeom prst="rect">
            <a:avLst/>
          </a:prstGeom>
          <a:solidFill>
            <a:schemeClr val="bg1"/>
          </a:solidFill>
        </p:spPr>
        <p:txBody>
          <a:bodyPr wrap="square" rtlCol="0">
            <a:spAutoFit/>
          </a:bodyPr>
          <a:lstStyle/>
          <a:p>
            <a:r>
              <a:rPr lang="en-US" sz="2800" dirty="0" smtClean="0"/>
              <a:t>This is a very inefficient operation if the list is very large.</a:t>
            </a:r>
            <a:endParaRPr lang="en-US" sz="2400" dirty="0"/>
          </a:p>
        </p:txBody>
      </p:sp>
      <p:graphicFrame>
        <p:nvGraphicFramePr>
          <p:cNvPr id="2" name="Table 1"/>
          <p:cNvGraphicFramePr>
            <a:graphicFrameLocks noGrp="1"/>
          </p:cNvGraphicFramePr>
          <p:nvPr>
            <p:extLst>
              <p:ext uri="{D42A27DB-BD31-4B8C-83A1-F6EECF244321}">
                <p14:modId xmlns:p14="http://schemas.microsoft.com/office/powerpoint/2010/main" val="1533299699"/>
              </p:ext>
            </p:extLst>
          </p:nvPr>
        </p:nvGraphicFramePr>
        <p:xfrm>
          <a:off x="1371600" y="2341880"/>
          <a:ext cx="1600200" cy="370840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chemeClr val="bg1"/>
                    </a:solidFill>
                  </a:tcPr>
                </a:tc>
              </a:tr>
              <a:tr h="370840">
                <a:tc>
                  <a:txBody>
                    <a:bodyPr/>
                    <a:lstStyle/>
                    <a:p>
                      <a:pPr algn="ctr"/>
                      <a:r>
                        <a:rPr lang="en-US" dirty="0" smtClean="0"/>
                        <a:t>3</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“Connor”</a:t>
                      </a:r>
                    </a:p>
                  </a:txBody>
                  <a:tcPr>
                    <a:solidFill>
                      <a:srgbClr val="FF8B8B"/>
                    </a:solidFill>
                  </a:tcPr>
                </a:tc>
              </a:tr>
              <a:tr h="370840">
                <a:tc>
                  <a:txBody>
                    <a:bodyPr/>
                    <a:lstStyle/>
                    <a:p>
                      <a:pPr algn="ctr"/>
                      <a:r>
                        <a:rPr lang="en-US" dirty="0" smtClean="0"/>
                        <a:t>4</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“Emily”</a:t>
                      </a:r>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“George”</a:t>
                      </a:r>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“Jose”</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9</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bl>
          </a:graphicData>
        </a:graphic>
      </p:graphicFrame>
    </p:spTree>
    <p:extLst>
      <p:ext uri="{BB962C8B-B14F-4D97-AF65-F5344CB8AC3E}">
        <p14:creationId xmlns:p14="http://schemas.microsoft.com/office/powerpoint/2010/main" val="41442531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a:off x="762000" y="228600"/>
            <a:ext cx="7315200" cy="954107"/>
          </a:xfrm>
          <a:prstGeom prst="rect">
            <a:avLst/>
          </a:prstGeom>
          <a:solidFill>
            <a:schemeClr val="bg1"/>
          </a:solidFill>
        </p:spPr>
        <p:txBody>
          <a:bodyPr wrap="square" rtlCol="0">
            <a:spAutoFit/>
          </a:bodyPr>
          <a:lstStyle/>
          <a:p>
            <a:r>
              <a:rPr lang="en-US" sz="2800" dirty="0" smtClean="0"/>
              <a:t>Removing an item from the beginning or middle of the array is also very inefficient. </a:t>
            </a:r>
            <a:endParaRPr 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4068408618"/>
              </p:ext>
            </p:extLst>
          </p:nvPr>
        </p:nvGraphicFramePr>
        <p:xfrm>
          <a:off x="1371600" y="2341880"/>
          <a:ext cx="1600200" cy="3337560"/>
        </p:xfrm>
        <a:graphic>
          <a:graphicData uri="http://schemas.openxmlformats.org/drawingml/2006/table">
            <a:tbl>
              <a:tblPr firstRow="1" bandRow="1">
                <a:tableStyleId>{5940675A-B579-460E-94D1-54222C63F5DA}</a:tableStyleId>
              </a:tblPr>
              <a:tblGrid>
                <a:gridCol w="470647"/>
                <a:gridCol w="1129553"/>
              </a:tblGrid>
              <a:tr h="370840">
                <a:tc>
                  <a:txBody>
                    <a:bodyPr/>
                    <a:lstStyle/>
                    <a:p>
                      <a:pPr algn="ctr"/>
                      <a:r>
                        <a:rPr lang="en-US" dirty="0" smtClean="0"/>
                        <a:t>0</a:t>
                      </a:r>
                      <a:endParaRPr lang="en-US" b="0" dirty="0"/>
                    </a:p>
                  </a:txBody>
                  <a:tcPr anchor="ctr">
                    <a:solidFill>
                      <a:srgbClr val="FFFFCC"/>
                    </a:solidFill>
                  </a:tcPr>
                </a:tc>
                <a:tc>
                  <a:txBody>
                    <a:bodyPr/>
                    <a:lstStyle/>
                    <a:p>
                      <a:r>
                        <a:rPr lang="en-US" dirty="0" smtClean="0"/>
                        <a:t>“Bill”</a:t>
                      </a:r>
                      <a:endParaRPr lang="en-US" dirty="0"/>
                    </a:p>
                  </a:txBody>
                  <a:tcPr>
                    <a:solidFill>
                      <a:schemeClr val="bg1"/>
                    </a:solidFill>
                  </a:tcPr>
                </a:tc>
              </a:tr>
              <a:tr h="370840">
                <a:tc>
                  <a:txBody>
                    <a:bodyPr/>
                    <a:lstStyle/>
                    <a:p>
                      <a:pPr algn="ctr"/>
                      <a:r>
                        <a:rPr lang="en-US" dirty="0" smtClean="0"/>
                        <a:t>1</a:t>
                      </a:r>
                      <a:endParaRPr lang="en-US" dirty="0"/>
                    </a:p>
                  </a:txBody>
                  <a:tcPr anchor="ctr">
                    <a:solidFill>
                      <a:srgbClr val="FFFFCC"/>
                    </a:solidFill>
                  </a:tcPr>
                </a:tc>
                <a:tc>
                  <a:txBody>
                    <a:bodyPr/>
                    <a:lstStyle/>
                    <a:p>
                      <a:r>
                        <a:rPr lang="en-US" dirty="0" smtClean="0"/>
                        <a:t>“Blanca”</a:t>
                      </a:r>
                      <a:endParaRPr lang="en-US" dirty="0"/>
                    </a:p>
                  </a:txBody>
                  <a:tcPr>
                    <a:solidFill>
                      <a:schemeClr val="bg1"/>
                    </a:solidFill>
                  </a:tcPr>
                </a:tc>
              </a:tr>
              <a:tr h="370840">
                <a:tc>
                  <a:txBody>
                    <a:bodyPr/>
                    <a:lstStyle/>
                    <a:p>
                      <a:pPr algn="ctr"/>
                      <a:r>
                        <a:rPr lang="en-US" dirty="0" smtClean="0"/>
                        <a:t>2</a:t>
                      </a:r>
                      <a:endParaRPr lang="en-US" dirty="0"/>
                    </a:p>
                  </a:txBody>
                  <a:tcPr anchor="ctr">
                    <a:solidFill>
                      <a:srgbClr val="FFFFCC"/>
                    </a:solidFill>
                  </a:tcPr>
                </a:tc>
                <a:tc>
                  <a:txBody>
                    <a:bodyPr/>
                    <a:lstStyle/>
                    <a:p>
                      <a:r>
                        <a:rPr lang="en-US" dirty="0" smtClean="0"/>
                        <a:t>“Bob”</a:t>
                      </a:r>
                    </a:p>
                  </a:txBody>
                  <a:tcPr>
                    <a:solidFill>
                      <a:srgbClr val="FF8B8B"/>
                    </a:solidFill>
                  </a:tcPr>
                </a:tc>
              </a:tr>
              <a:tr h="370840">
                <a:tc>
                  <a:txBody>
                    <a:bodyPr/>
                    <a:lstStyle/>
                    <a:p>
                      <a:pPr algn="ctr"/>
                      <a:r>
                        <a:rPr lang="en-US" dirty="0" smtClean="0"/>
                        <a:t>3</a:t>
                      </a:r>
                      <a:endParaRPr lang="en-US" dirty="0"/>
                    </a:p>
                  </a:txBody>
                  <a:tcPr anchor="ctr">
                    <a:solidFill>
                      <a:srgbClr val="FFFFCC"/>
                    </a:solidFill>
                  </a:tcPr>
                </a:tc>
                <a:tc>
                  <a:txBody>
                    <a:bodyPr/>
                    <a:lstStyle/>
                    <a:p>
                      <a:r>
                        <a:rPr lang="en-US" dirty="0" smtClean="0"/>
                        <a:t>“Emily”</a:t>
                      </a:r>
                      <a:endParaRPr lang="en-US" dirty="0"/>
                    </a:p>
                  </a:txBody>
                  <a:tcPr>
                    <a:solidFill>
                      <a:schemeClr val="bg1"/>
                    </a:solidFill>
                  </a:tcPr>
                </a:tc>
              </a:tr>
              <a:tr h="370840">
                <a:tc>
                  <a:txBody>
                    <a:bodyPr/>
                    <a:lstStyle/>
                    <a:p>
                      <a:pPr algn="ctr"/>
                      <a:r>
                        <a:rPr lang="en-US" dirty="0" smtClean="0"/>
                        <a:t>4</a:t>
                      </a:r>
                      <a:endParaRPr lang="en-US" dirty="0"/>
                    </a:p>
                  </a:txBody>
                  <a:tcPr anchor="ctr">
                    <a:solidFill>
                      <a:srgbClr val="FFFFCC"/>
                    </a:solidFill>
                  </a:tcPr>
                </a:tc>
                <a:tc>
                  <a:txBody>
                    <a:bodyPr/>
                    <a:lstStyle/>
                    <a:p>
                      <a:r>
                        <a:rPr lang="en-US" dirty="0" smtClean="0"/>
                        <a:t>“George”</a:t>
                      </a:r>
                      <a:endParaRPr lang="en-US" dirty="0"/>
                    </a:p>
                  </a:txBody>
                  <a:tcPr>
                    <a:solidFill>
                      <a:schemeClr val="bg1"/>
                    </a:solidFill>
                  </a:tcPr>
                </a:tc>
              </a:tr>
              <a:tr h="370840">
                <a:tc>
                  <a:txBody>
                    <a:bodyPr/>
                    <a:lstStyle/>
                    <a:p>
                      <a:pPr algn="ctr"/>
                      <a:r>
                        <a:rPr lang="en-US" dirty="0" smtClean="0"/>
                        <a:t>5</a:t>
                      </a:r>
                      <a:endParaRPr lang="en-US" dirty="0"/>
                    </a:p>
                  </a:txBody>
                  <a:tcPr anchor="ctr">
                    <a:solidFill>
                      <a:srgbClr val="FFFFCC"/>
                    </a:solidFill>
                  </a:tcPr>
                </a:tc>
                <a:tc>
                  <a:txBody>
                    <a:bodyPr/>
                    <a:lstStyle/>
                    <a:p>
                      <a:r>
                        <a:rPr lang="en-US" dirty="0" smtClean="0"/>
                        <a:t>“Jose”</a:t>
                      </a:r>
                      <a:endParaRPr lang="en-US" dirty="0"/>
                    </a:p>
                  </a:txBody>
                  <a:tcPr>
                    <a:solidFill>
                      <a:schemeClr val="bg1"/>
                    </a:solidFill>
                  </a:tcPr>
                </a:tc>
              </a:tr>
              <a:tr h="370840">
                <a:tc>
                  <a:txBody>
                    <a:bodyPr/>
                    <a:lstStyle/>
                    <a:p>
                      <a:pPr algn="ctr"/>
                      <a:r>
                        <a:rPr lang="en-US" dirty="0" smtClean="0"/>
                        <a:t>6</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“Mary”</a:t>
                      </a:r>
                    </a:p>
                  </a:txBody>
                  <a:tcPr>
                    <a:solidFill>
                      <a:schemeClr val="bg1"/>
                    </a:solidFill>
                  </a:tcPr>
                </a:tc>
              </a:tr>
              <a:tr h="370840">
                <a:tc>
                  <a:txBody>
                    <a:bodyPr/>
                    <a:lstStyle/>
                    <a:p>
                      <a:pPr algn="ctr"/>
                      <a:r>
                        <a:rPr lang="en-US" dirty="0" smtClean="0"/>
                        <a:t>7</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“Max”</a:t>
                      </a:r>
                    </a:p>
                  </a:txBody>
                  <a:tcPr>
                    <a:solidFill>
                      <a:schemeClr val="bg1"/>
                    </a:solidFill>
                  </a:tcPr>
                </a:tc>
              </a:tr>
              <a:tr h="370840">
                <a:tc>
                  <a:txBody>
                    <a:bodyPr/>
                    <a:lstStyle/>
                    <a:p>
                      <a:pPr algn="ctr"/>
                      <a:r>
                        <a:rPr lang="en-US" dirty="0" smtClean="0"/>
                        <a:t>8</a:t>
                      </a:r>
                      <a:endParaRPr lang="en-US" dirty="0"/>
                    </a:p>
                  </a:txBody>
                  <a:tcPr anchor="ctr">
                    <a:solidFill>
                      <a:srgbClr val="FFFFCC"/>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“Sara”</a:t>
                      </a:r>
                    </a:p>
                  </a:txBody>
                  <a:tcPr>
                    <a:solidFill>
                      <a:schemeClr val="bg1"/>
                    </a:solidFill>
                  </a:tcPr>
                </a:tc>
              </a:tr>
            </a:tbl>
          </a:graphicData>
        </a:graphic>
      </p:graphicFrame>
    </p:spTree>
    <p:extLst>
      <p:ext uri="{BB962C8B-B14F-4D97-AF65-F5344CB8AC3E}">
        <p14:creationId xmlns:p14="http://schemas.microsoft.com/office/powerpoint/2010/main" val="308821970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1278</TotalTime>
  <Words>821</Words>
  <Application>Microsoft Office PowerPoint</Application>
  <PresentationFormat>On-screen Show (4:3)</PresentationFormat>
  <Paragraphs>194</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Summary</vt:lpstr>
      <vt:lpstr>The End</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repair</dc:creator>
  <cp:lastModifiedBy>Barry</cp:lastModifiedBy>
  <cp:revision>89</cp:revision>
  <dcterms:created xsi:type="dcterms:W3CDTF">2012-11-30T16:22:57Z</dcterms:created>
  <dcterms:modified xsi:type="dcterms:W3CDTF">2013-08-04T17:01:15Z</dcterms:modified>
</cp:coreProperties>
</file>

<file path=docProps/thumbnail.jpeg>
</file>