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1" r:id="rId3"/>
    <p:sldId id="283" r:id="rId4"/>
    <p:sldId id="282" r:id="rId5"/>
    <p:sldId id="286" r:id="rId6"/>
    <p:sldId id="285" r:id="rId7"/>
    <p:sldId id="284" r:id="rId8"/>
    <p:sldId id="287" r:id="rId9"/>
    <p:sldId id="288" r:id="rId10"/>
    <p:sldId id="28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DCECFC"/>
    <a:srgbClr val="94C5F6"/>
    <a:srgbClr val="47A3FF"/>
    <a:srgbClr val="056AFF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1528" y="2659559"/>
            <a:ext cx="4171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toString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Method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35394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Contacts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Friend f = new Friend(“Bob”,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“382-4359”);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(f);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3581400"/>
            <a:ext cx="7239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returned string is displayed on the terminal window.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867400" y="2286000"/>
            <a:ext cx="2286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05961" y="5001490"/>
            <a:ext cx="3693944" cy="18158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Name: Bob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Phone: 382-4359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80510" y="4659868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2"/>
            <a:ext cx="7236152" cy="483209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Friend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phone;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Friend(String n, String p)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name = n;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phone = p;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4876800"/>
            <a:ext cx="72390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Friend class has two instance variables named </a:t>
            </a:r>
            <a:r>
              <a:rPr lang="en-US" sz="2800" dirty="0" smtClean="0">
                <a:solidFill>
                  <a:srgbClr val="FF0000"/>
                </a:solidFill>
              </a:rPr>
              <a:t>name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FF0000"/>
                </a:solidFill>
              </a:rPr>
              <a:t>phone</a:t>
            </a:r>
            <a:r>
              <a:rPr lang="en-US" sz="2800" dirty="0" smtClean="0"/>
              <a:t>. It also has a constructor that is used to assign initial values to the two variables.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2"/>
            <a:ext cx="7236152" cy="28931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1400" dirty="0" smtClean="0">
                <a:latin typeface="Consolas" pitchFamily="49" charset="0"/>
              </a:rPr>
              <a:t>      </a:t>
            </a:r>
            <a:r>
              <a:rPr lang="en-US" sz="2800" dirty="0" smtClean="0">
                <a:latin typeface="Consolas" pitchFamily="49" charset="0"/>
              </a:rPr>
              <a:t>public String </a:t>
            </a:r>
            <a:r>
              <a:rPr lang="en-US" sz="2800" dirty="0" err="1" smtClean="0">
                <a:latin typeface="Consolas" pitchFamily="49" charset="0"/>
              </a:rPr>
              <a:t>toString</a:t>
            </a:r>
            <a:r>
              <a:rPr lang="en-US" sz="2800" dirty="0" smtClean="0">
                <a:latin typeface="Consolas" pitchFamily="49" charset="0"/>
              </a:rPr>
              <a:t>()   </a:t>
            </a:r>
          </a:p>
          <a:p>
            <a:r>
              <a:rPr lang="en-US" sz="2800" dirty="0" smtClean="0">
                <a:latin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</a:rPr>
              <a:t>     return "Name:" + name + "\n" +</a:t>
            </a:r>
          </a:p>
          <a:p>
            <a:r>
              <a:rPr lang="en-US" sz="2800" dirty="0" smtClean="0">
                <a:latin typeface="Consolas" pitchFamily="49" charset="0"/>
              </a:rPr>
              <a:t>            "Phone:" + phone;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2895600"/>
            <a:ext cx="723900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class also defines a </a:t>
            </a:r>
            <a:r>
              <a:rPr lang="en-US" sz="2800" dirty="0" err="1" smtClean="0">
                <a:solidFill>
                  <a:srgbClr val="FF0000"/>
                </a:solidFill>
              </a:rPr>
              <a:t>toString</a:t>
            </a:r>
            <a:r>
              <a:rPr lang="en-US" sz="2800" dirty="0" smtClean="0"/>
              <a:t> method. This method can be used by client programs to easily print the contents of the two instance variables name and phone. </a:t>
            </a:r>
          </a:p>
          <a:p>
            <a:endParaRPr lang="en-US" sz="2800" dirty="0" smtClean="0"/>
          </a:p>
          <a:p>
            <a:r>
              <a:rPr lang="en-US" sz="2800" dirty="0" smtClean="0"/>
              <a:t>Let’s see how it works.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35394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Contacts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Friend f = new Friend(“bob”,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“382-4359”);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(f);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3581400"/>
            <a:ext cx="7239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client class named Contacts instantiates a Friend object in it’s main method.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35394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Contacts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Friend f = new Friend(“Bob”,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“382-4359”);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(f);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3581400"/>
            <a:ext cx="723900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Friend object’s constructor is called with the strings “Bob” and “382-4359” passed as parameters . </a:t>
            </a:r>
          </a:p>
          <a:p>
            <a:endParaRPr lang="en-US" sz="2800" dirty="0"/>
          </a:p>
          <a:p>
            <a:r>
              <a:rPr lang="en-US" sz="2800" dirty="0" smtClean="0"/>
              <a:t>Execution continues in the Friend class’s constructor.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371600"/>
            <a:ext cx="7239000" cy="923330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2"/>
            <a:ext cx="7236152" cy="483209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Friend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name;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private String phone;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Friend(String n, String p)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name = n;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phone = p;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4876800"/>
            <a:ext cx="72390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name variable is assigned the value of the parameter n (“Bob”) and the variable phone is assigned the value of parameter p (“382-4359”).</a:t>
            </a:r>
          </a:p>
          <a:p>
            <a:r>
              <a:rPr lang="en-US" sz="2800" dirty="0" smtClean="0"/>
              <a:t>Execution continues in Contacts class.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048000"/>
            <a:ext cx="7239000" cy="923330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3"/>
            <a:ext cx="7236152" cy="35394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 Contacts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public static void main(…) 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	 Friend f = new Friend(“Bob”,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  “382-4359”);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(f);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3581400"/>
            <a:ext cx="7239000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err="1" smtClean="0"/>
              <a:t>println</a:t>
            </a:r>
            <a:r>
              <a:rPr lang="en-US" sz="2800" dirty="0" smtClean="0"/>
              <a:t> statement is executed with the object variable f as a parameter. By placing the variable in the </a:t>
            </a:r>
            <a:r>
              <a:rPr lang="en-US" sz="2800" dirty="0" err="1" smtClean="0"/>
              <a:t>println</a:t>
            </a:r>
            <a:r>
              <a:rPr lang="en-US" sz="2800" dirty="0" smtClean="0"/>
              <a:t> the </a:t>
            </a:r>
            <a:r>
              <a:rPr lang="en-US" sz="2800" dirty="0" err="1" smtClean="0">
                <a:solidFill>
                  <a:srgbClr val="FF0000"/>
                </a:solidFill>
              </a:rPr>
              <a:t>toString</a:t>
            </a:r>
            <a:r>
              <a:rPr lang="en-US" sz="2800" dirty="0" smtClean="0"/>
              <a:t> method of the Friend class is automatically invoked.</a:t>
            </a:r>
          </a:p>
          <a:p>
            <a:endParaRPr lang="en-US" sz="2800" dirty="0"/>
          </a:p>
          <a:p>
            <a:r>
              <a:rPr lang="en-US" sz="2800" dirty="0" smtClean="0"/>
              <a:t>Execution continues in the Friend class’s </a:t>
            </a:r>
            <a:r>
              <a:rPr lang="en-US" sz="2800" dirty="0" err="1" smtClean="0"/>
              <a:t>toString</a:t>
            </a:r>
            <a:r>
              <a:rPr lang="en-US" sz="2800" dirty="0" smtClean="0"/>
              <a:t> method.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286000"/>
            <a:ext cx="7239000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2"/>
            <a:ext cx="7236152" cy="28931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1400" dirty="0" smtClean="0">
                <a:latin typeface="Consolas" pitchFamily="49" charset="0"/>
              </a:rPr>
              <a:t>      </a:t>
            </a:r>
            <a:r>
              <a:rPr lang="en-US" sz="2800" dirty="0" smtClean="0">
                <a:latin typeface="Consolas" pitchFamily="49" charset="0"/>
              </a:rPr>
              <a:t>public String </a:t>
            </a:r>
            <a:r>
              <a:rPr lang="en-US" sz="2800" dirty="0" err="1" smtClean="0">
                <a:latin typeface="Consolas" pitchFamily="49" charset="0"/>
              </a:rPr>
              <a:t>toString</a:t>
            </a:r>
            <a:r>
              <a:rPr lang="en-US" sz="2800" dirty="0" smtClean="0">
                <a:latin typeface="Consolas" pitchFamily="49" charset="0"/>
              </a:rPr>
              <a:t>()   </a:t>
            </a:r>
          </a:p>
          <a:p>
            <a:r>
              <a:rPr lang="en-US" sz="2800" dirty="0" smtClean="0">
                <a:latin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</a:rPr>
              <a:t>     return "Name:" + name + "\n" +</a:t>
            </a:r>
          </a:p>
          <a:p>
            <a:r>
              <a:rPr lang="en-US" sz="2800" dirty="0" smtClean="0">
                <a:latin typeface="Consolas" pitchFamily="49" charset="0"/>
              </a:rPr>
              <a:t>            "Phone:" + phone;</a:t>
            </a:r>
          </a:p>
          <a:p>
            <a:r>
              <a:rPr lang="en-US" sz="2800" dirty="0" smtClean="0">
                <a:latin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2895600"/>
            <a:ext cx="7239000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Using the concatenation operator (+) the </a:t>
            </a:r>
            <a:r>
              <a:rPr lang="en-US" sz="2800" dirty="0" err="1" smtClean="0"/>
              <a:t>toString</a:t>
            </a:r>
            <a:r>
              <a:rPr lang="en-US" sz="2800" dirty="0" smtClean="0"/>
              <a:t> method builds a string including both of the instance variables with labels to identify them. The “\n” is used to embed a </a:t>
            </a:r>
            <a:r>
              <a:rPr lang="en-US" sz="2800" dirty="0" err="1" smtClean="0"/>
              <a:t>newLine</a:t>
            </a:r>
            <a:r>
              <a:rPr lang="en-US" sz="2800" dirty="0" smtClean="0"/>
              <a:t> character within the string. When the string is displayed the phone info will be printed on a separate line.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1219200"/>
            <a:ext cx="4648200" cy="923330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93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0342"/>
            <a:ext cx="7236152" cy="28931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1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1400" dirty="0" smtClean="0">
                <a:latin typeface="Consolas" pitchFamily="49" charset="0"/>
              </a:rPr>
              <a:t>      </a:t>
            </a:r>
            <a:r>
              <a:rPr lang="en-US" sz="2800" dirty="0" smtClean="0">
                <a:latin typeface="Consolas" pitchFamily="49" charset="0"/>
              </a:rPr>
              <a:t>public String </a:t>
            </a:r>
            <a:r>
              <a:rPr lang="en-US" sz="2800" dirty="0" err="1" smtClean="0">
                <a:latin typeface="Consolas" pitchFamily="49" charset="0"/>
              </a:rPr>
              <a:t>toString</a:t>
            </a:r>
            <a:r>
              <a:rPr lang="en-US" sz="2800" dirty="0" smtClean="0">
                <a:latin typeface="Consolas" pitchFamily="49" charset="0"/>
              </a:rPr>
              <a:t>()   </a:t>
            </a:r>
          </a:p>
          <a:p>
            <a:r>
              <a:rPr lang="en-US" sz="2800" dirty="0" smtClean="0">
                <a:latin typeface="Consolas" pitchFamily="49" charset="0"/>
              </a:rPr>
              <a:t>   {</a:t>
            </a:r>
          </a:p>
          <a:p>
            <a:r>
              <a:rPr lang="en-US" sz="2800" dirty="0" smtClean="0">
                <a:latin typeface="Consolas" pitchFamily="49" charset="0"/>
              </a:rPr>
              <a:t>     return "Name:" + name + "\n" +</a:t>
            </a:r>
          </a:p>
          <a:p>
            <a:r>
              <a:rPr lang="en-US" sz="2800" dirty="0" smtClean="0">
                <a:latin typeface="Consolas" pitchFamily="49" charset="0"/>
              </a:rPr>
              <a:t>            "Phone:" + phone;</a:t>
            </a:r>
          </a:p>
          <a:p>
            <a:r>
              <a:rPr lang="en-US" sz="2800" dirty="0" smtClean="0">
                <a:latin typeface="Consolas" pitchFamily="49" charset="0"/>
              </a:rPr>
              <a:t>   }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2895600"/>
            <a:ext cx="7239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new string is returned to the </a:t>
            </a:r>
            <a:r>
              <a:rPr lang="en-US" sz="2800" dirty="0" err="1" smtClean="0"/>
              <a:t>println</a:t>
            </a:r>
            <a:r>
              <a:rPr lang="en-US" sz="2800" dirty="0" smtClean="0"/>
              <a:t> statement of the Contact class.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891145" y="1201300"/>
            <a:ext cx="1385455" cy="369332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810000" y="4800600"/>
            <a:ext cx="2683748" cy="95410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Name: Bob</a:t>
            </a:r>
          </a:p>
          <a:p>
            <a:r>
              <a:rPr lang="en-US" sz="2800" dirty="0" smtClean="0"/>
              <a:t>Phone: 382-4359</a:t>
            </a:r>
            <a:endParaRPr lang="en-US" sz="2800" dirty="0"/>
          </a:p>
        </p:txBody>
      </p:sp>
      <p:sp>
        <p:nvSpPr>
          <p:cNvPr id="12" name="Freeform 11"/>
          <p:cNvSpPr/>
          <p:nvPr/>
        </p:nvSpPr>
        <p:spPr>
          <a:xfrm>
            <a:off x="6567055" y="1898073"/>
            <a:ext cx="637980" cy="2770909"/>
          </a:xfrm>
          <a:custGeom>
            <a:avLst/>
            <a:gdLst>
              <a:gd name="connsiteX0" fmla="*/ 96981 w 637980"/>
              <a:gd name="connsiteY0" fmla="*/ 0 h 2770909"/>
              <a:gd name="connsiteX1" fmla="*/ 637309 w 637980"/>
              <a:gd name="connsiteY1" fmla="*/ 1565563 h 2770909"/>
              <a:gd name="connsiteX2" fmla="*/ 0 w 637980"/>
              <a:gd name="connsiteY2" fmla="*/ 2770909 h 2770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980" h="2770909">
                <a:moveTo>
                  <a:pt x="96981" y="0"/>
                </a:moveTo>
                <a:cubicBezTo>
                  <a:pt x="375226" y="551872"/>
                  <a:pt x="653472" y="1103745"/>
                  <a:pt x="637309" y="1565563"/>
                </a:cubicBezTo>
                <a:cubicBezTo>
                  <a:pt x="621146" y="2027381"/>
                  <a:pt x="310573" y="2399145"/>
                  <a:pt x="0" y="2770909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3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481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100</cp:revision>
  <dcterms:created xsi:type="dcterms:W3CDTF">2012-11-30T16:22:57Z</dcterms:created>
  <dcterms:modified xsi:type="dcterms:W3CDTF">2013-07-27T00:07:37Z</dcterms:modified>
</cp:coreProperties>
</file>