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81" r:id="rId3"/>
    <p:sldId id="277" r:id="rId4"/>
    <p:sldId id="278" r:id="rId5"/>
    <p:sldId id="279" r:id="rId6"/>
    <p:sldId id="280" r:id="rId7"/>
    <p:sldId id="286" r:id="rId8"/>
    <p:sldId id="276" r:id="rId9"/>
    <p:sldId id="282" r:id="rId10"/>
    <p:sldId id="283" r:id="rId11"/>
    <p:sldId id="284" r:id="rId12"/>
    <p:sldId id="285" r:id="rId13"/>
    <p:sldId id="287" r:id="rId14"/>
    <p:sldId id="288" r:id="rId15"/>
    <p:sldId id="289" r:id="rId16"/>
    <p:sldId id="290" r:id="rId17"/>
    <p:sldId id="291" r:id="rId18"/>
    <p:sldId id="292" r:id="rId19"/>
    <p:sldId id="293" r:id="rId20"/>
    <p:sldId id="294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CFC"/>
    <a:srgbClr val="94C5F6"/>
    <a:srgbClr val="47A3FF"/>
    <a:srgbClr val="056AFF"/>
    <a:srgbClr val="FFFFCC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87" d="100"/>
          <a:sy n="87" d="100"/>
        </p:scale>
        <p:origin x="-10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10/24/2013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491523" y="2659559"/>
            <a:ext cx="417133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err="1">
                <a:latin typeface="Arial" pitchFamily="34" charset="0"/>
                <a:cs typeface="Arial" pitchFamily="34" charset="0"/>
              </a:rPr>
              <a:t>p</a:t>
            </a:r>
            <a:r>
              <a:rPr lang="en-US" sz="4400" dirty="0" err="1" smtClean="0">
                <a:latin typeface="Arial" pitchFamily="34" charset="0"/>
                <a:cs typeface="Arial" pitchFamily="34" charset="0"/>
              </a:rPr>
              <a:t>rintf</a:t>
            </a:r>
            <a:r>
              <a:rPr lang="en-US" sz="4400" dirty="0" smtClean="0">
                <a:latin typeface="Arial" pitchFamily="34" charset="0"/>
                <a:cs typeface="Arial" pitchFamily="34" charset="0"/>
              </a:rPr>
              <a:t> Statement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double price = 5.89;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7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f”, price);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Variable price is printed in the 7 columns right justified. The decimal point occupies one column</a:t>
            </a:r>
            <a:r>
              <a:rPr lang="en-US" sz="2800" dirty="0" smtClean="0"/>
              <a:t>. Since no precision is set the floating point number fills the remaining spaces with zero.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__</a:t>
            </a:r>
            <a:r>
              <a:rPr lang="en-US" sz="3600" u="sng" dirty="0" smtClean="0">
                <a:solidFill>
                  <a:schemeClr val="bg1"/>
                </a:solidFill>
              </a:rPr>
              <a:t>5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.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8</a:t>
            </a:r>
            <a:r>
              <a:rPr lang="en-US" sz="3600" dirty="0" smtClean="0">
                <a:solidFill>
                  <a:schemeClr val="bg1"/>
                </a:solidFill>
              </a:rPr>
              <a:t>__ _</a:t>
            </a:r>
            <a:r>
              <a:rPr lang="en-US" sz="3600" u="sng" dirty="0" smtClean="0">
                <a:solidFill>
                  <a:schemeClr val="bg1"/>
                </a:solidFill>
              </a:rPr>
              <a:t>9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0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0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0</a:t>
            </a:r>
            <a:r>
              <a:rPr lang="en-US" sz="3600" dirty="0" smtClean="0">
                <a:solidFill>
                  <a:schemeClr val="bg1"/>
                </a:solidFill>
              </a:rPr>
              <a:t>_</a:t>
            </a:r>
            <a:endParaRPr lang="en-US" sz="3600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11403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double price = 5.89;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(“%7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.1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f”, price);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When using the f format type you can specify how many decimal places a value is </a:t>
            </a:r>
            <a:r>
              <a:rPr lang="en-US" sz="2800" dirty="0" smtClean="0">
                <a:solidFill>
                  <a:srgbClr val="FF0000"/>
                </a:solidFill>
              </a:rPr>
              <a:t>rounded</a:t>
            </a:r>
            <a:r>
              <a:rPr lang="en-US" sz="2800" dirty="0" smtClean="0"/>
              <a:t> </a:t>
            </a:r>
            <a:r>
              <a:rPr lang="en-US" sz="2800" dirty="0" smtClean="0"/>
              <a:t>to </a:t>
            </a:r>
            <a:r>
              <a:rPr lang="en-US" sz="2800" dirty="0"/>
              <a:t>(precision) by </a:t>
            </a:r>
            <a:r>
              <a:rPr lang="en-US" sz="2800" dirty="0" smtClean="0"/>
              <a:t>including a number preceded by a dot. In this example .1 rounds price to 1 decimal place.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___ ___ ___ _</a:t>
            </a:r>
            <a:r>
              <a:rPr lang="en-US" sz="3600" u="sng" dirty="0">
                <a:solidFill>
                  <a:schemeClr val="bg1"/>
                </a:solidFill>
              </a:rPr>
              <a:t>_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5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.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9</a:t>
            </a:r>
            <a:r>
              <a:rPr lang="en-US" sz="3600" dirty="0" smtClean="0">
                <a:solidFill>
                  <a:schemeClr val="bg1"/>
                </a:solidFill>
              </a:rPr>
              <a:t>_</a:t>
            </a:r>
            <a:endParaRPr lang="en-US" sz="3600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02315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double price = 5.89;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(“%7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.0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f”, price);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 zero </a:t>
            </a:r>
            <a:r>
              <a:rPr lang="en-US" sz="2800" dirty="0" smtClean="0">
                <a:solidFill>
                  <a:srgbClr val="FF0000"/>
                </a:solidFill>
              </a:rPr>
              <a:t>rounds</a:t>
            </a:r>
            <a:r>
              <a:rPr lang="en-US" sz="2800" dirty="0" smtClean="0"/>
              <a:t> price to the nearest integer.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___ ___ ___ _</a:t>
            </a:r>
            <a:r>
              <a:rPr lang="en-US" sz="3600" u="sng" dirty="0">
                <a:solidFill>
                  <a:schemeClr val="bg1"/>
                </a:solidFill>
              </a:rPr>
              <a:t>_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_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_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6</a:t>
            </a:r>
            <a:r>
              <a:rPr lang="en-US" sz="3600" dirty="0" smtClean="0">
                <a:solidFill>
                  <a:schemeClr val="bg1"/>
                </a:solidFill>
              </a:rPr>
              <a:t>_</a:t>
            </a:r>
            <a:endParaRPr lang="en-US" sz="3600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42061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151159" y="2659559"/>
            <a:ext cx="285206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Example 3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0164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764848" y="1154149"/>
            <a:ext cx="7540952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This example includes 2 formatting commands. Notice they must both begin with a % sign with no spaces between them.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031325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%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-7s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%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d”,“age=”,a);</a:t>
            </a:r>
          </a:p>
        </p:txBody>
      </p:sp>
    </p:spTree>
    <p:extLst>
      <p:ext uri="{BB962C8B-B14F-4D97-AF65-F5344CB8AC3E}">
        <p14:creationId xmlns:p14="http://schemas.microsoft.com/office/powerpoint/2010/main" val="4253528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764848" y="1151546"/>
            <a:ext cx="7540952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first format type </a:t>
            </a:r>
            <a:r>
              <a:rPr lang="en-US" sz="2800" dirty="0" smtClean="0">
                <a:solidFill>
                  <a:srgbClr val="FF0000"/>
                </a:solidFill>
              </a:rPr>
              <a:t>s</a:t>
            </a:r>
            <a:r>
              <a:rPr lang="en-US" sz="2800" dirty="0" smtClean="0"/>
              <a:t> matches the string </a:t>
            </a:r>
            <a:r>
              <a:rPr lang="en-US" sz="2800" dirty="0" smtClean="0">
                <a:solidFill>
                  <a:srgbClr val="FF0000"/>
                </a:solidFill>
              </a:rPr>
              <a:t>“age=“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031325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(“%-7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%d”,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“age=”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,a);</a:t>
            </a:r>
          </a:p>
        </p:txBody>
      </p:sp>
    </p:spTree>
    <p:extLst>
      <p:ext uri="{BB962C8B-B14F-4D97-AF65-F5344CB8AC3E}">
        <p14:creationId xmlns:p14="http://schemas.microsoft.com/office/powerpoint/2010/main" val="2867957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764848" y="1154149"/>
            <a:ext cx="7540952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second format type </a:t>
            </a:r>
            <a:r>
              <a:rPr lang="en-US" sz="2800" dirty="0" smtClean="0">
                <a:solidFill>
                  <a:srgbClr val="FF0000"/>
                </a:solidFill>
              </a:rPr>
              <a:t>d</a:t>
            </a:r>
            <a:r>
              <a:rPr lang="en-US" sz="2800" dirty="0" smtClean="0"/>
              <a:t> matches the </a:t>
            </a:r>
            <a:r>
              <a:rPr lang="en-US" sz="2800" dirty="0" err="1" smtClean="0"/>
              <a:t>int</a:t>
            </a:r>
            <a:r>
              <a:rPr lang="en-US" sz="2800" dirty="0" smtClean="0"/>
              <a:t> variable </a:t>
            </a:r>
            <a:r>
              <a:rPr lang="en-US" sz="2800" dirty="0" smtClean="0">
                <a:solidFill>
                  <a:srgbClr val="FF0000"/>
                </a:solidFill>
              </a:rPr>
              <a:t>a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031325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(“%-7s%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”,“age=”,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</p:spTree>
    <p:extLst>
      <p:ext uri="{BB962C8B-B14F-4D97-AF65-F5344CB8AC3E}">
        <p14:creationId xmlns:p14="http://schemas.microsoft.com/office/powerpoint/2010/main" val="723374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-7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s%d”,“age=”,a);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4848" y="1154149"/>
            <a:ext cx="7540952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first format command specifies 7 columns. The hyphen means the string will print left justified.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___ ___ ___ ___ ___ ___ ___ </a:t>
            </a:r>
            <a:endParaRPr lang="en-US" sz="3600" dirty="0">
              <a:solidFill>
                <a:schemeClr val="bg1"/>
              </a:solidFill>
            </a:endParaRP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8731924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(“%-7s%d”,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“age=”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,a);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4848" y="1154149"/>
            <a:ext cx="7540952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String “age=“ is printed left justified within the 7 columns.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</a:t>
            </a:r>
            <a:r>
              <a:rPr lang="en-US" sz="3600" u="sng" dirty="0" smtClean="0">
                <a:solidFill>
                  <a:schemeClr val="bg1"/>
                </a:solidFill>
              </a:rPr>
              <a:t>a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g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e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=</a:t>
            </a:r>
            <a:r>
              <a:rPr lang="en-US" sz="3600" dirty="0" smtClean="0">
                <a:solidFill>
                  <a:schemeClr val="bg1"/>
                </a:solidFill>
              </a:rPr>
              <a:t>_ ___ ___ ___ </a:t>
            </a:r>
            <a:endParaRPr lang="en-US" sz="3600" dirty="0">
              <a:solidFill>
                <a:schemeClr val="bg1"/>
              </a:solidFill>
            </a:endParaRP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838473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(“%-7s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%d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”,“age=”,a);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4848" y="1154149"/>
            <a:ext cx="7540952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second command specifies that variable a will be printed next with no column specification. Since the number of columns was not specified the variable a will occupy as many columns as needed.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</a:t>
            </a:r>
            <a:r>
              <a:rPr lang="en-US" sz="3600" u="sng" dirty="0" smtClean="0">
                <a:solidFill>
                  <a:schemeClr val="bg1"/>
                </a:solidFill>
              </a:rPr>
              <a:t>a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g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e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=</a:t>
            </a:r>
            <a:r>
              <a:rPr lang="en-US" sz="3600" dirty="0" smtClean="0">
                <a:solidFill>
                  <a:schemeClr val="bg1"/>
                </a:solidFill>
              </a:rPr>
              <a:t>_ ___ ___ ___ </a:t>
            </a:r>
            <a:endParaRPr lang="en-US" sz="3600" dirty="0">
              <a:solidFill>
                <a:schemeClr val="bg1"/>
              </a:solidFill>
            </a:endParaRP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12732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547;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(“%8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”,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format type </a:t>
            </a:r>
            <a:r>
              <a:rPr lang="en-US" sz="2800" dirty="0" smtClean="0"/>
              <a:t>and the </a:t>
            </a:r>
            <a:r>
              <a:rPr lang="en-US" sz="2800" dirty="0" smtClean="0">
                <a:solidFill>
                  <a:srgbClr val="FF0000"/>
                </a:solidFill>
              </a:rPr>
              <a:t>data</a:t>
            </a:r>
            <a:r>
              <a:rPr lang="en-US" sz="2800" dirty="0" smtClean="0"/>
              <a:t> must match. Since the format type in this example is d (integer) the variable </a:t>
            </a:r>
            <a:r>
              <a:rPr lang="en-US" sz="2800" dirty="0" err="1" smtClean="0"/>
              <a:t>num</a:t>
            </a:r>
            <a:r>
              <a:rPr lang="en-US" sz="2800" dirty="0" smtClean="0"/>
              <a:t> must be of type int. They match so the </a:t>
            </a:r>
            <a:r>
              <a:rPr lang="en-US" sz="2800" dirty="0" err="1" smtClean="0"/>
              <a:t>printf</a:t>
            </a:r>
            <a:r>
              <a:rPr lang="en-US" sz="2800" dirty="0" smtClean="0"/>
              <a:t> can continue.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031325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64848" y="188893"/>
            <a:ext cx="75409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a = 16;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(“%-7s%d”,“age=”,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4848" y="1154149"/>
            <a:ext cx="7540952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Variable a will print just to the right of the 7 columns occupied by “age =“. All together it takes 9 columns to print both data items.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</a:t>
            </a:r>
            <a:r>
              <a:rPr lang="en-US" sz="3600" u="sng" dirty="0" smtClean="0">
                <a:solidFill>
                  <a:schemeClr val="bg1"/>
                </a:solidFill>
              </a:rPr>
              <a:t>a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g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e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=</a:t>
            </a:r>
            <a:r>
              <a:rPr lang="en-US" sz="3600" dirty="0" smtClean="0">
                <a:solidFill>
                  <a:schemeClr val="bg1"/>
                </a:solidFill>
              </a:rPr>
              <a:t>_ ___ ___ ___ _</a:t>
            </a:r>
            <a:r>
              <a:rPr lang="en-US" sz="3600" u="sng" dirty="0" smtClean="0">
                <a:solidFill>
                  <a:schemeClr val="bg1"/>
                </a:solidFill>
              </a:rPr>
              <a:t>1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6</a:t>
            </a:r>
            <a:r>
              <a:rPr lang="en-US" sz="3600" dirty="0" smtClean="0">
                <a:solidFill>
                  <a:schemeClr val="bg1"/>
                </a:solidFill>
              </a:rPr>
              <a:t>_ </a:t>
            </a:r>
            <a:endParaRPr lang="en-US" sz="3600" dirty="0">
              <a:solidFill>
                <a:schemeClr val="bg1"/>
              </a:solidFill>
            </a:endParaRP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74140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547;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8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d”,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column width specifies how many columns</a:t>
            </a:r>
            <a:r>
              <a:rPr lang="en-US" sz="2800" dirty="0"/>
              <a:t> </a:t>
            </a:r>
            <a:r>
              <a:rPr lang="en-US" sz="2800" dirty="0" smtClean="0"/>
              <a:t>the data will occupy. The default is right justified.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sz="3600" dirty="0" smtClean="0">
              <a:solidFill>
                <a:schemeClr val="bg1"/>
              </a:solidFill>
            </a:endParaRP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r>
              <a:rPr lang="en-US" dirty="0" smtClean="0"/>
              <a:t>g</a:t>
            </a:r>
          </a:p>
        </p:txBody>
      </p:sp>
    </p:spTree>
    <p:extLst>
      <p:ext uri="{BB962C8B-B14F-4D97-AF65-F5344CB8AC3E}">
        <p14:creationId xmlns:p14="http://schemas.microsoft.com/office/powerpoint/2010/main" val="4143272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547;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8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d”,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 this example the data will occupy 8 columns.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</a:rPr>
              <a:t>___ ___ ___ ___ ___ ___ ___ ___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r>
              <a:rPr lang="en-US" dirty="0" smtClean="0"/>
              <a:t>g</a:t>
            </a:r>
          </a:p>
        </p:txBody>
      </p:sp>
      <p:cxnSp>
        <p:nvCxnSpPr>
          <p:cNvPr id="3" name="Straight Arrow Connector 2"/>
          <p:cNvCxnSpPr/>
          <p:nvPr/>
        </p:nvCxnSpPr>
        <p:spPr>
          <a:xfrm flipH="1">
            <a:off x="4072784" y="1066800"/>
            <a:ext cx="914400" cy="3276600"/>
          </a:xfrm>
          <a:prstGeom prst="straightConnector1">
            <a:avLst/>
          </a:prstGeom>
          <a:ln w="412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59614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547;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(“%8d”,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variable </a:t>
            </a:r>
            <a:r>
              <a:rPr lang="en-US" sz="2800" dirty="0" err="1" smtClean="0"/>
              <a:t>num</a:t>
            </a:r>
            <a:r>
              <a:rPr lang="en-US" sz="2800" dirty="0" smtClean="0"/>
              <a:t> is printed within the 8 columns right justified.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</a:rPr>
              <a:t>___ ___ ___ ___ ___ _</a:t>
            </a:r>
            <a:r>
              <a:rPr lang="en-US" sz="3600" u="sng" dirty="0" smtClean="0">
                <a:solidFill>
                  <a:schemeClr val="bg1"/>
                </a:solidFill>
              </a:rPr>
              <a:t>5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4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7</a:t>
            </a:r>
            <a:r>
              <a:rPr lang="en-US" sz="3600" dirty="0" smtClean="0">
                <a:solidFill>
                  <a:schemeClr val="bg1"/>
                </a:solidFill>
              </a:rPr>
              <a:t>_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r>
              <a:rPr lang="en-US" dirty="0" smtClean="0"/>
              <a:t>g</a:t>
            </a:r>
          </a:p>
        </p:txBody>
      </p:sp>
    </p:spTree>
    <p:extLst>
      <p:ext uri="{BB962C8B-B14F-4D97-AF65-F5344CB8AC3E}">
        <p14:creationId xmlns:p14="http://schemas.microsoft.com/office/powerpoint/2010/main" val="2018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547;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-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8d”,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num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Adding a hyphen format flag causes </a:t>
            </a:r>
            <a:r>
              <a:rPr lang="en-US" sz="2800" dirty="0" err="1" smtClean="0"/>
              <a:t>num</a:t>
            </a:r>
            <a:r>
              <a:rPr lang="en-US" sz="2800" dirty="0" smtClean="0"/>
              <a:t> to be printed within the 8 columns </a:t>
            </a:r>
            <a:r>
              <a:rPr lang="en-US" sz="2800" dirty="0" smtClean="0">
                <a:solidFill>
                  <a:srgbClr val="FF0000"/>
                </a:solidFill>
              </a:rPr>
              <a:t>left</a:t>
            </a:r>
            <a:r>
              <a:rPr lang="en-US" sz="2800" dirty="0" smtClean="0"/>
              <a:t> justified.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</a:rPr>
              <a:t>_</a:t>
            </a:r>
            <a:r>
              <a:rPr lang="en-US" sz="3600" u="sng" dirty="0" smtClean="0">
                <a:solidFill>
                  <a:schemeClr val="bg1"/>
                </a:solidFill>
              </a:rPr>
              <a:t>5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4</a:t>
            </a:r>
            <a:r>
              <a:rPr lang="en-US" sz="3600" dirty="0" smtClean="0">
                <a:solidFill>
                  <a:schemeClr val="bg1"/>
                </a:solidFill>
              </a:rPr>
              <a:t>_ _</a:t>
            </a:r>
            <a:r>
              <a:rPr lang="en-US" sz="3600" u="sng" dirty="0" smtClean="0">
                <a:solidFill>
                  <a:schemeClr val="bg1"/>
                </a:solidFill>
              </a:rPr>
              <a:t>7</a:t>
            </a:r>
            <a:r>
              <a:rPr lang="en-US" sz="3600" dirty="0" smtClean="0">
                <a:solidFill>
                  <a:schemeClr val="bg1"/>
                </a:solidFill>
              </a:rPr>
              <a:t>_ ___ </a:t>
            </a:r>
            <a:r>
              <a:rPr lang="en-US" sz="3600" dirty="0">
                <a:solidFill>
                  <a:schemeClr val="bg1"/>
                </a:solidFill>
              </a:rPr>
              <a:t>___ ___ ___ ___</a:t>
            </a:r>
            <a:endParaRPr lang="en-US" sz="3600" dirty="0" smtClean="0">
              <a:solidFill>
                <a:schemeClr val="bg1"/>
              </a:solidFill>
            </a:endParaRP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r>
              <a:rPr lang="en-US" dirty="0" smtClean="0"/>
              <a:t>g</a:t>
            </a:r>
          </a:p>
        </p:txBody>
      </p:sp>
    </p:spTree>
    <p:extLst>
      <p:ext uri="{BB962C8B-B14F-4D97-AF65-F5344CB8AC3E}">
        <p14:creationId xmlns:p14="http://schemas.microsoft.com/office/powerpoint/2010/main" val="3974655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151159" y="2659559"/>
            <a:ext cx="285206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Example 2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715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double price = 5.89;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(“%7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”,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price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smtClean="0">
                <a:solidFill>
                  <a:srgbClr val="FF0000"/>
                </a:solidFill>
              </a:rPr>
              <a:t>format type </a:t>
            </a:r>
            <a:r>
              <a:rPr lang="en-US" sz="2800" dirty="0" smtClean="0"/>
              <a:t>and the </a:t>
            </a:r>
            <a:r>
              <a:rPr lang="en-US" sz="2800" dirty="0" smtClean="0">
                <a:solidFill>
                  <a:srgbClr val="FF0000"/>
                </a:solidFill>
              </a:rPr>
              <a:t>data</a:t>
            </a:r>
            <a:r>
              <a:rPr lang="en-US" sz="2800" dirty="0" smtClean="0"/>
              <a:t> must match. Since the format type in this example is f (float) , the variable price must be of type double. They match so the </a:t>
            </a:r>
            <a:r>
              <a:rPr lang="en-US" sz="2800" dirty="0" err="1" smtClean="0"/>
              <a:t>printf</a:t>
            </a:r>
            <a:r>
              <a:rPr lang="en-US" sz="2800" dirty="0" smtClean="0"/>
              <a:t> can continue.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031325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188893"/>
            <a:ext cx="7236152" cy="954107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double price = 5.89;</a:t>
            </a:r>
          </a:p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System.out.printf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(“%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7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f”, price);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14400" y="1154149"/>
            <a:ext cx="7236152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Column width of 7 is specified.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341156" y="3581400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959265" y="4114800"/>
            <a:ext cx="7239000" cy="2308324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sz="3600" dirty="0" smtClean="0">
                <a:solidFill>
                  <a:schemeClr val="bg1"/>
                </a:solidFill>
              </a:rPr>
              <a:t>___ ___ ___ ___ ___ ___ ___</a:t>
            </a:r>
            <a:endParaRPr lang="en-US" sz="3600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F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67168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859</TotalTime>
  <Words>761</Words>
  <Application>Microsoft Office PowerPoint</Application>
  <PresentationFormat>On-screen Show (4:3)</PresentationFormat>
  <Paragraphs>164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repair</cp:lastModifiedBy>
  <cp:revision>78</cp:revision>
  <dcterms:created xsi:type="dcterms:W3CDTF">2012-11-30T16:22:57Z</dcterms:created>
  <dcterms:modified xsi:type="dcterms:W3CDTF">2013-10-24T20:21:26Z</dcterms:modified>
</cp:coreProperties>
</file>

<file path=docProps/thumbnail.jpeg>
</file>