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72" r:id="rId3"/>
    <p:sldId id="265" r:id="rId4"/>
    <p:sldId id="273" r:id="rId5"/>
    <p:sldId id="266" r:id="rId6"/>
    <p:sldId id="267" r:id="rId7"/>
    <p:sldId id="268" r:id="rId8"/>
    <p:sldId id="269" r:id="rId9"/>
    <p:sldId id="270" r:id="rId10"/>
    <p:sldId id="271" r:id="rId11"/>
    <p:sldId id="274" r:id="rId12"/>
    <p:sldId id="275" r:id="rId13"/>
    <p:sldId id="276" r:id="rId14"/>
    <p:sldId id="277" r:id="rId15"/>
    <p:sldId id="278" r:id="rId16"/>
    <p:sldId id="279" r:id="rId17"/>
    <p:sldId id="280" r:id="rId18"/>
    <p:sldId id="28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B8B"/>
    <a:srgbClr val="FFFFCC"/>
    <a:srgbClr val="DCECFC"/>
    <a:srgbClr val="94C5F6"/>
    <a:srgbClr val="47A3FF"/>
    <a:srgbClr val="056AFF"/>
    <a:srgbClr val="D5FFD5"/>
    <a:srgbClr val="E9F5DB"/>
    <a:srgbClr val="EAFFD5"/>
    <a:srgbClr val="FFE0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15" autoAdjust="0"/>
    <p:restoredTop sz="94660"/>
  </p:normalViewPr>
  <p:slideViewPr>
    <p:cSldViewPr>
      <p:cViewPr varScale="1">
        <p:scale>
          <a:sx n="111" d="100"/>
          <a:sy n="111" d="100"/>
        </p:scale>
        <p:origin x="-160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8/7/2014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919670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8/7/2014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579582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8/7/2014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4052657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8/7/2014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826547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53596A-8C77-4727-9A68-8AE14AC65763}" type="datetimeFigureOut">
              <a:rPr lang="en-US" smtClean="0"/>
              <a:pPr/>
              <a:t>8/7/2014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582639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53596A-8C77-4727-9A68-8AE14AC65763}" type="datetimeFigureOut">
              <a:rPr lang="en-US" smtClean="0"/>
              <a:pPr/>
              <a:t>8/7/2014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076264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53596A-8C77-4727-9A68-8AE14AC65763}" type="datetimeFigureOut">
              <a:rPr lang="en-US" smtClean="0"/>
              <a:pPr/>
              <a:t>8/7/2014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2824807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53596A-8C77-4727-9A68-8AE14AC65763}" type="datetimeFigureOut">
              <a:rPr lang="en-US" smtClean="0"/>
              <a:pPr/>
              <a:t>8/7/2014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3952003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53596A-8C77-4727-9A68-8AE14AC65763}" type="datetimeFigureOut">
              <a:rPr lang="en-US" smtClean="0"/>
              <a:pPr/>
              <a:t>8/7/2014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143326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53596A-8C77-4727-9A68-8AE14AC65763}" type="datetimeFigureOut">
              <a:rPr lang="en-US" smtClean="0"/>
              <a:pPr/>
              <a:t>8/7/2014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2826667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53596A-8C77-4727-9A68-8AE14AC65763}" type="datetimeFigureOut">
              <a:rPr lang="en-US" smtClean="0"/>
              <a:pPr/>
              <a:t>8/7/2014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3672815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56AFF"/>
            </a:gs>
            <a:gs pos="99000">
              <a:srgbClr val="DCECFC"/>
            </a:gs>
            <a:gs pos="70000">
              <a:srgbClr val="94C5F6"/>
            </a:gs>
            <a:gs pos="35000">
              <a:srgbClr val="47A3F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53596A-8C77-4727-9A68-8AE14AC65763}" type="datetimeFigureOut">
              <a:rPr lang="en-US" smtClean="0"/>
              <a:pPr/>
              <a:t>8/7/2014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13855D-15FB-49E3-82FB-17A3E315FB93}" type="slidenum">
              <a:rPr lang="en-US" smtClean="0"/>
              <a:pPr/>
              <a:t>‹#›</a:t>
            </a:fld>
            <a:endParaRPr lang="en-US"/>
          </a:p>
        </p:txBody>
      </p:sp>
    </p:spTree>
    <p:extLst>
      <p:ext uri="{BB962C8B-B14F-4D97-AF65-F5344CB8AC3E}">
        <p14:creationId xmlns:p14="http://schemas.microsoft.com/office/powerpoint/2010/main" val="3542498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21845" y="2209800"/>
            <a:ext cx="5110694" cy="769441"/>
          </a:xfrm>
          <a:prstGeom prst="rect">
            <a:avLst/>
          </a:prstGeom>
          <a:noFill/>
        </p:spPr>
        <p:txBody>
          <a:bodyPr wrap="none" rtlCol="0">
            <a:spAutoFit/>
          </a:bodyPr>
          <a:lstStyle/>
          <a:p>
            <a:pPr algn="ctr"/>
            <a:r>
              <a:rPr lang="en-US" sz="4400" dirty="0" smtClean="0">
                <a:latin typeface="Arial" pitchFamily="34" charset="0"/>
                <a:cs typeface="Arial" pitchFamily="34" charset="0"/>
              </a:rPr>
              <a:t>Array </a:t>
            </a:r>
            <a:r>
              <a:rPr lang="en-US" sz="4400" dirty="0" err="1" smtClean="0">
                <a:latin typeface="Arial" pitchFamily="34" charset="0"/>
                <a:cs typeface="Arial" pitchFamily="34" charset="0"/>
              </a:rPr>
              <a:t>vs</a:t>
            </a:r>
            <a:r>
              <a:rPr lang="en-US" sz="4400" dirty="0" smtClean="0">
                <a:latin typeface="Arial" pitchFamily="34" charset="0"/>
                <a:cs typeface="Arial" pitchFamily="34" charset="0"/>
              </a:rPr>
              <a:t> Linked List</a:t>
            </a:r>
            <a:endParaRPr lang="en-US" sz="4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228600"/>
            <a:ext cx="7315200" cy="1384995"/>
          </a:xfrm>
          <a:prstGeom prst="rect">
            <a:avLst/>
          </a:prstGeom>
          <a:solidFill>
            <a:schemeClr val="bg1"/>
          </a:solidFill>
        </p:spPr>
        <p:txBody>
          <a:bodyPr wrap="square" rtlCol="0">
            <a:spAutoFit/>
          </a:bodyPr>
          <a:lstStyle/>
          <a:p>
            <a:r>
              <a:rPr lang="en-US" sz="2800" dirty="0" smtClean="0"/>
              <a:t>Every element below the item to be deleted must be moved up one index to occupy the space left by the deleted item.</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512702002"/>
              </p:ext>
            </p:extLst>
          </p:nvPr>
        </p:nvGraphicFramePr>
        <p:xfrm>
          <a:off x="1371600" y="2341880"/>
          <a:ext cx="1600200" cy="3337560"/>
        </p:xfrm>
        <a:graphic>
          <a:graphicData uri="http://schemas.openxmlformats.org/drawingml/2006/table">
            <a:tbl>
              <a:tblPr firstRow="1" bandRow="1">
                <a:tableStyleId>{5940675A-B579-460E-94D1-54222C63F5DA}</a:tableStyleId>
              </a:tblPr>
              <a:tblGrid>
                <a:gridCol w="470647"/>
                <a:gridCol w="1129553"/>
              </a:tblGrid>
              <a:tr h="370840">
                <a:tc>
                  <a:txBody>
                    <a:bodyPr/>
                    <a:lstStyle/>
                    <a:p>
                      <a:pPr algn="ctr"/>
                      <a:r>
                        <a:rPr lang="en-US" dirty="0" smtClean="0"/>
                        <a:t>0</a:t>
                      </a:r>
                      <a:endParaRPr lang="en-US" b="0" dirty="0"/>
                    </a:p>
                  </a:txBody>
                  <a:tcPr anchor="ctr">
                    <a:solidFill>
                      <a:srgbClr val="FFFFCC"/>
                    </a:solidFill>
                  </a:tcPr>
                </a:tc>
                <a:tc>
                  <a:txBody>
                    <a:bodyPr/>
                    <a:lstStyle/>
                    <a:p>
                      <a:r>
                        <a:rPr lang="en-US" dirty="0" smtClean="0"/>
                        <a:t>“Bill”</a:t>
                      </a:r>
                      <a:endParaRPr lang="en-US" dirty="0"/>
                    </a:p>
                  </a:txBody>
                  <a:tcPr>
                    <a:solidFill>
                      <a:schemeClr val="bg1"/>
                    </a:solidFill>
                  </a:tcPr>
                </a:tc>
              </a:tr>
              <a:tr h="370840">
                <a:tc>
                  <a:txBody>
                    <a:bodyPr/>
                    <a:lstStyle/>
                    <a:p>
                      <a:pPr algn="ctr"/>
                      <a:r>
                        <a:rPr lang="en-US" dirty="0" smtClean="0"/>
                        <a:t>1</a:t>
                      </a:r>
                      <a:endParaRPr lang="en-US" dirty="0"/>
                    </a:p>
                  </a:txBody>
                  <a:tcPr anchor="ctr">
                    <a:solidFill>
                      <a:srgbClr val="FFFFCC"/>
                    </a:solidFill>
                  </a:tcPr>
                </a:tc>
                <a:tc>
                  <a:txBody>
                    <a:bodyPr/>
                    <a:lstStyle/>
                    <a:p>
                      <a:r>
                        <a:rPr lang="en-US" dirty="0" smtClean="0"/>
                        <a:t>“Blanca”</a:t>
                      </a:r>
                      <a:endParaRPr lang="en-US" dirty="0"/>
                    </a:p>
                  </a:txBody>
                  <a:tcPr>
                    <a:solidFill>
                      <a:schemeClr val="bg1"/>
                    </a:solidFill>
                  </a:tcPr>
                </a:tc>
              </a:tr>
              <a:tr h="370840">
                <a:tc>
                  <a:txBody>
                    <a:bodyPr/>
                    <a:lstStyle/>
                    <a:p>
                      <a:pPr algn="ctr"/>
                      <a:r>
                        <a:rPr lang="en-US" dirty="0" smtClean="0"/>
                        <a:t>2</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“Emily”</a:t>
                      </a:r>
                    </a:p>
                  </a:txBody>
                  <a:tcPr>
                    <a:solidFill>
                      <a:schemeClr val="bg1"/>
                    </a:solidFill>
                  </a:tcPr>
                </a:tc>
              </a:tr>
              <a:tr h="370840">
                <a:tc>
                  <a:txBody>
                    <a:bodyPr/>
                    <a:lstStyle/>
                    <a:p>
                      <a:pPr algn="ctr"/>
                      <a:r>
                        <a:rPr lang="en-US" dirty="0" smtClean="0"/>
                        <a:t>3</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“George”</a:t>
                      </a:r>
                    </a:p>
                  </a:txBody>
                  <a:tcPr>
                    <a:solidFill>
                      <a:schemeClr val="bg1"/>
                    </a:solidFill>
                  </a:tcPr>
                </a:tc>
              </a:tr>
              <a:tr h="370840">
                <a:tc>
                  <a:txBody>
                    <a:bodyPr/>
                    <a:lstStyle/>
                    <a:p>
                      <a:pPr algn="ctr"/>
                      <a:r>
                        <a:rPr lang="en-US" dirty="0" smtClean="0"/>
                        <a:t>4</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“Jose”</a:t>
                      </a:r>
                    </a:p>
                  </a:txBody>
                  <a:tcPr>
                    <a:solidFill>
                      <a:schemeClr val="bg1"/>
                    </a:solidFill>
                  </a:tcPr>
                </a:tc>
              </a:tr>
              <a:tr h="370840">
                <a:tc>
                  <a:txBody>
                    <a:bodyPr/>
                    <a:lstStyle/>
                    <a:p>
                      <a:pPr algn="ctr"/>
                      <a:r>
                        <a:rPr lang="en-US" dirty="0" smtClean="0"/>
                        <a:t>5</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“Mary”</a:t>
                      </a:r>
                    </a:p>
                  </a:txBody>
                  <a:tcPr>
                    <a:solidFill>
                      <a:schemeClr val="bg1"/>
                    </a:solidFill>
                  </a:tcPr>
                </a:tc>
              </a:tr>
              <a:tr h="370840">
                <a:tc>
                  <a:txBody>
                    <a:bodyPr/>
                    <a:lstStyle/>
                    <a:p>
                      <a:pPr algn="ctr"/>
                      <a:r>
                        <a:rPr lang="en-US" dirty="0" smtClean="0"/>
                        <a:t>6</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“Max”</a:t>
                      </a:r>
                    </a:p>
                  </a:txBody>
                  <a:tcPr>
                    <a:solidFill>
                      <a:schemeClr val="bg1"/>
                    </a:solidFill>
                  </a:tcPr>
                </a:tc>
              </a:tr>
              <a:tr h="370840">
                <a:tc>
                  <a:txBody>
                    <a:bodyPr/>
                    <a:lstStyle/>
                    <a:p>
                      <a:pPr algn="ctr"/>
                      <a:r>
                        <a:rPr lang="en-US" dirty="0" smtClean="0"/>
                        <a:t>7</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“Sara”</a:t>
                      </a:r>
                    </a:p>
                  </a:txBody>
                  <a:tcPr>
                    <a:solidFill>
                      <a:schemeClr val="bg1"/>
                    </a:solidFill>
                  </a:tcPr>
                </a:tc>
              </a:tr>
              <a:tr h="370840">
                <a:tc>
                  <a:txBody>
                    <a:bodyPr/>
                    <a:lstStyle/>
                    <a:p>
                      <a:pPr algn="ctr"/>
                      <a:r>
                        <a:rPr lang="en-US" dirty="0" smtClean="0"/>
                        <a:t>8</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txBody>
                  <a:tcPr>
                    <a:solidFill>
                      <a:schemeClr val="bg1"/>
                    </a:solidFill>
                  </a:tcPr>
                </a:tc>
              </a:tr>
            </a:tbl>
          </a:graphicData>
        </a:graphic>
      </p:graphicFrame>
      <p:cxnSp>
        <p:nvCxnSpPr>
          <p:cNvPr id="4" name="Straight Arrow Connector 3"/>
          <p:cNvCxnSpPr/>
          <p:nvPr/>
        </p:nvCxnSpPr>
        <p:spPr>
          <a:xfrm flipV="1">
            <a:off x="3276600" y="3505200"/>
            <a:ext cx="0" cy="1752600"/>
          </a:xfrm>
          <a:prstGeom prst="straightConnector1">
            <a:avLst/>
          </a:prstGeom>
          <a:ln w="508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14367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35128" y="2209800"/>
            <a:ext cx="2884124" cy="769441"/>
          </a:xfrm>
          <a:prstGeom prst="rect">
            <a:avLst/>
          </a:prstGeom>
          <a:noFill/>
        </p:spPr>
        <p:txBody>
          <a:bodyPr wrap="none" rtlCol="0">
            <a:spAutoFit/>
          </a:bodyPr>
          <a:lstStyle/>
          <a:p>
            <a:pPr algn="ctr"/>
            <a:r>
              <a:rPr lang="en-US" sz="4400" dirty="0" smtClean="0">
                <a:latin typeface="Arial" pitchFamily="34" charset="0"/>
                <a:cs typeface="Arial" pitchFamily="34" charset="0"/>
              </a:rPr>
              <a:t>Linked List</a:t>
            </a:r>
            <a:endParaRPr lang="en-US" sz="4400" dirty="0">
              <a:latin typeface="Arial" pitchFamily="34" charset="0"/>
              <a:cs typeface="Arial" pitchFamily="34" charset="0"/>
            </a:endParaRPr>
          </a:p>
        </p:txBody>
      </p:sp>
    </p:spTree>
    <p:extLst>
      <p:ext uri="{BB962C8B-B14F-4D97-AF65-F5344CB8AC3E}">
        <p14:creationId xmlns:p14="http://schemas.microsoft.com/office/powerpoint/2010/main" val="296742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43484" y="228600"/>
            <a:ext cx="7315200" cy="1384995"/>
          </a:xfrm>
          <a:prstGeom prst="rect">
            <a:avLst/>
          </a:prstGeom>
          <a:solidFill>
            <a:schemeClr val="bg1"/>
          </a:solidFill>
        </p:spPr>
        <p:txBody>
          <a:bodyPr wrap="square" rtlCol="0">
            <a:spAutoFit/>
          </a:bodyPr>
          <a:lstStyle/>
          <a:p>
            <a:r>
              <a:rPr lang="en-US" sz="2800" dirty="0" smtClean="0"/>
              <a:t>A </a:t>
            </a:r>
            <a:r>
              <a:rPr lang="en-US" sz="2800" dirty="0"/>
              <a:t>linked </a:t>
            </a:r>
            <a:r>
              <a:rPr lang="en-US" sz="2800" dirty="0" smtClean="0"/>
              <a:t>list is </a:t>
            </a:r>
            <a:r>
              <a:rPr lang="en-US" sz="2800" dirty="0"/>
              <a:t>a dynamic data structure where each element is a separate </a:t>
            </a:r>
            <a:r>
              <a:rPr lang="en-US" sz="2800" dirty="0" smtClean="0"/>
              <a:t>node that </a:t>
            </a:r>
            <a:r>
              <a:rPr lang="en-US" sz="2800" dirty="0"/>
              <a:t>contains data and a </a:t>
            </a:r>
            <a:r>
              <a:rPr lang="en-US" sz="2800" dirty="0" smtClean="0"/>
              <a:t>reference to </a:t>
            </a:r>
            <a:r>
              <a:rPr lang="en-US" sz="2800" dirty="0"/>
              <a:t>the next node in the list</a:t>
            </a:r>
            <a:r>
              <a:rPr lang="en-US" sz="2800" dirty="0" smtClean="0"/>
              <a:t>. </a:t>
            </a:r>
            <a:endParaRPr lang="en-US" sz="2800" dirty="0"/>
          </a:p>
        </p:txBody>
      </p:sp>
      <p:grpSp>
        <p:nvGrpSpPr>
          <p:cNvPr id="27" name="Group 26"/>
          <p:cNvGrpSpPr/>
          <p:nvPr/>
        </p:nvGrpSpPr>
        <p:grpSpPr>
          <a:xfrm>
            <a:off x="1705854" y="3446584"/>
            <a:ext cx="1457325" cy="515816"/>
            <a:chOff x="0" y="0"/>
            <a:chExt cx="1247775" cy="371475"/>
          </a:xfrm>
        </p:grpSpPr>
        <p:grpSp>
          <p:nvGrpSpPr>
            <p:cNvPr id="28" name="Group 27"/>
            <p:cNvGrpSpPr/>
            <p:nvPr/>
          </p:nvGrpSpPr>
          <p:grpSpPr>
            <a:xfrm>
              <a:off x="0" y="0"/>
              <a:ext cx="866775" cy="371475"/>
              <a:chOff x="0" y="0"/>
              <a:chExt cx="866775" cy="371475"/>
            </a:xfrm>
          </p:grpSpPr>
          <p:sp>
            <p:nvSpPr>
              <p:cNvPr id="30" name="Rectangle 29"/>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Rectangle 30"/>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Text Box 2"/>
              <p:cNvSpPr txBox="1">
                <a:spLocks noChangeArrowheads="1"/>
              </p:cNvSpPr>
              <p:nvPr/>
            </p:nvSpPr>
            <p:spPr bwMode="auto">
              <a:xfrm>
                <a:off x="28575" y="9525"/>
                <a:ext cx="5429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“Bill”</a:t>
                </a:r>
                <a:endParaRPr lang="en-US" sz="1100" dirty="0">
                  <a:effectLst/>
                  <a:latin typeface="Calibri"/>
                  <a:ea typeface="Calibri"/>
                  <a:cs typeface="Times New Roman"/>
                </a:endParaRPr>
              </a:p>
            </p:txBody>
          </p:sp>
        </p:grpSp>
        <p:cxnSp>
          <p:nvCxnSpPr>
            <p:cNvPr id="29" name="Straight Arrow Connector 28"/>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sp>
        <p:nvSpPr>
          <p:cNvPr id="49" name="Rectangle 52"/>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50" name="Group 49"/>
          <p:cNvGrpSpPr/>
          <p:nvPr/>
        </p:nvGrpSpPr>
        <p:grpSpPr>
          <a:xfrm>
            <a:off x="3163179" y="3425626"/>
            <a:ext cx="1457325" cy="515816"/>
            <a:chOff x="0" y="0"/>
            <a:chExt cx="1247775" cy="371475"/>
          </a:xfrm>
        </p:grpSpPr>
        <p:grpSp>
          <p:nvGrpSpPr>
            <p:cNvPr id="51" name="Group 50"/>
            <p:cNvGrpSpPr/>
            <p:nvPr/>
          </p:nvGrpSpPr>
          <p:grpSpPr>
            <a:xfrm>
              <a:off x="0" y="0"/>
              <a:ext cx="866775" cy="371475"/>
              <a:chOff x="0" y="0"/>
              <a:chExt cx="866775" cy="371475"/>
            </a:xfrm>
          </p:grpSpPr>
          <p:sp>
            <p:nvSpPr>
              <p:cNvPr id="53" name="Rectangle 52"/>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4" name="Rectangle 53"/>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5"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“Emily”</a:t>
                </a:r>
                <a:endParaRPr lang="en-US" sz="1100" dirty="0">
                  <a:effectLst/>
                  <a:latin typeface="Calibri"/>
                  <a:ea typeface="Calibri"/>
                  <a:cs typeface="Times New Roman"/>
                </a:endParaRPr>
              </a:p>
            </p:txBody>
          </p:sp>
        </p:grpSp>
        <p:cxnSp>
          <p:nvCxnSpPr>
            <p:cNvPr id="52" name="Straight Arrow Connector 51"/>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p:nvGrpSpPr>
        <p:grpSpPr>
          <a:xfrm>
            <a:off x="4620504" y="3430306"/>
            <a:ext cx="1457325" cy="515816"/>
            <a:chOff x="0" y="0"/>
            <a:chExt cx="1247775" cy="371475"/>
          </a:xfrm>
        </p:grpSpPr>
        <p:grpSp>
          <p:nvGrpSpPr>
            <p:cNvPr id="57" name="Group 56"/>
            <p:cNvGrpSpPr/>
            <p:nvPr/>
          </p:nvGrpSpPr>
          <p:grpSpPr>
            <a:xfrm>
              <a:off x="0" y="0"/>
              <a:ext cx="866775" cy="371475"/>
              <a:chOff x="0" y="0"/>
              <a:chExt cx="866775" cy="371475"/>
            </a:xfrm>
          </p:grpSpPr>
          <p:sp>
            <p:nvSpPr>
              <p:cNvPr id="59" name="Rectangle 58"/>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0" name="Rectangle 59"/>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1"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“Jose”</a:t>
                </a:r>
                <a:endParaRPr lang="en-US" sz="1100" dirty="0">
                  <a:effectLst/>
                  <a:latin typeface="Calibri"/>
                  <a:ea typeface="Calibri"/>
                  <a:cs typeface="Times New Roman"/>
                </a:endParaRPr>
              </a:p>
            </p:txBody>
          </p:sp>
        </p:grpSp>
        <p:cxnSp>
          <p:nvCxnSpPr>
            <p:cNvPr id="58" name="Straight Arrow Connector 57"/>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a:off x="6074260" y="3430306"/>
            <a:ext cx="1012340" cy="515816"/>
            <a:chOff x="0" y="0"/>
            <a:chExt cx="866775" cy="371475"/>
          </a:xfrm>
        </p:grpSpPr>
        <p:sp>
          <p:nvSpPr>
            <p:cNvPr id="66" name="Rectangle 65"/>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7" name="Rectangle 66"/>
            <p:cNvSpPr/>
            <p:nvPr/>
          </p:nvSpPr>
          <p:spPr>
            <a:xfrm>
              <a:off x="581025" y="0"/>
              <a:ext cx="285750" cy="371475"/>
            </a:xfrm>
            <a:prstGeom prst="rect">
              <a:avLst/>
            </a:prstGeom>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8"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“Mary”</a:t>
              </a:r>
              <a:endParaRPr lang="en-US" sz="1100" dirty="0">
                <a:effectLst/>
                <a:latin typeface="Calibri"/>
                <a:ea typeface="Calibri"/>
                <a:cs typeface="Times New Roman"/>
              </a:endParaRPr>
            </a:p>
          </p:txBody>
        </p:sp>
      </p:grpSp>
    </p:spTree>
    <p:extLst>
      <p:ext uri="{BB962C8B-B14F-4D97-AF65-F5344CB8AC3E}">
        <p14:creationId xmlns:p14="http://schemas.microsoft.com/office/powerpoint/2010/main" val="11231304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43484" y="228600"/>
            <a:ext cx="7315200" cy="2677656"/>
          </a:xfrm>
          <a:prstGeom prst="rect">
            <a:avLst/>
          </a:prstGeom>
          <a:solidFill>
            <a:schemeClr val="bg1"/>
          </a:solidFill>
        </p:spPr>
        <p:txBody>
          <a:bodyPr wrap="square" rtlCol="0">
            <a:spAutoFit/>
          </a:bodyPr>
          <a:lstStyle/>
          <a:p>
            <a:r>
              <a:rPr lang="en-US" sz="2800" dirty="0" smtClean="0"/>
              <a:t>The main drawback of a linked list is that it does not provide </a:t>
            </a:r>
            <a:r>
              <a:rPr lang="en-US" sz="2800" b="1" dirty="0" smtClean="0"/>
              <a:t>direct access </a:t>
            </a:r>
            <a:r>
              <a:rPr lang="en-US" sz="2800" dirty="0" smtClean="0"/>
              <a:t>to every data item like an array. To view the fourth node in the list you must travel through nodes one, two, and three first. (Each node only knows the location of the next node in the list.)</a:t>
            </a:r>
            <a:endParaRPr lang="en-US" sz="2800" dirty="0"/>
          </a:p>
        </p:txBody>
      </p:sp>
      <p:grpSp>
        <p:nvGrpSpPr>
          <p:cNvPr id="27" name="Group 26"/>
          <p:cNvGrpSpPr/>
          <p:nvPr/>
        </p:nvGrpSpPr>
        <p:grpSpPr>
          <a:xfrm>
            <a:off x="1705854" y="3446584"/>
            <a:ext cx="1457325" cy="515816"/>
            <a:chOff x="0" y="0"/>
            <a:chExt cx="1247775" cy="371475"/>
          </a:xfrm>
        </p:grpSpPr>
        <p:grpSp>
          <p:nvGrpSpPr>
            <p:cNvPr id="28" name="Group 27"/>
            <p:cNvGrpSpPr/>
            <p:nvPr/>
          </p:nvGrpSpPr>
          <p:grpSpPr>
            <a:xfrm>
              <a:off x="0" y="0"/>
              <a:ext cx="866775" cy="371475"/>
              <a:chOff x="0" y="0"/>
              <a:chExt cx="866775" cy="371475"/>
            </a:xfrm>
          </p:grpSpPr>
          <p:sp>
            <p:nvSpPr>
              <p:cNvPr id="30" name="Rectangle 29"/>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Rectangle 30"/>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Text Box 2"/>
              <p:cNvSpPr txBox="1">
                <a:spLocks noChangeArrowheads="1"/>
              </p:cNvSpPr>
              <p:nvPr/>
            </p:nvSpPr>
            <p:spPr bwMode="auto">
              <a:xfrm>
                <a:off x="28575" y="9525"/>
                <a:ext cx="5429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“Bill”</a:t>
                </a:r>
                <a:endParaRPr lang="en-US" sz="1100" dirty="0">
                  <a:effectLst/>
                  <a:latin typeface="Calibri"/>
                  <a:ea typeface="Calibri"/>
                  <a:cs typeface="Times New Roman"/>
                </a:endParaRPr>
              </a:p>
            </p:txBody>
          </p:sp>
        </p:grpSp>
        <p:cxnSp>
          <p:nvCxnSpPr>
            <p:cNvPr id="29" name="Straight Arrow Connector 28"/>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3163179" y="3425626"/>
            <a:ext cx="1457325" cy="515816"/>
            <a:chOff x="0" y="0"/>
            <a:chExt cx="1247775" cy="371475"/>
          </a:xfrm>
        </p:grpSpPr>
        <p:grpSp>
          <p:nvGrpSpPr>
            <p:cNvPr id="51" name="Group 50"/>
            <p:cNvGrpSpPr/>
            <p:nvPr/>
          </p:nvGrpSpPr>
          <p:grpSpPr>
            <a:xfrm>
              <a:off x="0" y="0"/>
              <a:ext cx="866775" cy="371475"/>
              <a:chOff x="0" y="0"/>
              <a:chExt cx="866775" cy="371475"/>
            </a:xfrm>
          </p:grpSpPr>
          <p:sp>
            <p:nvSpPr>
              <p:cNvPr id="53" name="Rectangle 52"/>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4" name="Rectangle 53"/>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5"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“Emily”</a:t>
                </a:r>
                <a:endParaRPr lang="en-US" sz="1100" dirty="0">
                  <a:effectLst/>
                  <a:latin typeface="Calibri"/>
                  <a:ea typeface="Calibri"/>
                  <a:cs typeface="Times New Roman"/>
                </a:endParaRPr>
              </a:p>
            </p:txBody>
          </p:sp>
        </p:grpSp>
        <p:cxnSp>
          <p:nvCxnSpPr>
            <p:cNvPr id="52" name="Straight Arrow Connector 51"/>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p:nvGrpSpPr>
        <p:grpSpPr>
          <a:xfrm>
            <a:off x="4620504" y="3430306"/>
            <a:ext cx="1457325" cy="515816"/>
            <a:chOff x="0" y="0"/>
            <a:chExt cx="1247775" cy="371475"/>
          </a:xfrm>
        </p:grpSpPr>
        <p:grpSp>
          <p:nvGrpSpPr>
            <p:cNvPr id="57" name="Group 56"/>
            <p:cNvGrpSpPr/>
            <p:nvPr/>
          </p:nvGrpSpPr>
          <p:grpSpPr>
            <a:xfrm>
              <a:off x="0" y="0"/>
              <a:ext cx="866775" cy="371475"/>
              <a:chOff x="0" y="0"/>
              <a:chExt cx="866775" cy="371475"/>
            </a:xfrm>
          </p:grpSpPr>
          <p:sp>
            <p:nvSpPr>
              <p:cNvPr id="59" name="Rectangle 58"/>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0" name="Rectangle 59"/>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1"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“Jose”</a:t>
                </a:r>
                <a:endParaRPr lang="en-US" sz="1100" dirty="0">
                  <a:effectLst/>
                  <a:latin typeface="Calibri"/>
                  <a:ea typeface="Calibri"/>
                  <a:cs typeface="Times New Roman"/>
                </a:endParaRPr>
              </a:p>
            </p:txBody>
          </p:sp>
        </p:grpSp>
        <p:cxnSp>
          <p:nvCxnSpPr>
            <p:cNvPr id="58" name="Straight Arrow Connector 57"/>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a:off x="6074260" y="3430306"/>
            <a:ext cx="1012340" cy="515816"/>
            <a:chOff x="0" y="0"/>
            <a:chExt cx="866775" cy="371475"/>
          </a:xfrm>
        </p:grpSpPr>
        <p:sp>
          <p:nvSpPr>
            <p:cNvPr id="66" name="Rectangle 65"/>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7" name="Rectangle 66"/>
            <p:cNvSpPr/>
            <p:nvPr/>
          </p:nvSpPr>
          <p:spPr>
            <a:xfrm>
              <a:off x="581025" y="0"/>
              <a:ext cx="285750" cy="371475"/>
            </a:xfrm>
            <a:prstGeom prst="rect">
              <a:avLst/>
            </a:prstGeom>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8"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“Mary”</a:t>
              </a:r>
              <a:endParaRPr lang="en-US" sz="1100" dirty="0">
                <a:effectLst/>
                <a:latin typeface="Calibri"/>
                <a:ea typeface="Calibri"/>
                <a:cs typeface="Times New Roman"/>
              </a:endParaRPr>
            </a:p>
          </p:txBody>
        </p:sp>
      </p:grpSp>
    </p:spTree>
    <p:extLst>
      <p:ext uri="{BB962C8B-B14F-4D97-AF65-F5344CB8AC3E}">
        <p14:creationId xmlns:p14="http://schemas.microsoft.com/office/powerpoint/2010/main" val="35109296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43484" y="228600"/>
            <a:ext cx="7315200" cy="954107"/>
          </a:xfrm>
          <a:prstGeom prst="rect">
            <a:avLst/>
          </a:prstGeom>
          <a:solidFill>
            <a:schemeClr val="bg1"/>
          </a:solidFill>
        </p:spPr>
        <p:txBody>
          <a:bodyPr wrap="square" rtlCol="0">
            <a:spAutoFit/>
          </a:bodyPr>
          <a:lstStyle/>
          <a:p>
            <a:r>
              <a:rPr lang="en-US" sz="2800" dirty="0" smtClean="0"/>
              <a:t>Where a link list is efficient is in its ability to easily add and remove nodes from the list.</a:t>
            </a:r>
            <a:endParaRPr lang="en-US" sz="2800" dirty="0"/>
          </a:p>
        </p:txBody>
      </p:sp>
      <p:grpSp>
        <p:nvGrpSpPr>
          <p:cNvPr id="27" name="Group 26"/>
          <p:cNvGrpSpPr/>
          <p:nvPr/>
        </p:nvGrpSpPr>
        <p:grpSpPr>
          <a:xfrm>
            <a:off x="1705854" y="3446584"/>
            <a:ext cx="1457325" cy="515816"/>
            <a:chOff x="0" y="0"/>
            <a:chExt cx="1247775" cy="371475"/>
          </a:xfrm>
        </p:grpSpPr>
        <p:grpSp>
          <p:nvGrpSpPr>
            <p:cNvPr id="28" name="Group 27"/>
            <p:cNvGrpSpPr/>
            <p:nvPr/>
          </p:nvGrpSpPr>
          <p:grpSpPr>
            <a:xfrm>
              <a:off x="0" y="0"/>
              <a:ext cx="866775" cy="371475"/>
              <a:chOff x="0" y="0"/>
              <a:chExt cx="866775" cy="371475"/>
            </a:xfrm>
          </p:grpSpPr>
          <p:sp>
            <p:nvSpPr>
              <p:cNvPr id="30" name="Rectangle 29"/>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Rectangle 30"/>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Text Box 2"/>
              <p:cNvSpPr txBox="1">
                <a:spLocks noChangeArrowheads="1"/>
              </p:cNvSpPr>
              <p:nvPr/>
            </p:nvSpPr>
            <p:spPr bwMode="auto">
              <a:xfrm>
                <a:off x="28575" y="9525"/>
                <a:ext cx="5429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“Bill”</a:t>
                </a:r>
                <a:endParaRPr lang="en-US" sz="1100" dirty="0">
                  <a:effectLst/>
                  <a:latin typeface="Calibri"/>
                  <a:ea typeface="Calibri"/>
                  <a:cs typeface="Times New Roman"/>
                </a:endParaRPr>
              </a:p>
            </p:txBody>
          </p:sp>
        </p:grpSp>
        <p:cxnSp>
          <p:nvCxnSpPr>
            <p:cNvPr id="29" name="Straight Arrow Connector 28"/>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3163179" y="3425626"/>
            <a:ext cx="1457325" cy="515816"/>
            <a:chOff x="0" y="0"/>
            <a:chExt cx="1247775" cy="371475"/>
          </a:xfrm>
        </p:grpSpPr>
        <p:grpSp>
          <p:nvGrpSpPr>
            <p:cNvPr id="51" name="Group 50"/>
            <p:cNvGrpSpPr/>
            <p:nvPr/>
          </p:nvGrpSpPr>
          <p:grpSpPr>
            <a:xfrm>
              <a:off x="0" y="0"/>
              <a:ext cx="866775" cy="371475"/>
              <a:chOff x="0" y="0"/>
              <a:chExt cx="866775" cy="371475"/>
            </a:xfrm>
          </p:grpSpPr>
          <p:sp>
            <p:nvSpPr>
              <p:cNvPr id="53" name="Rectangle 52"/>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4" name="Rectangle 53"/>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5"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“Emily”</a:t>
                </a:r>
                <a:endParaRPr lang="en-US" sz="1100" dirty="0">
                  <a:effectLst/>
                  <a:latin typeface="Calibri"/>
                  <a:ea typeface="Calibri"/>
                  <a:cs typeface="Times New Roman"/>
                </a:endParaRPr>
              </a:p>
            </p:txBody>
          </p:sp>
        </p:grpSp>
        <p:cxnSp>
          <p:nvCxnSpPr>
            <p:cNvPr id="52" name="Straight Arrow Connector 51"/>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p:nvGrpSpPr>
        <p:grpSpPr>
          <a:xfrm>
            <a:off x="4620504" y="3430306"/>
            <a:ext cx="1457325" cy="515816"/>
            <a:chOff x="0" y="0"/>
            <a:chExt cx="1247775" cy="371475"/>
          </a:xfrm>
        </p:grpSpPr>
        <p:grpSp>
          <p:nvGrpSpPr>
            <p:cNvPr id="57" name="Group 56"/>
            <p:cNvGrpSpPr/>
            <p:nvPr/>
          </p:nvGrpSpPr>
          <p:grpSpPr>
            <a:xfrm>
              <a:off x="0" y="0"/>
              <a:ext cx="866775" cy="371475"/>
              <a:chOff x="0" y="0"/>
              <a:chExt cx="866775" cy="371475"/>
            </a:xfrm>
          </p:grpSpPr>
          <p:sp>
            <p:nvSpPr>
              <p:cNvPr id="59" name="Rectangle 58"/>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0" name="Rectangle 59"/>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1"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“Jose”</a:t>
                </a:r>
                <a:endParaRPr lang="en-US" sz="1100" dirty="0">
                  <a:effectLst/>
                  <a:latin typeface="Calibri"/>
                  <a:ea typeface="Calibri"/>
                  <a:cs typeface="Times New Roman"/>
                </a:endParaRPr>
              </a:p>
            </p:txBody>
          </p:sp>
        </p:grpSp>
        <p:cxnSp>
          <p:nvCxnSpPr>
            <p:cNvPr id="58" name="Straight Arrow Connector 57"/>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a:off x="6074260" y="3430306"/>
            <a:ext cx="1012340" cy="515816"/>
            <a:chOff x="0" y="0"/>
            <a:chExt cx="866775" cy="371475"/>
          </a:xfrm>
        </p:grpSpPr>
        <p:sp>
          <p:nvSpPr>
            <p:cNvPr id="66" name="Rectangle 65"/>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7" name="Rectangle 66"/>
            <p:cNvSpPr/>
            <p:nvPr/>
          </p:nvSpPr>
          <p:spPr>
            <a:xfrm>
              <a:off x="581025" y="0"/>
              <a:ext cx="285750" cy="371475"/>
            </a:xfrm>
            <a:prstGeom prst="rect">
              <a:avLst/>
            </a:prstGeom>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8"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“Mary”</a:t>
              </a:r>
              <a:endParaRPr lang="en-US" sz="1100" dirty="0">
                <a:effectLst/>
                <a:latin typeface="Calibri"/>
                <a:ea typeface="Calibri"/>
                <a:cs typeface="Times New Roman"/>
              </a:endParaRPr>
            </a:p>
          </p:txBody>
        </p:sp>
      </p:grpSp>
    </p:spTree>
    <p:extLst>
      <p:ext uri="{BB962C8B-B14F-4D97-AF65-F5344CB8AC3E}">
        <p14:creationId xmlns:p14="http://schemas.microsoft.com/office/powerpoint/2010/main" val="30496749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43484" y="228600"/>
            <a:ext cx="7315200" cy="1815882"/>
          </a:xfrm>
          <a:prstGeom prst="rect">
            <a:avLst/>
          </a:prstGeom>
          <a:solidFill>
            <a:schemeClr val="bg1"/>
          </a:solidFill>
        </p:spPr>
        <p:txBody>
          <a:bodyPr wrap="square" rtlCol="0">
            <a:spAutoFit/>
          </a:bodyPr>
          <a:lstStyle/>
          <a:p>
            <a:r>
              <a:rPr lang="en-US" sz="2800" dirty="0" smtClean="0"/>
              <a:t>To add a new node to the beginning or end of the list you simply create the node then update the links to reflect the change. No </a:t>
            </a:r>
            <a:r>
              <a:rPr lang="en-US" sz="2800" b="1" dirty="0" smtClean="0"/>
              <a:t>data movement</a:t>
            </a:r>
            <a:r>
              <a:rPr lang="en-US" sz="2800" dirty="0" smtClean="0"/>
              <a:t> is necessary like with arrays.</a:t>
            </a:r>
            <a:endParaRPr lang="en-US" sz="2800" dirty="0"/>
          </a:p>
        </p:txBody>
      </p:sp>
      <p:grpSp>
        <p:nvGrpSpPr>
          <p:cNvPr id="27" name="Group 26"/>
          <p:cNvGrpSpPr/>
          <p:nvPr/>
        </p:nvGrpSpPr>
        <p:grpSpPr>
          <a:xfrm>
            <a:off x="1705854" y="3446584"/>
            <a:ext cx="1457325" cy="515816"/>
            <a:chOff x="0" y="0"/>
            <a:chExt cx="1247775" cy="371475"/>
          </a:xfrm>
        </p:grpSpPr>
        <p:grpSp>
          <p:nvGrpSpPr>
            <p:cNvPr id="28" name="Group 27"/>
            <p:cNvGrpSpPr/>
            <p:nvPr/>
          </p:nvGrpSpPr>
          <p:grpSpPr>
            <a:xfrm>
              <a:off x="0" y="0"/>
              <a:ext cx="866775" cy="371475"/>
              <a:chOff x="0" y="0"/>
              <a:chExt cx="866775" cy="371475"/>
            </a:xfrm>
          </p:grpSpPr>
          <p:sp>
            <p:nvSpPr>
              <p:cNvPr id="30" name="Rectangle 29"/>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Rectangle 30"/>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Text Box 2"/>
              <p:cNvSpPr txBox="1">
                <a:spLocks noChangeArrowheads="1"/>
              </p:cNvSpPr>
              <p:nvPr/>
            </p:nvSpPr>
            <p:spPr bwMode="auto">
              <a:xfrm>
                <a:off x="28575" y="9525"/>
                <a:ext cx="5429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“Bill”</a:t>
                </a:r>
                <a:endParaRPr lang="en-US" sz="1100" dirty="0">
                  <a:effectLst/>
                  <a:latin typeface="Calibri"/>
                  <a:ea typeface="Calibri"/>
                  <a:cs typeface="Times New Roman"/>
                </a:endParaRPr>
              </a:p>
            </p:txBody>
          </p:sp>
        </p:grpSp>
        <p:cxnSp>
          <p:nvCxnSpPr>
            <p:cNvPr id="29" name="Straight Arrow Connector 28"/>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3163179" y="3425626"/>
            <a:ext cx="1457325" cy="515816"/>
            <a:chOff x="0" y="0"/>
            <a:chExt cx="1247775" cy="371475"/>
          </a:xfrm>
        </p:grpSpPr>
        <p:grpSp>
          <p:nvGrpSpPr>
            <p:cNvPr id="51" name="Group 50"/>
            <p:cNvGrpSpPr/>
            <p:nvPr/>
          </p:nvGrpSpPr>
          <p:grpSpPr>
            <a:xfrm>
              <a:off x="0" y="0"/>
              <a:ext cx="866775" cy="371475"/>
              <a:chOff x="0" y="0"/>
              <a:chExt cx="866775" cy="371475"/>
            </a:xfrm>
          </p:grpSpPr>
          <p:sp>
            <p:nvSpPr>
              <p:cNvPr id="53" name="Rectangle 52"/>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4" name="Rectangle 53"/>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5"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“Emily”</a:t>
                </a:r>
                <a:endParaRPr lang="en-US" sz="1100" dirty="0">
                  <a:effectLst/>
                  <a:latin typeface="Calibri"/>
                  <a:ea typeface="Calibri"/>
                  <a:cs typeface="Times New Roman"/>
                </a:endParaRPr>
              </a:p>
            </p:txBody>
          </p:sp>
        </p:grpSp>
        <p:cxnSp>
          <p:nvCxnSpPr>
            <p:cNvPr id="52" name="Straight Arrow Connector 51"/>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p:nvGrpSpPr>
        <p:grpSpPr>
          <a:xfrm>
            <a:off x="4620504" y="3430306"/>
            <a:ext cx="1457325" cy="515816"/>
            <a:chOff x="0" y="0"/>
            <a:chExt cx="1247775" cy="371475"/>
          </a:xfrm>
        </p:grpSpPr>
        <p:grpSp>
          <p:nvGrpSpPr>
            <p:cNvPr id="57" name="Group 56"/>
            <p:cNvGrpSpPr/>
            <p:nvPr/>
          </p:nvGrpSpPr>
          <p:grpSpPr>
            <a:xfrm>
              <a:off x="0" y="0"/>
              <a:ext cx="866775" cy="371475"/>
              <a:chOff x="0" y="0"/>
              <a:chExt cx="866775" cy="371475"/>
            </a:xfrm>
          </p:grpSpPr>
          <p:sp>
            <p:nvSpPr>
              <p:cNvPr id="59" name="Rectangle 58"/>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0" name="Rectangle 59"/>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1"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“Jose”</a:t>
                </a:r>
                <a:endParaRPr lang="en-US" sz="1100" dirty="0">
                  <a:effectLst/>
                  <a:latin typeface="Calibri"/>
                  <a:ea typeface="Calibri"/>
                  <a:cs typeface="Times New Roman"/>
                </a:endParaRPr>
              </a:p>
            </p:txBody>
          </p:sp>
        </p:grpSp>
        <p:cxnSp>
          <p:nvCxnSpPr>
            <p:cNvPr id="58" name="Straight Arrow Connector 57"/>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a:off x="6074260" y="3430306"/>
            <a:ext cx="1012340" cy="515816"/>
            <a:chOff x="0" y="0"/>
            <a:chExt cx="866775" cy="371475"/>
          </a:xfrm>
        </p:grpSpPr>
        <p:sp>
          <p:nvSpPr>
            <p:cNvPr id="66" name="Rectangle 65"/>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7" name="Rectangle 66"/>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8"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“Mary”</a:t>
              </a:r>
              <a:endParaRPr lang="en-US" sz="1100" dirty="0">
                <a:effectLst/>
                <a:latin typeface="Calibri"/>
                <a:ea typeface="Calibri"/>
                <a:cs typeface="Times New Roman"/>
              </a:endParaRPr>
            </a:p>
          </p:txBody>
        </p:sp>
      </p:grpSp>
      <p:grpSp>
        <p:nvGrpSpPr>
          <p:cNvPr id="26" name="Group 25"/>
          <p:cNvGrpSpPr/>
          <p:nvPr/>
        </p:nvGrpSpPr>
        <p:grpSpPr>
          <a:xfrm>
            <a:off x="1010565" y="4419600"/>
            <a:ext cx="1012340" cy="515816"/>
            <a:chOff x="0" y="0"/>
            <a:chExt cx="866775" cy="371475"/>
          </a:xfrm>
        </p:grpSpPr>
        <p:sp>
          <p:nvSpPr>
            <p:cNvPr id="34" name="Rectangle 33"/>
            <p:cNvSpPr/>
            <p:nvPr/>
          </p:nvSpPr>
          <p:spPr>
            <a:xfrm>
              <a:off x="0" y="0"/>
              <a:ext cx="571500" cy="371475"/>
            </a:xfrm>
            <a:prstGeom prst="rect">
              <a:avLst/>
            </a:prstGeom>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5" name="Rectangle 34"/>
            <p:cNvSpPr/>
            <p:nvPr/>
          </p:nvSpPr>
          <p:spPr>
            <a:xfrm>
              <a:off x="581025" y="0"/>
              <a:ext cx="285750" cy="371475"/>
            </a:xfrm>
            <a:prstGeom prst="rect">
              <a:avLst/>
            </a:prstGeom>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6" name="Text Box 2"/>
            <p:cNvSpPr txBox="1">
              <a:spLocks noChangeArrowheads="1"/>
            </p:cNvSpPr>
            <p:nvPr/>
          </p:nvSpPr>
          <p:spPr bwMode="auto">
            <a:xfrm>
              <a:off x="28575" y="9525"/>
              <a:ext cx="595313" cy="304800"/>
            </a:xfrm>
            <a:prstGeom prst="rect">
              <a:avLst/>
            </a:prstGeom>
            <a:noFill/>
            <a:ln>
              <a:noFill/>
              <a:headEnd/>
              <a:tailEnd/>
            </a:ln>
          </p:spPr>
          <p:style>
            <a:lnRef idx="1">
              <a:schemeClr val="accent2"/>
            </a:lnRef>
            <a:fillRef idx="2">
              <a:schemeClr val="accent2"/>
            </a:fillRef>
            <a:effectRef idx="1">
              <a:schemeClr val="accent2"/>
            </a:effectRef>
            <a:fontRef idx="minor">
              <a:schemeClr val="dk1"/>
            </a:fontRef>
          </p:style>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“Amy”</a:t>
              </a:r>
              <a:endParaRPr lang="en-US" sz="1100" dirty="0">
                <a:effectLst/>
                <a:latin typeface="Calibri"/>
                <a:ea typeface="Calibri"/>
                <a:cs typeface="Times New Roman"/>
              </a:endParaRPr>
            </a:p>
          </p:txBody>
        </p:sp>
      </p:grpSp>
      <p:grpSp>
        <p:nvGrpSpPr>
          <p:cNvPr id="37" name="Group 36"/>
          <p:cNvGrpSpPr/>
          <p:nvPr/>
        </p:nvGrpSpPr>
        <p:grpSpPr>
          <a:xfrm>
            <a:off x="7008903" y="4343400"/>
            <a:ext cx="1012340" cy="515816"/>
            <a:chOff x="0" y="0"/>
            <a:chExt cx="866775" cy="371475"/>
          </a:xfrm>
        </p:grpSpPr>
        <p:sp>
          <p:nvSpPr>
            <p:cNvPr id="38" name="Rectangle 37"/>
            <p:cNvSpPr/>
            <p:nvPr/>
          </p:nvSpPr>
          <p:spPr>
            <a:xfrm>
              <a:off x="0" y="0"/>
              <a:ext cx="571500" cy="371475"/>
            </a:xfrm>
            <a:prstGeom prst="rect">
              <a:avLst/>
            </a:prstGeom>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9" name="Rectangle 38"/>
            <p:cNvSpPr/>
            <p:nvPr/>
          </p:nvSpPr>
          <p:spPr>
            <a:xfrm>
              <a:off x="581025" y="0"/>
              <a:ext cx="285750" cy="371475"/>
            </a:xfrm>
            <a:prstGeom prst="rect">
              <a:avLst/>
            </a:prstGeom>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Text Box 2"/>
            <p:cNvSpPr txBox="1">
              <a:spLocks noChangeArrowheads="1"/>
            </p:cNvSpPr>
            <p:nvPr/>
          </p:nvSpPr>
          <p:spPr bwMode="auto">
            <a:xfrm>
              <a:off x="28575" y="9525"/>
              <a:ext cx="595313" cy="304800"/>
            </a:xfrm>
            <a:prstGeom prst="rect">
              <a:avLst/>
            </a:prstGeom>
            <a:noFill/>
            <a:ln>
              <a:noFill/>
              <a:headEnd/>
              <a:tailEnd/>
            </a:ln>
          </p:spPr>
          <p:style>
            <a:lnRef idx="1">
              <a:schemeClr val="accent2"/>
            </a:lnRef>
            <a:fillRef idx="2">
              <a:schemeClr val="accent2"/>
            </a:fillRef>
            <a:effectRef idx="1">
              <a:schemeClr val="accent2"/>
            </a:effectRef>
            <a:fontRef idx="minor">
              <a:schemeClr val="dk1"/>
            </a:fontRef>
          </p:style>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“Sara”</a:t>
              </a:r>
              <a:endParaRPr lang="en-US" sz="1100" dirty="0">
                <a:effectLst/>
                <a:latin typeface="Calibri"/>
                <a:ea typeface="Calibri"/>
                <a:cs typeface="Times New Roman"/>
              </a:endParaRPr>
            </a:p>
          </p:txBody>
        </p:sp>
      </p:grpSp>
      <p:cxnSp>
        <p:nvCxnSpPr>
          <p:cNvPr id="3" name="Straight Arrow Connector 2"/>
          <p:cNvCxnSpPr/>
          <p:nvPr/>
        </p:nvCxnSpPr>
        <p:spPr>
          <a:xfrm flipV="1">
            <a:off x="1391583" y="3862086"/>
            <a:ext cx="286459" cy="48131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6919731" y="3683534"/>
            <a:ext cx="319269" cy="58366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04540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43484" y="228600"/>
            <a:ext cx="7315200" cy="2246769"/>
          </a:xfrm>
          <a:prstGeom prst="rect">
            <a:avLst/>
          </a:prstGeom>
          <a:solidFill>
            <a:schemeClr val="bg1"/>
          </a:solidFill>
        </p:spPr>
        <p:txBody>
          <a:bodyPr wrap="square" rtlCol="0">
            <a:spAutoFit/>
          </a:bodyPr>
          <a:lstStyle/>
          <a:p>
            <a:r>
              <a:rPr lang="en-US" sz="2800" dirty="0" smtClean="0"/>
              <a:t>To add a new node to middle of the list you traverse the list to the location where the new node is to be inserted then you create the new node and update the links to reflect the change. Again no </a:t>
            </a:r>
            <a:r>
              <a:rPr lang="en-US" sz="2800" b="1" dirty="0" smtClean="0"/>
              <a:t>data movement </a:t>
            </a:r>
            <a:r>
              <a:rPr lang="en-US" sz="2800" dirty="0" smtClean="0"/>
              <a:t>is necessary.</a:t>
            </a:r>
            <a:endParaRPr lang="en-US" sz="2800" dirty="0"/>
          </a:p>
        </p:txBody>
      </p:sp>
      <p:grpSp>
        <p:nvGrpSpPr>
          <p:cNvPr id="27" name="Group 26"/>
          <p:cNvGrpSpPr/>
          <p:nvPr/>
        </p:nvGrpSpPr>
        <p:grpSpPr>
          <a:xfrm>
            <a:off x="1705854" y="3446584"/>
            <a:ext cx="1457325" cy="515816"/>
            <a:chOff x="0" y="0"/>
            <a:chExt cx="1247775" cy="371475"/>
          </a:xfrm>
        </p:grpSpPr>
        <p:grpSp>
          <p:nvGrpSpPr>
            <p:cNvPr id="28" name="Group 27"/>
            <p:cNvGrpSpPr/>
            <p:nvPr/>
          </p:nvGrpSpPr>
          <p:grpSpPr>
            <a:xfrm>
              <a:off x="0" y="0"/>
              <a:ext cx="866775" cy="371475"/>
              <a:chOff x="0" y="0"/>
              <a:chExt cx="866775" cy="371475"/>
            </a:xfrm>
          </p:grpSpPr>
          <p:sp>
            <p:nvSpPr>
              <p:cNvPr id="30" name="Rectangle 29"/>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Rectangle 30"/>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Text Box 2"/>
              <p:cNvSpPr txBox="1">
                <a:spLocks noChangeArrowheads="1"/>
              </p:cNvSpPr>
              <p:nvPr/>
            </p:nvSpPr>
            <p:spPr bwMode="auto">
              <a:xfrm>
                <a:off x="28575" y="9525"/>
                <a:ext cx="5429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“Bill”</a:t>
                </a:r>
                <a:endParaRPr lang="en-US" sz="1100" dirty="0">
                  <a:effectLst/>
                  <a:latin typeface="Calibri"/>
                  <a:ea typeface="Calibri"/>
                  <a:cs typeface="Times New Roman"/>
                </a:endParaRPr>
              </a:p>
            </p:txBody>
          </p:sp>
        </p:grpSp>
        <p:cxnSp>
          <p:nvCxnSpPr>
            <p:cNvPr id="29" name="Straight Arrow Connector 28"/>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3163179" y="3425626"/>
            <a:ext cx="1012340" cy="515816"/>
            <a:chOff x="0" y="0"/>
            <a:chExt cx="866775" cy="371475"/>
          </a:xfrm>
        </p:grpSpPr>
        <p:sp>
          <p:nvSpPr>
            <p:cNvPr id="53" name="Rectangle 52"/>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4" name="Rectangle 53"/>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5"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“Emily”</a:t>
              </a:r>
              <a:endParaRPr lang="en-US" sz="1100" dirty="0">
                <a:effectLst/>
                <a:latin typeface="Calibri"/>
                <a:ea typeface="Calibri"/>
                <a:cs typeface="Times New Roman"/>
              </a:endParaRPr>
            </a:p>
          </p:txBody>
        </p:sp>
      </p:grpSp>
      <p:grpSp>
        <p:nvGrpSpPr>
          <p:cNvPr id="56" name="Group 55"/>
          <p:cNvGrpSpPr/>
          <p:nvPr/>
        </p:nvGrpSpPr>
        <p:grpSpPr>
          <a:xfrm>
            <a:off x="4620504" y="3430306"/>
            <a:ext cx="1457325" cy="515816"/>
            <a:chOff x="0" y="0"/>
            <a:chExt cx="1247775" cy="371475"/>
          </a:xfrm>
        </p:grpSpPr>
        <p:grpSp>
          <p:nvGrpSpPr>
            <p:cNvPr id="57" name="Group 56"/>
            <p:cNvGrpSpPr/>
            <p:nvPr/>
          </p:nvGrpSpPr>
          <p:grpSpPr>
            <a:xfrm>
              <a:off x="0" y="0"/>
              <a:ext cx="866775" cy="371475"/>
              <a:chOff x="0" y="0"/>
              <a:chExt cx="866775" cy="371475"/>
            </a:xfrm>
          </p:grpSpPr>
          <p:sp>
            <p:nvSpPr>
              <p:cNvPr id="59" name="Rectangle 58"/>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0" name="Rectangle 59"/>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1"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“Jose”</a:t>
                </a:r>
                <a:endParaRPr lang="en-US" sz="1100" dirty="0">
                  <a:effectLst/>
                  <a:latin typeface="Calibri"/>
                  <a:ea typeface="Calibri"/>
                  <a:cs typeface="Times New Roman"/>
                </a:endParaRPr>
              </a:p>
            </p:txBody>
          </p:sp>
        </p:grpSp>
        <p:cxnSp>
          <p:nvCxnSpPr>
            <p:cNvPr id="58" name="Straight Arrow Connector 57"/>
            <p:cNvCxnSpPr/>
            <p:nvPr/>
          </p:nvCxnSpPr>
          <p:spPr>
            <a:xfrm>
              <a:off x="723900" y="171450"/>
              <a:ext cx="523875" cy="0"/>
            </a:xfrm>
            <a:prstGeom prst="straightConnector1">
              <a:avLst/>
            </a:prstGeom>
            <a:ln w="444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a:off x="6074260" y="3430306"/>
            <a:ext cx="1012340" cy="515816"/>
            <a:chOff x="0" y="0"/>
            <a:chExt cx="866775" cy="371475"/>
          </a:xfrm>
        </p:grpSpPr>
        <p:sp>
          <p:nvSpPr>
            <p:cNvPr id="66" name="Rectangle 65"/>
            <p:cNvSpPr/>
            <p:nvPr/>
          </p:nvSpPr>
          <p:spPr>
            <a:xfrm>
              <a:off x="0" y="0"/>
              <a:ext cx="57150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7" name="Rectangle 66"/>
            <p:cNvSpPr/>
            <p:nvPr/>
          </p:nvSpPr>
          <p:spPr>
            <a:xfrm>
              <a:off x="581025" y="0"/>
              <a:ext cx="285750" cy="371475"/>
            </a:xfrm>
            <a:prstGeom prst="rect">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8" name="Text Box 2"/>
            <p:cNvSpPr txBox="1">
              <a:spLocks noChangeArrowheads="1"/>
            </p:cNvSpPr>
            <p:nvPr/>
          </p:nvSpPr>
          <p:spPr bwMode="auto">
            <a:xfrm>
              <a:off x="28575" y="9525"/>
              <a:ext cx="695325" cy="304800"/>
            </a:xfrm>
            <a:prstGeom prst="rect">
              <a:avLst/>
            </a:prstGeom>
            <a:noFill/>
            <a:ln w="9525">
              <a:noFill/>
              <a:miter lim="800000"/>
              <a:headEnd/>
              <a:tailEnd/>
            </a:ln>
          </p:spPr>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“Mary”</a:t>
              </a:r>
              <a:endParaRPr lang="en-US" sz="1100" dirty="0">
                <a:effectLst/>
                <a:latin typeface="Calibri"/>
                <a:ea typeface="Calibri"/>
                <a:cs typeface="Times New Roman"/>
              </a:endParaRPr>
            </a:p>
          </p:txBody>
        </p:sp>
      </p:grpSp>
      <p:grpSp>
        <p:nvGrpSpPr>
          <p:cNvPr id="37" name="Group 36"/>
          <p:cNvGrpSpPr/>
          <p:nvPr/>
        </p:nvGrpSpPr>
        <p:grpSpPr>
          <a:xfrm>
            <a:off x="4016228" y="4598152"/>
            <a:ext cx="1012340" cy="515816"/>
            <a:chOff x="0" y="0"/>
            <a:chExt cx="866775" cy="371475"/>
          </a:xfrm>
        </p:grpSpPr>
        <p:sp>
          <p:nvSpPr>
            <p:cNvPr id="38" name="Rectangle 37"/>
            <p:cNvSpPr/>
            <p:nvPr/>
          </p:nvSpPr>
          <p:spPr>
            <a:xfrm>
              <a:off x="0" y="0"/>
              <a:ext cx="571500" cy="371475"/>
            </a:xfrm>
            <a:prstGeom prst="rect">
              <a:avLst/>
            </a:prstGeom>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9" name="Rectangle 38"/>
            <p:cNvSpPr/>
            <p:nvPr/>
          </p:nvSpPr>
          <p:spPr>
            <a:xfrm>
              <a:off x="581025" y="0"/>
              <a:ext cx="285750" cy="371475"/>
            </a:xfrm>
            <a:prstGeom prst="rect">
              <a:avLst/>
            </a:prstGeom>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Text Box 2"/>
            <p:cNvSpPr txBox="1">
              <a:spLocks noChangeArrowheads="1"/>
            </p:cNvSpPr>
            <p:nvPr/>
          </p:nvSpPr>
          <p:spPr bwMode="auto">
            <a:xfrm>
              <a:off x="28575" y="9525"/>
              <a:ext cx="595313" cy="304800"/>
            </a:xfrm>
            <a:prstGeom prst="rect">
              <a:avLst/>
            </a:prstGeom>
            <a:noFill/>
            <a:ln>
              <a:noFill/>
              <a:headEnd/>
              <a:tailEnd/>
            </a:ln>
          </p:spPr>
          <p:style>
            <a:lnRef idx="1">
              <a:schemeClr val="accent2"/>
            </a:lnRef>
            <a:fillRef idx="2">
              <a:schemeClr val="accent2"/>
            </a:fillRef>
            <a:effectRef idx="1">
              <a:schemeClr val="accent2"/>
            </a:effectRef>
            <a:fontRef idx="minor">
              <a:schemeClr val="dk1"/>
            </a:fontRef>
          </p:style>
          <p:txBody>
            <a:bodyPr rot="0" vert="horz" wrap="square" lIns="91440" tIns="45720" rIns="91440" bIns="45720" anchor="ctr" anchorCtr="0">
              <a:noAutofit/>
            </a:bodyPr>
            <a:lstStyle/>
            <a:p>
              <a:pPr marL="0" marR="0">
                <a:lnSpc>
                  <a:spcPct val="115000"/>
                </a:lnSpc>
                <a:spcBef>
                  <a:spcPts val="0"/>
                </a:spcBef>
                <a:spcAft>
                  <a:spcPts val="1000"/>
                </a:spcAft>
              </a:pPr>
              <a:r>
                <a:rPr lang="en-US" sz="1400" dirty="0" smtClean="0">
                  <a:effectLst/>
                  <a:latin typeface="Calibri"/>
                  <a:ea typeface="Calibri"/>
                  <a:cs typeface="Times New Roman"/>
                </a:rPr>
                <a:t>“Kim”</a:t>
              </a:r>
              <a:endParaRPr lang="en-US" sz="1100" dirty="0">
                <a:effectLst/>
                <a:latin typeface="Calibri"/>
                <a:ea typeface="Calibri"/>
                <a:cs typeface="Times New Roman"/>
              </a:endParaRPr>
            </a:p>
          </p:txBody>
        </p:sp>
      </p:grpSp>
      <p:cxnSp>
        <p:nvCxnSpPr>
          <p:cNvPr id="3" name="Straight Arrow Connector 2"/>
          <p:cNvCxnSpPr/>
          <p:nvPr/>
        </p:nvCxnSpPr>
        <p:spPr>
          <a:xfrm flipV="1">
            <a:off x="4861699" y="3962400"/>
            <a:ext cx="200363" cy="86059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4001685" y="3759734"/>
            <a:ext cx="319269" cy="73606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68484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914400" y="1447800"/>
            <a:ext cx="7391400" cy="4525963"/>
          </a:xfrm>
          <a:solidFill>
            <a:schemeClr val="bg1"/>
          </a:solidFill>
        </p:spPr>
        <p:txBody>
          <a:bodyPr>
            <a:normAutofit fontScale="92500" lnSpcReduction="10000"/>
          </a:bodyPr>
          <a:lstStyle/>
          <a:p>
            <a:pPr marL="0" indent="0">
              <a:buNone/>
            </a:pPr>
            <a:r>
              <a:rPr lang="en-US" dirty="0" smtClean="0"/>
              <a:t>Which of the two data structures is better? Well, that depends </a:t>
            </a:r>
            <a:r>
              <a:rPr lang="en-US" dirty="0"/>
              <a:t>on your specific needs. If you need to support </a:t>
            </a:r>
            <a:r>
              <a:rPr lang="en-US" dirty="0" smtClean="0"/>
              <a:t>direct access</a:t>
            </a:r>
            <a:r>
              <a:rPr lang="en-US" dirty="0"/>
              <a:t>, without inserting or removing elements from any place other than the end, then </a:t>
            </a:r>
            <a:r>
              <a:rPr lang="en-US" dirty="0" smtClean="0"/>
              <a:t>the </a:t>
            </a:r>
            <a:r>
              <a:rPr lang="en-US" i="1" dirty="0">
                <a:solidFill>
                  <a:srgbClr val="FF0000"/>
                </a:solidFill>
              </a:rPr>
              <a:t>a</a:t>
            </a:r>
            <a:r>
              <a:rPr lang="en-US" i="1" dirty="0" smtClean="0">
                <a:solidFill>
                  <a:srgbClr val="FF0000"/>
                </a:solidFill>
              </a:rPr>
              <a:t>rray</a:t>
            </a:r>
            <a:r>
              <a:rPr lang="en-US" dirty="0"/>
              <a:t> offers the optimal </a:t>
            </a:r>
            <a:r>
              <a:rPr lang="en-US" dirty="0" smtClean="0"/>
              <a:t>implementation. </a:t>
            </a:r>
            <a:r>
              <a:rPr lang="en-US" dirty="0"/>
              <a:t>If, however, you need to frequently add and remove elements from the middle of the list and only access the list elements sequentially, then </a:t>
            </a:r>
            <a:r>
              <a:rPr lang="en-US" i="1" dirty="0" smtClean="0"/>
              <a:t>the</a:t>
            </a:r>
            <a:r>
              <a:rPr lang="en-US" i="1" dirty="0" smtClean="0">
                <a:solidFill>
                  <a:srgbClr val="FF0000"/>
                </a:solidFill>
              </a:rPr>
              <a:t> linked </a:t>
            </a:r>
            <a:r>
              <a:rPr lang="en-US" i="1" dirty="0">
                <a:solidFill>
                  <a:srgbClr val="FF0000"/>
                </a:solidFill>
              </a:rPr>
              <a:t>l</a:t>
            </a:r>
            <a:r>
              <a:rPr lang="en-US" i="1" dirty="0" smtClean="0">
                <a:solidFill>
                  <a:srgbClr val="FF0000"/>
                </a:solidFill>
              </a:rPr>
              <a:t>ist</a:t>
            </a:r>
            <a:r>
              <a:rPr lang="en-US" dirty="0"/>
              <a:t> </a:t>
            </a:r>
            <a:r>
              <a:rPr lang="en-US" dirty="0" smtClean="0"/>
              <a:t>is the better </a:t>
            </a:r>
            <a:r>
              <a:rPr lang="en-US" dirty="0" smtClean="0"/>
              <a:t>choice</a:t>
            </a:r>
            <a:r>
              <a:rPr lang="en-US" dirty="0" smtClean="0"/>
              <a:t>.</a:t>
            </a:r>
            <a:endParaRPr lang="en-US" dirty="0"/>
          </a:p>
        </p:txBody>
      </p:sp>
    </p:spTree>
    <p:extLst>
      <p:ext uri="{BB962C8B-B14F-4D97-AF65-F5344CB8AC3E}">
        <p14:creationId xmlns:p14="http://schemas.microsoft.com/office/powerpoint/2010/main" val="29687580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905000"/>
            <a:ext cx="8229600" cy="1143000"/>
          </a:xfrm>
        </p:spPr>
        <p:txBody>
          <a:bodyPr>
            <a:noAutofit/>
          </a:bodyPr>
          <a:lstStyle/>
          <a:p>
            <a:r>
              <a:rPr lang="en-US" sz="7200" b="1" dirty="0" smtClean="0"/>
              <a:t>The End</a:t>
            </a:r>
            <a:endParaRPr lang="en-US" sz="7200" b="1" dirty="0"/>
          </a:p>
        </p:txBody>
      </p:sp>
    </p:spTree>
    <p:extLst>
      <p:ext uri="{BB962C8B-B14F-4D97-AF65-F5344CB8AC3E}">
        <p14:creationId xmlns:p14="http://schemas.microsoft.com/office/powerpoint/2010/main" val="518587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793" y="2209800"/>
            <a:ext cx="1532792" cy="769441"/>
          </a:xfrm>
          <a:prstGeom prst="rect">
            <a:avLst/>
          </a:prstGeom>
          <a:noFill/>
        </p:spPr>
        <p:txBody>
          <a:bodyPr wrap="none" rtlCol="0">
            <a:spAutoFit/>
          </a:bodyPr>
          <a:lstStyle/>
          <a:p>
            <a:pPr algn="ctr"/>
            <a:r>
              <a:rPr lang="en-US" sz="4400" dirty="0" smtClean="0">
                <a:latin typeface="Arial" pitchFamily="34" charset="0"/>
                <a:cs typeface="Arial" pitchFamily="34" charset="0"/>
              </a:rPr>
              <a:t>Array</a:t>
            </a:r>
            <a:endParaRPr lang="en-US" sz="4400" dirty="0">
              <a:latin typeface="Arial" pitchFamily="34" charset="0"/>
              <a:cs typeface="Arial" pitchFamily="34" charset="0"/>
            </a:endParaRPr>
          </a:p>
        </p:txBody>
      </p:sp>
    </p:spTree>
    <p:extLst>
      <p:ext uri="{BB962C8B-B14F-4D97-AF65-F5344CB8AC3E}">
        <p14:creationId xmlns:p14="http://schemas.microsoft.com/office/powerpoint/2010/main" val="2320009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228600"/>
            <a:ext cx="7315200" cy="1815882"/>
          </a:xfrm>
          <a:prstGeom prst="rect">
            <a:avLst/>
          </a:prstGeom>
          <a:solidFill>
            <a:schemeClr val="bg1"/>
          </a:solidFill>
        </p:spPr>
        <p:txBody>
          <a:bodyPr wrap="square" rtlCol="0">
            <a:spAutoFit/>
          </a:bodyPr>
          <a:lstStyle/>
          <a:p>
            <a:r>
              <a:rPr lang="en-US" sz="2800" dirty="0" smtClean="0"/>
              <a:t>An </a:t>
            </a:r>
            <a:r>
              <a:rPr lang="en-US" sz="2800" dirty="0" smtClean="0">
                <a:solidFill>
                  <a:srgbClr val="FF0000"/>
                </a:solidFill>
              </a:rPr>
              <a:t>array</a:t>
            </a:r>
            <a:r>
              <a:rPr lang="en-US" sz="2800" dirty="0" smtClean="0"/>
              <a:t> is a static data structure that is a fixed size with each element in the array occupying consecutive memory locations. The elements  are accessed through an numerical index. </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809581754"/>
              </p:ext>
            </p:extLst>
          </p:nvPr>
        </p:nvGraphicFramePr>
        <p:xfrm>
          <a:off x="1371600" y="2341880"/>
          <a:ext cx="1600200" cy="3337560"/>
        </p:xfrm>
        <a:graphic>
          <a:graphicData uri="http://schemas.openxmlformats.org/drawingml/2006/table">
            <a:tbl>
              <a:tblPr firstRow="1" bandRow="1">
                <a:tableStyleId>{5940675A-B579-460E-94D1-54222C63F5DA}</a:tableStyleId>
              </a:tblPr>
              <a:tblGrid>
                <a:gridCol w="470647"/>
                <a:gridCol w="1129553"/>
              </a:tblGrid>
              <a:tr h="370840">
                <a:tc>
                  <a:txBody>
                    <a:bodyPr/>
                    <a:lstStyle/>
                    <a:p>
                      <a:pPr algn="ctr"/>
                      <a:r>
                        <a:rPr lang="en-US" dirty="0" smtClean="0"/>
                        <a:t>0</a:t>
                      </a:r>
                      <a:endParaRPr lang="en-US" b="0" dirty="0"/>
                    </a:p>
                  </a:txBody>
                  <a:tcPr anchor="ctr">
                    <a:solidFill>
                      <a:srgbClr val="FFFFCC"/>
                    </a:solidFill>
                  </a:tcPr>
                </a:tc>
                <a:tc>
                  <a:txBody>
                    <a:bodyPr/>
                    <a:lstStyle/>
                    <a:p>
                      <a:r>
                        <a:rPr lang="en-US" dirty="0" smtClean="0"/>
                        <a:t>“Bill”</a:t>
                      </a:r>
                      <a:endParaRPr lang="en-US" dirty="0"/>
                    </a:p>
                  </a:txBody>
                  <a:tcPr>
                    <a:solidFill>
                      <a:schemeClr val="bg1"/>
                    </a:solidFill>
                  </a:tcPr>
                </a:tc>
              </a:tr>
              <a:tr h="370840">
                <a:tc>
                  <a:txBody>
                    <a:bodyPr/>
                    <a:lstStyle/>
                    <a:p>
                      <a:pPr algn="ctr"/>
                      <a:r>
                        <a:rPr lang="en-US" dirty="0" smtClean="0"/>
                        <a:t>1</a:t>
                      </a:r>
                      <a:endParaRPr lang="en-US" dirty="0"/>
                    </a:p>
                  </a:txBody>
                  <a:tcPr anchor="ctr">
                    <a:solidFill>
                      <a:srgbClr val="FFFFCC"/>
                    </a:solidFill>
                  </a:tcPr>
                </a:tc>
                <a:tc>
                  <a:txBody>
                    <a:bodyPr/>
                    <a:lstStyle/>
                    <a:p>
                      <a:r>
                        <a:rPr lang="en-US" dirty="0" smtClean="0"/>
                        <a:t>“Blanca”</a:t>
                      </a:r>
                      <a:endParaRPr lang="en-US" dirty="0"/>
                    </a:p>
                  </a:txBody>
                  <a:tcPr>
                    <a:solidFill>
                      <a:schemeClr val="bg1"/>
                    </a:solidFill>
                  </a:tcPr>
                </a:tc>
              </a:tr>
              <a:tr h="370840">
                <a:tc>
                  <a:txBody>
                    <a:bodyPr/>
                    <a:lstStyle/>
                    <a:p>
                      <a:pPr algn="ctr"/>
                      <a:r>
                        <a:rPr lang="en-US" dirty="0" smtClean="0"/>
                        <a:t>2</a:t>
                      </a:r>
                      <a:endParaRPr lang="en-US" dirty="0"/>
                    </a:p>
                  </a:txBody>
                  <a:tcPr anchor="ctr">
                    <a:solidFill>
                      <a:srgbClr val="FFFFCC"/>
                    </a:solidFill>
                  </a:tcPr>
                </a:tc>
                <a:tc>
                  <a:txBody>
                    <a:bodyPr/>
                    <a:lstStyle/>
                    <a:p>
                      <a:r>
                        <a:rPr lang="en-US" dirty="0" smtClean="0"/>
                        <a:t>“Bob”</a:t>
                      </a:r>
                    </a:p>
                  </a:txBody>
                  <a:tcPr>
                    <a:solidFill>
                      <a:schemeClr val="bg1"/>
                    </a:solidFill>
                  </a:tcPr>
                </a:tc>
              </a:tr>
              <a:tr h="370840">
                <a:tc>
                  <a:txBody>
                    <a:bodyPr/>
                    <a:lstStyle/>
                    <a:p>
                      <a:pPr algn="ctr"/>
                      <a:r>
                        <a:rPr lang="en-US" dirty="0" smtClean="0"/>
                        <a:t>3</a:t>
                      </a:r>
                      <a:endParaRPr lang="en-US" dirty="0"/>
                    </a:p>
                  </a:txBody>
                  <a:tcPr anchor="ctr">
                    <a:solidFill>
                      <a:srgbClr val="FFFFCC"/>
                    </a:solidFill>
                  </a:tcPr>
                </a:tc>
                <a:tc>
                  <a:txBody>
                    <a:bodyPr/>
                    <a:lstStyle/>
                    <a:p>
                      <a:r>
                        <a:rPr lang="en-US" dirty="0" smtClean="0"/>
                        <a:t>“Emily”</a:t>
                      </a:r>
                      <a:endParaRPr lang="en-US" dirty="0"/>
                    </a:p>
                  </a:txBody>
                  <a:tcPr>
                    <a:solidFill>
                      <a:schemeClr val="bg1"/>
                    </a:solidFill>
                  </a:tcPr>
                </a:tc>
              </a:tr>
              <a:tr h="370840">
                <a:tc>
                  <a:txBody>
                    <a:bodyPr/>
                    <a:lstStyle/>
                    <a:p>
                      <a:pPr algn="ctr"/>
                      <a:r>
                        <a:rPr lang="en-US" dirty="0" smtClean="0"/>
                        <a:t>4</a:t>
                      </a:r>
                      <a:endParaRPr lang="en-US" dirty="0"/>
                    </a:p>
                  </a:txBody>
                  <a:tcPr anchor="ctr">
                    <a:solidFill>
                      <a:srgbClr val="FFFFCC"/>
                    </a:solidFill>
                  </a:tcPr>
                </a:tc>
                <a:tc>
                  <a:txBody>
                    <a:bodyPr/>
                    <a:lstStyle/>
                    <a:p>
                      <a:r>
                        <a:rPr lang="en-US" dirty="0" smtClean="0"/>
                        <a:t>“George”</a:t>
                      </a:r>
                      <a:endParaRPr lang="en-US" dirty="0"/>
                    </a:p>
                  </a:txBody>
                  <a:tcPr>
                    <a:solidFill>
                      <a:schemeClr val="bg1"/>
                    </a:solidFill>
                  </a:tcPr>
                </a:tc>
              </a:tr>
              <a:tr h="370840">
                <a:tc>
                  <a:txBody>
                    <a:bodyPr/>
                    <a:lstStyle/>
                    <a:p>
                      <a:pPr algn="ctr"/>
                      <a:r>
                        <a:rPr lang="en-US" dirty="0" smtClean="0"/>
                        <a:t>5</a:t>
                      </a:r>
                      <a:endParaRPr lang="en-US" dirty="0"/>
                    </a:p>
                  </a:txBody>
                  <a:tcPr anchor="ctr">
                    <a:solidFill>
                      <a:srgbClr val="FFFFCC"/>
                    </a:solidFill>
                  </a:tcPr>
                </a:tc>
                <a:tc>
                  <a:txBody>
                    <a:bodyPr/>
                    <a:lstStyle/>
                    <a:p>
                      <a:r>
                        <a:rPr lang="en-US" dirty="0" smtClean="0"/>
                        <a:t>“Jose”</a:t>
                      </a:r>
                      <a:endParaRPr lang="en-US" dirty="0"/>
                    </a:p>
                  </a:txBody>
                  <a:tcPr>
                    <a:solidFill>
                      <a:schemeClr val="bg1"/>
                    </a:solidFill>
                  </a:tcPr>
                </a:tc>
              </a:tr>
              <a:tr h="370840">
                <a:tc>
                  <a:txBody>
                    <a:bodyPr/>
                    <a:lstStyle/>
                    <a:p>
                      <a:pPr algn="ctr"/>
                      <a:r>
                        <a:rPr lang="en-US" dirty="0" smtClean="0"/>
                        <a:t>6</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“Mary”</a:t>
                      </a:r>
                    </a:p>
                  </a:txBody>
                  <a:tcPr>
                    <a:solidFill>
                      <a:schemeClr val="bg1"/>
                    </a:solidFill>
                  </a:tcPr>
                </a:tc>
              </a:tr>
              <a:tr h="370840">
                <a:tc>
                  <a:txBody>
                    <a:bodyPr/>
                    <a:lstStyle/>
                    <a:p>
                      <a:pPr algn="ctr"/>
                      <a:r>
                        <a:rPr lang="en-US" dirty="0" smtClean="0"/>
                        <a:t>7</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“Max”</a:t>
                      </a:r>
                    </a:p>
                  </a:txBody>
                  <a:tcPr>
                    <a:solidFill>
                      <a:schemeClr val="bg1"/>
                    </a:solidFill>
                  </a:tcPr>
                </a:tc>
              </a:tr>
              <a:tr h="370840">
                <a:tc>
                  <a:txBody>
                    <a:bodyPr/>
                    <a:lstStyle/>
                    <a:p>
                      <a:pPr algn="ctr"/>
                      <a:r>
                        <a:rPr lang="en-US" dirty="0" smtClean="0"/>
                        <a:t>8</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“Sara”</a:t>
                      </a:r>
                    </a:p>
                  </a:txBody>
                  <a:tcPr>
                    <a:solidFill>
                      <a:schemeClr val="bg1"/>
                    </a:solidFill>
                  </a:tcPr>
                </a:tc>
              </a:tr>
            </a:tbl>
          </a:graphicData>
        </a:graphic>
      </p:graphicFrame>
    </p:spTree>
    <p:extLst>
      <p:ext uri="{BB962C8B-B14F-4D97-AF65-F5344CB8AC3E}">
        <p14:creationId xmlns:p14="http://schemas.microsoft.com/office/powerpoint/2010/main" val="41660236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228600"/>
            <a:ext cx="7315200" cy="1815882"/>
          </a:xfrm>
          <a:prstGeom prst="rect">
            <a:avLst/>
          </a:prstGeom>
          <a:solidFill>
            <a:schemeClr val="bg1"/>
          </a:solidFill>
        </p:spPr>
        <p:txBody>
          <a:bodyPr wrap="square" rtlCol="0">
            <a:spAutoFit/>
          </a:bodyPr>
          <a:lstStyle/>
          <a:p>
            <a:r>
              <a:rPr lang="en-US" sz="2800" dirty="0" smtClean="0"/>
              <a:t>Viewing data in an array is a very fast operation. All you have to do is supply the index of the item you wish to view and the array provides </a:t>
            </a:r>
            <a:r>
              <a:rPr lang="en-US" sz="2800" b="1" dirty="0" smtClean="0"/>
              <a:t>direct</a:t>
            </a:r>
            <a:r>
              <a:rPr lang="en-US" sz="2800" dirty="0" smtClean="0"/>
              <a:t> </a:t>
            </a:r>
            <a:r>
              <a:rPr lang="en-US" sz="2800" b="1" dirty="0" smtClean="0"/>
              <a:t>access</a:t>
            </a:r>
            <a:r>
              <a:rPr lang="en-US" sz="2800" dirty="0" smtClean="0"/>
              <a:t> to that item.</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3399308186"/>
              </p:ext>
            </p:extLst>
          </p:nvPr>
        </p:nvGraphicFramePr>
        <p:xfrm>
          <a:off x="1371600" y="2341880"/>
          <a:ext cx="1600200" cy="3337560"/>
        </p:xfrm>
        <a:graphic>
          <a:graphicData uri="http://schemas.openxmlformats.org/drawingml/2006/table">
            <a:tbl>
              <a:tblPr firstRow="1" bandRow="1">
                <a:tableStyleId>{5940675A-B579-460E-94D1-54222C63F5DA}</a:tableStyleId>
              </a:tblPr>
              <a:tblGrid>
                <a:gridCol w="470647"/>
                <a:gridCol w="1129553"/>
              </a:tblGrid>
              <a:tr h="370840">
                <a:tc>
                  <a:txBody>
                    <a:bodyPr/>
                    <a:lstStyle/>
                    <a:p>
                      <a:pPr algn="ctr"/>
                      <a:r>
                        <a:rPr lang="en-US" dirty="0" smtClean="0"/>
                        <a:t>0</a:t>
                      </a:r>
                      <a:endParaRPr lang="en-US" b="0" dirty="0"/>
                    </a:p>
                  </a:txBody>
                  <a:tcPr anchor="ctr">
                    <a:solidFill>
                      <a:srgbClr val="FFFFCC"/>
                    </a:solidFill>
                  </a:tcPr>
                </a:tc>
                <a:tc>
                  <a:txBody>
                    <a:bodyPr/>
                    <a:lstStyle/>
                    <a:p>
                      <a:r>
                        <a:rPr lang="en-US" dirty="0" smtClean="0"/>
                        <a:t>“Bill”</a:t>
                      </a:r>
                      <a:endParaRPr lang="en-US" dirty="0"/>
                    </a:p>
                  </a:txBody>
                  <a:tcPr>
                    <a:solidFill>
                      <a:schemeClr val="bg1"/>
                    </a:solidFill>
                  </a:tcPr>
                </a:tc>
              </a:tr>
              <a:tr h="370840">
                <a:tc>
                  <a:txBody>
                    <a:bodyPr/>
                    <a:lstStyle/>
                    <a:p>
                      <a:pPr algn="ctr"/>
                      <a:r>
                        <a:rPr lang="en-US" dirty="0" smtClean="0"/>
                        <a:t>1</a:t>
                      </a:r>
                      <a:endParaRPr lang="en-US" dirty="0"/>
                    </a:p>
                  </a:txBody>
                  <a:tcPr anchor="ctr">
                    <a:solidFill>
                      <a:srgbClr val="FFFFCC"/>
                    </a:solidFill>
                  </a:tcPr>
                </a:tc>
                <a:tc>
                  <a:txBody>
                    <a:bodyPr/>
                    <a:lstStyle/>
                    <a:p>
                      <a:r>
                        <a:rPr lang="en-US" dirty="0" smtClean="0"/>
                        <a:t>“Blanca”</a:t>
                      </a:r>
                      <a:endParaRPr lang="en-US" dirty="0"/>
                    </a:p>
                  </a:txBody>
                  <a:tcPr>
                    <a:solidFill>
                      <a:schemeClr val="bg1"/>
                    </a:solidFill>
                  </a:tcPr>
                </a:tc>
              </a:tr>
              <a:tr h="370840">
                <a:tc>
                  <a:txBody>
                    <a:bodyPr/>
                    <a:lstStyle/>
                    <a:p>
                      <a:pPr algn="ctr"/>
                      <a:r>
                        <a:rPr lang="en-US" dirty="0" smtClean="0"/>
                        <a:t>2</a:t>
                      </a:r>
                      <a:endParaRPr lang="en-US" dirty="0"/>
                    </a:p>
                  </a:txBody>
                  <a:tcPr anchor="ctr">
                    <a:solidFill>
                      <a:srgbClr val="FFFFCC"/>
                    </a:solidFill>
                  </a:tcPr>
                </a:tc>
                <a:tc>
                  <a:txBody>
                    <a:bodyPr/>
                    <a:lstStyle/>
                    <a:p>
                      <a:r>
                        <a:rPr lang="en-US" dirty="0" smtClean="0"/>
                        <a:t>“Bob”</a:t>
                      </a:r>
                    </a:p>
                  </a:txBody>
                  <a:tcPr>
                    <a:solidFill>
                      <a:schemeClr val="bg1"/>
                    </a:solidFill>
                  </a:tcPr>
                </a:tc>
              </a:tr>
              <a:tr h="370840">
                <a:tc>
                  <a:txBody>
                    <a:bodyPr/>
                    <a:lstStyle/>
                    <a:p>
                      <a:pPr algn="ctr"/>
                      <a:r>
                        <a:rPr lang="en-US" dirty="0" smtClean="0"/>
                        <a:t>3</a:t>
                      </a:r>
                      <a:endParaRPr lang="en-US" dirty="0"/>
                    </a:p>
                  </a:txBody>
                  <a:tcPr anchor="ctr">
                    <a:solidFill>
                      <a:srgbClr val="FF8B8B"/>
                    </a:solidFill>
                  </a:tcPr>
                </a:tc>
                <a:tc>
                  <a:txBody>
                    <a:bodyPr/>
                    <a:lstStyle/>
                    <a:p>
                      <a:r>
                        <a:rPr lang="en-US" dirty="0" smtClean="0"/>
                        <a:t>“Emily”</a:t>
                      </a:r>
                      <a:endParaRPr lang="en-US" dirty="0"/>
                    </a:p>
                  </a:txBody>
                  <a:tcPr>
                    <a:solidFill>
                      <a:schemeClr val="bg1"/>
                    </a:solidFill>
                  </a:tcPr>
                </a:tc>
              </a:tr>
              <a:tr h="370840">
                <a:tc>
                  <a:txBody>
                    <a:bodyPr/>
                    <a:lstStyle/>
                    <a:p>
                      <a:pPr algn="ctr"/>
                      <a:r>
                        <a:rPr lang="en-US" dirty="0" smtClean="0"/>
                        <a:t>4</a:t>
                      </a:r>
                      <a:endParaRPr lang="en-US" dirty="0"/>
                    </a:p>
                  </a:txBody>
                  <a:tcPr anchor="ctr">
                    <a:solidFill>
                      <a:srgbClr val="FFFFCC"/>
                    </a:solidFill>
                  </a:tcPr>
                </a:tc>
                <a:tc>
                  <a:txBody>
                    <a:bodyPr/>
                    <a:lstStyle/>
                    <a:p>
                      <a:r>
                        <a:rPr lang="en-US" dirty="0" smtClean="0"/>
                        <a:t>“George”</a:t>
                      </a:r>
                      <a:endParaRPr lang="en-US" dirty="0"/>
                    </a:p>
                  </a:txBody>
                  <a:tcPr>
                    <a:solidFill>
                      <a:schemeClr val="bg1"/>
                    </a:solidFill>
                  </a:tcPr>
                </a:tc>
              </a:tr>
              <a:tr h="370840">
                <a:tc>
                  <a:txBody>
                    <a:bodyPr/>
                    <a:lstStyle/>
                    <a:p>
                      <a:pPr algn="ctr"/>
                      <a:r>
                        <a:rPr lang="en-US" dirty="0" smtClean="0"/>
                        <a:t>5</a:t>
                      </a:r>
                      <a:endParaRPr lang="en-US" dirty="0"/>
                    </a:p>
                  </a:txBody>
                  <a:tcPr anchor="ctr">
                    <a:solidFill>
                      <a:srgbClr val="FFFFCC"/>
                    </a:solidFill>
                  </a:tcPr>
                </a:tc>
                <a:tc>
                  <a:txBody>
                    <a:bodyPr/>
                    <a:lstStyle/>
                    <a:p>
                      <a:r>
                        <a:rPr lang="en-US" dirty="0" smtClean="0"/>
                        <a:t>“Jose”</a:t>
                      </a:r>
                      <a:endParaRPr lang="en-US" dirty="0"/>
                    </a:p>
                  </a:txBody>
                  <a:tcPr>
                    <a:solidFill>
                      <a:schemeClr val="bg1"/>
                    </a:solidFill>
                  </a:tcPr>
                </a:tc>
              </a:tr>
              <a:tr h="370840">
                <a:tc>
                  <a:txBody>
                    <a:bodyPr/>
                    <a:lstStyle/>
                    <a:p>
                      <a:pPr algn="ctr"/>
                      <a:r>
                        <a:rPr lang="en-US" dirty="0" smtClean="0"/>
                        <a:t>6</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“Mary”</a:t>
                      </a:r>
                    </a:p>
                  </a:txBody>
                  <a:tcPr>
                    <a:solidFill>
                      <a:schemeClr val="bg1"/>
                    </a:solidFill>
                  </a:tcPr>
                </a:tc>
              </a:tr>
              <a:tr h="370840">
                <a:tc>
                  <a:txBody>
                    <a:bodyPr/>
                    <a:lstStyle/>
                    <a:p>
                      <a:pPr algn="ctr"/>
                      <a:r>
                        <a:rPr lang="en-US" dirty="0" smtClean="0"/>
                        <a:t>7</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“Max”</a:t>
                      </a:r>
                    </a:p>
                  </a:txBody>
                  <a:tcPr>
                    <a:solidFill>
                      <a:schemeClr val="bg1"/>
                    </a:solidFill>
                  </a:tcPr>
                </a:tc>
              </a:tr>
              <a:tr h="370840">
                <a:tc>
                  <a:txBody>
                    <a:bodyPr/>
                    <a:lstStyle/>
                    <a:p>
                      <a:pPr algn="ctr"/>
                      <a:r>
                        <a:rPr lang="en-US" dirty="0" smtClean="0"/>
                        <a:t>8</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“Sara”</a:t>
                      </a:r>
                    </a:p>
                  </a:txBody>
                  <a:tcPr>
                    <a:solidFill>
                      <a:schemeClr val="bg1"/>
                    </a:solidFill>
                  </a:tcPr>
                </a:tc>
              </a:tr>
            </a:tbl>
          </a:graphicData>
        </a:graphic>
      </p:graphicFrame>
    </p:spTree>
    <p:extLst>
      <p:ext uri="{BB962C8B-B14F-4D97-AF65-F5344CB8AC3E}">
        <p14:creationId xmlns:p14="http://schemas.microsoft.com/office/powerpoint/2010/main" val="23417929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228600"/>
            <a:ext cx="7315200" cy="1323439"/>
          </a:xfrm>
          <a:prstGeom prst="rect">
            <a:avLst/>
          </a:prstGeom>
          <a:solidFill>
            <a:schemeClr val="bg1"/>
          </a:solidFill>
        </p:spPr>
        <p:txBody>
          <a:bodyPr wrap="square" rtlCol="0">
            <a:spAutoFit/>
          </a:bodyPr>
          <a:lstStyle/>
          <a:p>
            <a:r>
              <a:rPr lang="en-US" sz="2800" dirty="0" smtClean="0"/>
              <a:t>Adding new data to end of the array is also a very efficient operation. </a:t>
            </a:r>
            <a:r>
              <a:rPr lang="en-US" sz="2400" dirty="0" smtClean="0"/>
              <a:t>(Assuming the array was allocated with enough memory to accommodate the operation.)</a:t>
            </a:r>
            <a:endParaRPr 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1083423451"/>
              </p:ext>
            </p:extLst>
          </p:nvPr>
        </p:nvGraphicFramePr>
        <p:xfrm>
          <a:off x="1371600" y="2341880"/>
          <a:ext cx="1600200" cy="3708400"/>
        </p:xfrm>
        <a:graphic>
          <a:graphicData uri="http://schemas.openxmlformats.org/drawingml/2006/table">
            <a:tbl>
              <a:tblPr firstRow="1" bandRow="1">
                <a:tableStyleId>{5940675A-B579-460E-94D1-54222C63F5DA}</a:tableStyleId>
              </a:tblPr>
              <a:tblGrid>
                <a:gridCol w="470647"/>
                <a:gridCol w="1129553"/>
              </a:tblGrid>
              <a:tr h="370840">
                <a:tc>
                  <a:txBody>
                    <a:bodyPr/>
                    <a:lstStyle/>
                    <a:p>
                      <a:pPr algn="ctr"/>
                      <a:r>
                        <a:rPr lang="en-US" dirty="0" smtClean="0"/>
                        <a:t>0</a:t>
                      </a:r>
                      <a:endParaRPr lang="en-US" b="0" dirty="0"/>
                    </a:p>
                  </a:txBody>
                  <a:tcPr anchor="ctr">
                    <a:solidFill>
                      <a:srgbClr val="FFFFCC"/>
                    </a:solidFill>
                  </a:tcPr>
                </a:tc>
                <a:tc>
                  <a:txBody>
                    <a:bodyPr/>
                    <a:lstStyle/>
                    <a:p>
                      <a:r>
                        <a:rPr lang="en-US" dirty="0" smtClean="0"/>
                        <a:t>“Bill”</a:t>
                      </a:r>
                      <a:endParaRPr lang="en-US" dirty="0"/>
                    </a:p>
                  </a:txBody>
                  <a:tcPr>
                    <a:solidFill>
                      <a:schemeClr val="bg1"/>
                    </a:solidFill>
                  </a:tcPr>
                </a:tc>
              </a:tr>
              <a:tr h="370840">
                <a:tc>
                  <a:txBody>
                    <a:bodyPr/>
                    <a:lstStyle/>
                    <a:p>
                      <a:pPr algn="ctr"/>
                      <a:r>
                        <a:rPr lang="en-US" dirty="0" smtClean="0"/>
                        <a:t>1</a:t>
                      </a:r>
                      <a:endParaRPr lang="en-US" dirty="0"/>
                    </a:p>
                  </a:txBody>
                  <a:tcPr anchor="ctr">
                    <a:solidFill>
                      <a:srgbClr val="FFFFCC"/>
                    </a:solidFill>
                  </a:tcPr>
                </a:tc>
                <a:tc>
                  <a:txBody>
                    <a:bodyPr/>
                    <a:lstStyle/>
                    <a:p>
                      <a:r>
                        <a:rPr lang="en-US" dirty="0" smtClean="0"/>
                        <a:t>“Blanca”</a:t>
                      </a:r>
                      <a:endParaRPr lang="en-US" dirty="0"/>
                    </a:p>
                  </a:txBody>
                  <a:tcPr>
                    <a:solidFill>
                      <a:schemeClr val="bg1"/>
                    </a:solidFill>
                  </a:tcPr>
                </a:tc>
              </a:tr>
              <a:tr h="370840">
                <a:tc>
                  <a:txBody>
                    <a:bodyPr/>
                    <a:lstStyle/>
                    <a:p>
                      <a:pPr algn="ctr"/>
                      <a:r>
                        <a:rPr lang="en-US" dirty="0" smtClean="0"/>
                        <a:t>2</a:t>
                      </a:r>
                      <a:endParaRPr lang="en-US" dirty="0"/>
                    </a:p>
                  </a:txBody>
                  <a:tcPr anchor="ctr">
                    <a:solidFill>
                      <a:srgbClr val="FFFFCC"/>
                    </a:solidFill>
                  </a:tcPr>
                </a:tc>
                <a:tc>
                  <a:txBody>
                    <a:bodyPr/>
                    <a:lstStyle/>
                    <a:p>
                      <a:r>
                        <a:rPr lang="en-US" dirty="0" smtClean="0"/>
                        <a:t>“Bob”</a:t>
                      </a:r>
                    </a:p>
                  </a:txBody>
                  <a:tcPr>
                    <a:solidFill>
                      <a:schemeClr val="bg1"/>
                    </a:solidFill>
                  </a:tcPr>
                </a:tc>
              </a:tr>
              <a:tr h="370840">
                <a:tc>
                  <a:txBody>
                    <a:bodyPr/>
                    <a:lstStyle/>
                    <a:p>
                      <a:pPr algn="ctr"/>
                      <a:r>
                        <a:rPr lang="en-US" dirty="0" smtClean="0"/>
                        <a:t>3</a:t>
                      </a:r>
                      <a:endParaRPr lang="en-US" dirty="0"/>
                    </a:p>
                  </a:txBody>
                  <a:tcPr anchor="ctr">
                    <a:solidFill>
                      <a:srgbClr val="FFFFCC"/>
                    </a:solidFill>
                  </a:tcPr>
                </a:tc>
                <a:tc>
                  <a:txBody>
                    <a:bodyPr/>
                    <a:lstStyle/>
                    <a:p>
                      <a:r>
                        <a:rPr lang="en-US" dirty="0" smtClean="0"/>
                        <a:t>“Emily”</a:t>
                      </a:r>
                      <a:endParaRPr lang="en-US" dirty="0"/>
                    </a:p>
                  </a:txBody>
                  <a:tcPr>
                    <a:solidFill>
                      <a:schemeClr val="bg1"/>
                    </a:solidFill>
                  </a:tcPr>
                </a:tc>
              </a:tr>
              <a:tr h="370840">
                <a:tc>
                  <a:txBody>
                    <a:bodyPr/>
                    <a:lstStyle/>
                    <a:p>
                      <a:pPr algn="ctr"/>
                      <a:r>
                        <a:rPr lang="en-US" dirty="0" smtClean="0"/>
                        <a:t>4</a:t>
                      </a:r>
                      <a:endParaRPr lang="en-US" dirty="0"/>
                    </a:p>
                  </a:txBody>
                  <a:tcPr anchor="ctr">
                    <a:solidFill>
                      <a:srgbClr val="FFFFCC"/>
                    </a:solidFill>
                  </a:tcPr>
                </a:tc>
                <a:tc>
                  <a:txBody>
                    <a:bodyPr/>
                    <a:lstStyle/>
                    <a:p>
                      <a:r>
                        <a:rPr lang="en-US" dirty="0" smtClean="0"/>
                        <a:t>“George”</a:t>
                      </a:r>
                      <a:endParaRPr lang="en-US" dirty="0"/>
                    </a:p>
                  </a:txBody>
                  <a:tcPr>
                    <a:solidFill>
                      <a:schemeClr val="bg1"/>
                    </a:solidFill>
                  </a:tcPr>
                </a:tc>
              </a:tr>
              <a:tr h="370840">
                <a:tc>
                  <a:txBody>
                    <a:bodyPr/>
                    <a:lstStyle/>
                    <a:p>
                      <a:pPr algn="ctr"/>
                      <a:r>
                        <a:rPr lang="en-US" dirty="0" smtClean="0"/>
                        <a:t>5</a:t>
                      </a:r>
                      <a:endParaRPr lang="en-US" dirty="0"/>
                    </a:p>
                  </a:txBody>
                  <a:tcPr anchor="ctr">
                    <a:solidFill>
                      <a:srgbClr val="FFFFCC"/>
                    </a:solidFill>
                  </a:tcPr>
                </a:tc>
                <a:tc>
                  <a:txBody>
                    <a:bodyPr/>
                    <a:lstStyle/>
                    <a:p>
                      <a:r>
                        <a:rPr lang="en-US" dirty="0" smtClean="0"/>
                        <a:t>“Jose”</a:t>
                      </a:r>
                      <a:endParaRPr lang="en-US" dirty="0"/>
                    </a:p>
                  </a:txBody>
                  <a:tcPr>
                    <a:solidFill>
                      <a:schemeClr val="bg1"/>
                    </a:solidFill>
                  </a:tcPr>
                </a:tc>
              </a:tr>
              <a:tr h="370840">
                <a:tc>
                  <a:txBody>
                    <a:bodyPr/>
                    <a:lstStyle/>
                    <a:p>
                      <a:pPr algn="ctr"/>
                      <a:r>
                        <a:rPr lang="en-US" dirty="0" smtClean="0"/>
                        <a:t>6</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“Mary”</a:t>
                      </a:r>
                    </a:p>
                  </a:txBody>
                  <a:tcPr>
                    <a:solidFill>
                      <a:schemeClr val="bg1"/>
                    </a:solidFill>
                  </a:tcPr>
                </a:tc>
              </a:tr>
              <a:tr h="370840">
                <a:tc>
                  <a:txBody>
                    <a:bodyPr/>
                    <a:lstStyle/>
                    <a:p>
                      <a:pPr algn="ctr"/>
                      <a:r>
                        <a:rPr lang="en-US" dirty="0" smtClean="0"/>
                        <a:t>7</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“Max”</a:t>
                      </a:r>
                    </a:p>
                  </a:txBody>
                  <a:tcPr>
                    <a:solidFill>
                      <a:schemeClr val="bg1"/>
                    </a:solidFill>
                  </a:tcPr>
                </a:tc>
              </a:tr>
              <a:tr h="370840">
                <a:tc>
                  <a:txBody>
                    <a:bodyPr/>
                    <a:lstStyle/>
                    <a:p>
                      <a:pPr algn="ctr"/>
                      <a:r>
                        <a:rPr lang="en-US" dirty="0" smtClean="0"/>
                        <a:t>8</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“Sara”</a:t>
                      </a:r>
                    </a:p>
                  </a:txBody>
                  <a:tcPr>
                    <a:solidFill>
                      <a:schemeClr val="bg1"/>
                    </a:solidFill>
                  </a:tcPr>
                </a:tc>
              </a:tr>
              <a:tr h="370840">
                <a:tc>
                  <a:txBody>
                    <a:bodyPr/>
                    <a:lstStyle/>
                    <a:p>
                      <a:pPr algn="ctr"/>
                      <a:r>
                        <a:rPr lang="en-US" dirty="0" smtClean="0"/>
                        <a:t>9</a:t>
                      </a:r>
                      <a:endParaRPr lang="en-US" dirty="0"/>
                    </a:p>
                  </a:txBody>
                  <a:tcPr anchor="ctr">
                    <a:solidFill>
                      <a:srgbClr val="FF8B8B"/>
                    </a:solidFill>
                  </a:tcPr>
                </a:tc>
                <a:tc>
                  <a:txBody>
                    <a:bodyPr/>
                    <a:lstStyle/>
                    <a:p>
                      <a:r>
                        <a:rPr lang="en-US" dirty="0" smtClean="0"/>
                        <a:t>“Steven”</a:t>
                      </a:r>
                      <a:endParaRPr lang="en-US" dirty="0"/>
                    </a:p>
                  </a:txBody>
                  <a:tcPr>
                    <a:solidFill>
                      <a:srgbClr val="FF8B8B"/>
                    </a:solidFill>
                  </a:tcPr>
                </a:tc>
              </a:tr>
            </a:tbl>
          </a:graphicData>
        </a:graphic>
      </p:graphicFrame>
    </p:spTree>
    <p:extLst>
      <p:ext uri="{BB962C8B-B14F-4D97-AF65-F5344CB8AC3E}">
        <p14:creationId xmlns:p14="http://schemas.microsoft.com/office/powerpoint/2010/main" val="19750074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228600"/>
            <a:ext cx="7315200" cy="1384995"/>
          </a:xfrm>
          <a:prstGeom prst="rect">
            <a:avLst/>
          </a:prstGeom>
          <a:solidFill>
            <a:schemeClr val="bg1"/>
          </a:solidFill>
        </p:spPr>
        <p:txBody>
          <a:bodyPr wrap="square" rtlCol="0">
            <a:spAutoFit/>
          </a:bodyPr>
          <a:lstStyle/>
          <a:p>
            <a:r>
              <a:rPr lang="en-US" sz="2800" dirty="0" smtClean="0"/>
              <a:t>The problem with an array surfaces when you attempt to add new data to the beginning or middle of the array.</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4221414888"/>
              </p:ext>
            </p:extLst>
          </p:nvPr>
        </p:nvGraphicFramePr>
        <p:xfrm>
          <a:off x="1371600" y="2341880"/>
          <a:ext cx="1600200" cy="3337560"/>
        </p:xfrm>
        <a:graphic>
          <a:graphicData uri="http://schemas.openxmlformats.org/drawingml/2006/table">
            <a:tbl>
              <a:tblPr firstRow="1" bandRow="1">
                <a:tableStyleId>{5940675A-B579-460E-94D1-54222C63F5DA}</a:tableStyleId>
              </a:tblPr>
              <a:tblGrid>
                <a:gridCol w="470647"/>
                <a:gridCol w="1129553"/>
              </a:tblGrid>
              <a:tr h="370840">
                <a:tc>
                  <a:txBody>
                    <a:bodyPr/>
                    <a:lstStyle/>
                    <a:p>
                      <a:pPr algn="ctr"/>
                      <a:r>
                        <a:rPr lang="en-US" dirty="0" smtClean="0"/>
                        <a:t>0</a:t>
                      </a:r>
                      <a:endParaRPr lang="en-US" b="0" dirty="0"/>
                    </a:p>
                  </a:txBody>
                  <a:tcPr anchor="ctr">
                    <a:solidFill>
                      <a:srgbClr val="FFFFCC"/>
                    </a:solidFill>
                  </a:tcPr>
                </a:tc>
                <a:tc>
                  <a:txBody>
                    <a:bodyPr/>
                    <a:lstStyle/>
                    <a:p>
                      <a:r>
                        <a:rPr lang="en-US" dirty="0" smtClean="0"/>
                        <a:t>“Bill”</a:t>
                      </a:r>
                      <a:endParaRPr lang="en-US" dirty="0"/>
                    </a:p>
                  </a:txBody>
                  <a:tcPr>
                    <a:solidFill>
                      <a:schemeClr val="bg1"/>
                    </a:solidFill>
                  </a:tcPr>
                </a:tc>
              </a:tr>
              <a:tr h="370840">
                <a:tc>
                  <a:txBody>
                    <a:bodyPr/>
                    <a:lstStyle/>
                    <a:p>
                      <a:pPr algn="ctr"/>
                      <a:r>
                        <a:rPr lang="en-US" dirty="0" smtClean="0"/>
                        <a:t>1</a:t>
                      </a:r>
                      <a:endParaRPr lang="en-US" dirty="0"/>
                    </a:p>
                  </a:txBody>
                  <a:tcPr anchor="ctr">
                    <a:solidFill>
                      <a:srgbClr val="FFFFCC"/>
                    </a:solidFill>
                  </a:tcPr>
                </a:tc>
                <a:tc>
                  <a:txBody>
                    <a:bodyPr/>
                    <a:lstStyle/>
                    <a:p>
                      <a:r>
                        <a:rPr lang="en-US" dirty="0" smtClean="0"/>
                        <a:t>“Blanca”</a:t>
                      </a:r>
                      <a:endParaRPr lang="en-US" dirty="0"/>
                    </a:p>
                  </a:txBody>
                  <a:tcPr>
                    <a:solidFill>
                      <a:schemeClr val="bg1"/>
                    </a:solidFill>
                  </a:tcPr>
                </a:tc>
              </a:tr>
              <a:tr h="370840">
                <a:tc>
                  <a:txBody>
                    <a:bodyPr/>
                    <a:lstStyle/>
                    <a:p>
                      <a:pPr algn="ctr"/>
                      <a:r>
                        <a:rPr lang="en-US" dirty="0" smtClean="0"/>
                        <a:t>2</a:t>
                      </a:r>
                      <a:endParaRPr lang="en-US" dirty="0"/>
                    </a:p>
                  </a:txBody>
                  <a:tcPr anchor="ctr">
                    <a:solidFill>
                      <a:srgbClr val="FFFFCC"/>
                    </a:solidFill>
                  </a:tcPr>
                </a:tc>
                <a:tc>
                  <a:txBody>
                    <a:bodyPr/>
                    <a:lstStyle/>
                    <a:p>
                      <a:r>
                        <a:rPr lang="en-US" dirty="0" smtClean="0"/>
                        <a:t>“Bob”</a:t>
                      </a:r>
                    </a:p>
                  </a:txBody>
                  <a:tcPr>
                    <a:solidFill>
                      <a:schemeClr val="bg1"/>
                    </a:solidFill>
                  </a:tcPr>
                </a:tc>
              </a:tr>
              <a:tr h="370840">
                <a:tc>
                  <a:txBody>
                    <a:bodyPr/>
                    <a:lstStyle/>
                    <a:p>
                      <a:pPr algn="ctr"/>
                      <a:r>
                        <a:rPr lang="en-US" dirty="0" smtClean="0"/>
                        <a:t>3</a:t>
                      </a:r>
                      <a:endParaRPr lang="en-US" dirty="0"/>
                    </a:p>
                  </a:txBody>
                  <a:tcPr anchor="ctr">
                    <a:solidFill>
                      <a:srgbClr val="FFFFCC"/>
                    </a:solidFill>
                  </a:tcPr>
                </a:tc>
                <a:tc>
                  <a:txBody>
                    <a:bodyPr/>
                    <a:lstStyle/>
                    <a:p>
                      <a:r>
                        <a:rPr lang="en-US" dirty="0" smtClean="0"/>
                        <a:t>“Emily”</a:t>
                      </a:r>
                      <a:endParaRPr lang="en-US" dirty="0"/>
                    </a:p>
                  </a:txBody>
                  <a:tcPr>
                    <a:solidFill>
                      <a:schemeClr val="bg1"/>
                    </a:solidFill>
                  </a:tcPr>
                </a:tc>
              </a:tr>
              <a:tr h="370840">
                <a:tc>
                  <a:txBody>
                    <a:bodyPr/>
                    <a:lstStyle/>
                    <a:p>
                      <a:pPr algn="ctr"/>
                      <a:r>
                        <a:rPr lang="en-US" dirty="0" smtClean="0"/>
                        <a:t>4</a:t>
                      </a:r>
                      <a:endParaRPr lang="en-US" dirty="0"/>
                    </a:p>
                  </a:txBody>
                  <a:tcPr anchor="ctr">
                    <a:solidFill>
                      <a:srgbClr val="FFFFCC"/>
                    </a:solidFill>
                  </a:tcPr>
                </a:tc>
                <a:tc>
                  <a:txBody>
                    <a:bodyPr/>
                    <a:lstStyle/>
                    <a:p>
                      <a:r>
                        <a:rPr lang="en-US" dirty="0" smtClean="0"/>
                        <a:t>“George”</a:t>
                      </a:r>
                      <a:endParaRPr lang="en-US" dirty="0"/>
                    </a:p>
                  </a:txBody>
                  <a:tcPr>
                    <a:solidFill>
                      <a:schemeClr val="bg1"/>
                    </a:solidFill>
                  </a:tcPr>
                </a:tc>
              </a:tr>
              <a:tr h="370840">
                <a:tc>
                  <a:txBody>
                    <a:bodyPr/>
                    <a:lstStyle/>
                    <a:p>
                      <a:pPr algn="ctr"/>
                      <a:r>
                        <a:rPr lang="en-US" dirty="0" smtClean="0"/>
                        <a:t>5</a:t>
                      </a:r>
                      <a:endParaRPr lang="en-US" dirty="0"/>
                    </a:p>
                  </a:txBody>
                  <a:tcPr anchor="ctr">
                    <a:solidFill>
                      <a:srgbClr val="FFFFCC"/>
                    </a:solidFill>
                  </a:tcPr>
                </a:tc>
                <a:tc>
                  <a:txBody>
                    <a:bodyPr/>
                    <a:lstStyle/>
                    <a:p>
                      <a:r>
                        <a:rPr lang="en-US" dirty="0" smtClean="0"/>
                        <a:t>“Jose”</a:t>
                      </a:r>
                      <a:endParaRPr lang="en-US" dirty="0"/>
                    </a:p>
                  </a:txBody>
                  <a:tcPr>
                    <a:solidFill>
                      <a:schemeClr val="bg1"/>
                    </a:solidFill>
                  </a:tcPr>
                </a:tc>
              </a:tr>
              <a:tr h="370840">
                <a:tc>
                  <a:txBody>
                    <a:bodyPr/>
                    <a:lstStyle/>
                    <a:p>
                      <a:pPr algn="ctr"/>
                      <a:r>
                        <a:rPr lang="en-US" dirty="0" smtClean="0"/>
                        <a:t>6</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“Mary”</a:t>
                      </a:r>
                    </a:p>
                  </a:txBody>
                  <a:tcPr>
                    <a:solidFill>
                      <a:schemeClr val="bg1"/>
                    </a:solidFill>
                  </a:tcPr>
                </a:tc>
              </a:tr>
              <a:tr h="370840">
                <a:tc>
                  <a:txBody>
                    <a:bodyPr/>
                    <a:lstStyle/>
                    <a:p>
                      <a:pPr algn="ctr"/>
                      <a:r>
                        <a:rPr lang="en-US" dirty="0" smtClean="0"/>
                        <a:t>7</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“Max”</a:t>
                      </a:r>
                    </a:p>
                  </a:txBody>
                  <a:tcPr>
                    <a:solidFill>
                      <a:schemeClr val="bg1"/>
                    </a:solidFill>
                  </a:tcPr>
                </a:tc>
              </a:tr>
              <a:tr h="370840">
                <a:tc>
                  <a:txBody>
                    <a:bodyPr/>
                    <a:lstStyle/>
                    <a:p>
                      <a:pPr algn="ctr"/>
                      <a:r>
                        <a:rPr lang="en-US" dirty="0" smtClean="0"/>
                        <a:t>8</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“Sara”</a:t>
                      </a:r>
                    </a:p>
                  </a:txBody>
                  <a:tcPr>
                    <a:solidFill>
                      <a:schemeClr val="bg1"/>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52450896"/>
              </p:ext>
            </p:extLst>
          </p:nvPr>
        </p:nvGraphicFramePr>
        <p:xfrm>
          <a:off x="3733800" y="3234584"/>
          <a:ext cx="1219200" cy="370840"/>
        </p:xfrm>
        <a:graphic>
          <a:graphicData uri="http://schemas.openxmlformats.org/drawingml/2006/table">
            <a:tbl>
              <a:tblPr firstRow="1" bandRow="1">
                <a:tableStyleId>{5940675A-B579-460E-94D1-54222C63F5DA}</a:tableStyleId>
              </a:tblPr>
              <a:tblGrid>
                <a:gridCol w="1219200"/>
              </a:tblGrid>
              <a:tr h="370840">
                <a:tc>
                  <a:txBody>
                    <a:bodyPr/>
                    <a:lstStyle/>
                    <a:p>
                      <a:r>
                        <a:rPr lang="en-US" dirty="0" smtClean="0"/>
                        <a:t>“Connor”</a:t>
                      </a:r>
                      <a:endParaRPr lang="en-US" dirty="0"/>
                    </a:p>
                  </a:txBody>
                  <a:tcPr>
                    <a:solidFill>
                      <a:srgbClr val="FF8B8B"/>
                    </a:solidFill>
                  </a:tcPr>
                </a:tc>
              </a:tr>
            </a:tbl>
          </a:graphicData>
        </a:graphic>
      </p:graphicFrame>
      <p:cxnSp>
        <p:nvCxnSpPr>
          <p:cNvPr id="7" name="Straight Arrow Connector 6"/>
          <p:cNvCxnSpPr/>
          <p:nvPr/>
        </p:nvCxnSpPr>
        <p:spPr>
          <a:xfrm flipH="1">
            <a:off x="3048000" y="3429000"/>
            <a:ext cx="609600" cy="0"/>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95274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228600"/>
            <a:ext cx="7315200" cy="1754326"/>
          </a:xfrm>
          <a:prstGeom prst="rect">
            <a:avLst/>
          </a:prstGeom>
          <a:solidFill>
            <a:schemeClr val="bg1"/>
          </a:solidFill>
        </p:spPr>
        <p:txBody>
          <a:bodyPr wrap="square" rtlCol="0">
            <a:spAutoFit/>
          </a:bodyPr>
          <a:lstStyle/>
          <a:p>
            <a:r>
              <a:rPr lang="en-US" sz="2800" dirty="0" smtClean="0"/>
              <a:t>To accomplish this task all data from the insertion point down must be pushed down one index to make room for the new data. </a:t>
            </a:r>
            <a:r>
              <a:rPr lang="en-US" sz="2400" dirty="0" smtClean="0"/>
              <a:t>(Assuming the array is large enough to accommodate this operation)</a:t>
            </a:r>
            <a:endParaRPr 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4181687036"/>
              </p:ext>
            </p:extLst>
          </p:nvPr>
        </p:nvGraphicFramePr>
        <p:xfrm>
          <a:off x="1371600" y="2341880"/>
          <a:ext cx="1600200" cy="3708400"/>
        </p:xfrm>
        <a:graphic>
          <a:graphicData uri="http://schemas.openxmlformats.org/drawingml/2006/table">
            <a:tbl>
              <a:tblPr firstRow="1" bandRow="1">
                <a:tableStyleId>{5940675A-B579-460E-94D1-54222C63F5DA}</a:tableStyleId>
              </a:tblPr>
              <a:tblGrid>
                <a:gridCol w="470647"/>
                <a:gridCol w="1129553"/>
              </a:tblGrid>
              <a:tr h="370840">
                <a:tc>
                  <a:txBody>
                    <a:bodyPr/>
                    <a:lstStyle/>
                    <a:p>
                      <a:pPr algn="ctr"/>
                      <a:r>
                        <a:rPr lang="en-US" dirty="0" smtClean="0"/>
                        <a:t>0</a:t>
                      </a:r>
                      <a:endParaRPr lang="en-US" b="0" dirty="0"/>
                    </a:p>
                  </a:txBody>
                  <a:tcPr anchor="ctr">
                    <a:solidFill>
                      <a:srgbClr val="FFFFCC"/>
                    </a:solidFill>
                  </a:tcPr>
                </a:tc>
                <a:tc>
                  <a:txBody>
                    <a:bodyPr/>
                    <a:lstStyle/>
                    <a:p>
                      <a:r>
                        <a:rPr lang="en-US" dirty="0" smtClean="0"/>
                        <a:t>“Bill”</a:t>
                      </a:r>
                      <a:endParaRPr lang="en-US" dirty="0"/>
                    </a:p>
                  </a:txBody>
                  <a:tcPr>
                    <a:solidFill>
                      <a:schemeClr val="bg1"/>
                    </a:solidFill>
                  </a:tcPr>
                </a:tc>
              </a:tr>
              <a:tr h="370840">
                <a:tc>
                  <a:txBody>
                    <a:bodyPr/>
                    <a:lstStyle/>
                    <a:p>
                      <a:pPr algn="ctr"/>
                      <a:r>
                        <a:rPr lang="en-US" dirty="0" smtClean="0"/>
                        <a:t>1</a:t>
                      </a:r>
                      <a:endParaRPr lang="en-US" dirty="0"/>
                    </a:p>
                  </a:txBody>
                  <a:tcPr anchor="ctr">
                    <a:solidFill>
                      <a:srgbClr val="FFFFCC"/>
                    </a:solidFill>
                  </a:tcPr>
                </a:tc>
                <a:tc>
                  <a:txBody>
                    <a:bodyPr/>
                    <a:lstStyle/>
                    <a:p>
                      <a:r>
                        <a:rPr lang="en-US" dirty="0" smtClean="0"/>
                        <a:t>“Blanca”</a:t>
                      </a:r>
                      <a:endParaRPr lang="en-US" dirty="0"/>
                    </a:p>
                  </a:txBody>
                  <a:tcPr>
                    <a:solidFill>
                      <a:schemeClr val="bg1"/>
                    </a:solidFill>
                  </a:tcPr>
                </a:tc>
              </a:tr>
              <a:tr h="370840">
                <a:tc>
                  <a:txBody>
                    <a:bodyPr/>
                    <a:lstStyle/>
                    <a:p>
                      <a:pPr algn="ctr"/>
                      <a:r>
                        <a:rPr lang="en-US" dirty="0" smtClean="0"/>
                        <a:t>2</a:t>
                      </a:r>
                      <a:endParaRPr lang="en-US" dirty="0"/>
                    </a:p>
                  </a:txBody>
                  <a:tcPr anchor="ctr">
                    <a:solidFill>
                      <a:srgbClr val="FFFFCC"/>
                    </a:solidFill>
                  </a:tcPr>
                </a:tc>
                <a:tc>
                  <a:txBody>
                    <a:bodyPr/>
                    <a:lstStyle/>
                    <a:p>
                      <a:r>
                        <a:rPr lang="en-US" dirty="0" smtClean="0"/>
                        <a:t>“Bob”</a:t>
                      </a:r>
                    </a:p>
                  </a:txBody>
                  <a:tcPr>
                    <a:solidFill>
                      <a:schemeClr val="bg1"/>
                    </a:solidFill>
                  </a:tcPr>
                </a:tc>
              </a:tr>
              <a:tr h="370840">
                <a:tc>
                  <a:txBody>
                    <a:bodyPr/>
                    <a:lstStyle/>
                    <a:p>
                      <a:pPr algn="ctr"/>
                      <a:r>
                        <a:rPr lang="en-US" dirty="0" smtClean="0"/>
                        <a:t>3</a:t>
                      </a:r>
                      <a:endParaRPr lang="en-US" dirty="0"/>
                    </a:p>
                  </a:txBody>
                  <a:tcPr anchor="ctr">
                    <a:solidFill>
                      <a:srgbClr val="FFFFCC"/>
                    </a:solidFill>
                  </a:tcPr>
                </a:tc>
                <a:tc>
                  <a:txBody>
                    <a:bodyPr/>
                    <a:lstStyle/>
                    <a:p>
                      <a:endParaRPr lang="en-US" dirty="0"/>
                    </a:p>
                  </a:txBody>
                  <a:tcPr>
                    <a:solidFill>
                      <a:schemeClr val="bg1"/>
                    </a:solidFill>
                  </a:tcPr>
                </a:tc>
              </a:tr>
              <a:tr h="370840">
                <a:tc>
                  <a:txBody>
                    <a:bodyPr/>
                    <a:lstStyle/>
                    <a:p>
                      <a:pPr algn="ctr"/>
                      <a:r>
                        <a:rPr lang="en-US" dirty="0" smtClean="0"/>
                        <a:t>4</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“Emily”</a:t>
                      </a:r>
                    </a:p>
                  </a:txBody>
                  <a:tcPr>
                    <a:solidFill>
                      <a:schemeClr val="bg1"/>
                    </a:solidFill>
                  </a:tcPr>
                </a:tc>
              </a:tr>
              <a:tr h="370840">
                <a:tc>
                  <a:txBody>
                    <a:bodyPr/>
                    <a:lstStyle/>
                    <a:p>
                      <a:pPr algn="ctr"/>
                      <a:r>
                        <a:rPr lang="en-US" dirty="0" smtClean="0"/>
                        <a:t>5</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“George”</a:t>
                      </a:r>
                    </a:p>
                  </a:txBody>
                  <a:tcPr>
                    <a:solidFill>
                      <a:schemeClr val="bg1"/>
                    </a:solidFill>
                  </a:tcPr>
                </a:tc>
              </a:tr>
              <a:tr h="370840">
                <a:tc>
                  <a:txBody>
                    <a:bodyPr/>
                    <a:lstStyle/>
                    <a:p>
                      <a:pPr algn="ctr"/>
                      <a:r>
                        <a:rPr lang="en-US" dirty="0" smtClean="0"/>
                        <a:t>6</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“Jose”</a:t>
                      </a:r>
                    </a:p>
                  </a:txBody>
                  <a:tcPr>
                    <a:solidFill>
                      <a:schemeClr val="bg1"/>
                    </a:solidFill>
                  </a:tcPr>
                </a:tc>
              </a:tr>
              <a:tr h="370840">
                <a:tc>
                  <a:txBody>
                    <a:bodyPr/>
                    <a:lstStyle/>
                    <a:p>
                      <a:pPr algn="ctr"/>
                      <a:r>
                        <a:rPr lang="en-US" dirty="0" smtClean="0"/>
                        <a:t>7</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“Mary”</a:t>
                      </a:r>
                    </a:p>
                  </a:txBody>
                  <a:tcPr>
                    <a:solidFill>
                      <a:schemeClr val="bg1"/>
                    </a:solidFill>
                  </a:tcPr>
                </a:tc>
              </a:tr>
              <a:tr h="370840">
                <a:tc>
                  <a:txBody>
                    <a:bodyPr/>
                    <a:lstStyle/>
                    <a:p>
                      <a:pPr algn="ctr"/>
                      <a:r>
                        <a:rPr lang="en-US" dirty="0" smtClean="0"/>
                        <a:t>8</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“Max”</a:t>
                      </a:r>
                    </a:p>
                  </a:txBody>
                  <a:tcPr>
                    <a:solidFill>
                      <a:schemeClr val="bg1"/>
                    </a:solidFill>
                  </a:tcPr>
                </a:tc>
              </a:tr>
              <a:tr h="370840">
                <a:tc>
                  <a:txBody>
                    <a:bodyPr/>
                    <a:lstStyle/>
                    <a:p>
                      <a:pPr algn="ctr"/>
                      <a:r>
                        <a:rPr lang="en-US" dirty="0" smtClean="0"/>
                        <a:t>9</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“Sara”</a:t>
                      </a:r>
                    </a:p>
                  </a:txBody>
                  <a:tcPr>
                    <a:solidFill>
                      <a:schemeClr val="bg1"/>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394412629"/>
              </p:ext>
            </p:extLst>
          </p:nvPr>
        </p:nvGraphicFramePr>
        <p:xfrm>
          <a:off x="3695344" y="3472180"/>
          <a:ext cx="1219200" cy="370840"/>
        </p:xfrm>
        <a:graphic>
          <a:graphicData uri="http://schemas.openxmlformats.org/drawingml/2006/table">
            <a:tbl>
              <a:tblPr firstRow="1" bandRow="1">
                <a:tableStyleId>{5940675A-B579-460E-94D1-54222C63F5DA}</a:tableStyleId>
              </a:tblPr>
              <a:tblGrid>
                <a:gridCol w="1219200"/>
              </a:tblGrid>
              <a:tr h="370840">
                <a:tc>
                  <a:txBody>
                    <a:bodyPr/>
                    <a:lstStyle/>
                    <a:p>
                      <a:r>
                        <a:rPr lang="en-US" dirty="0" smtClean="0"/>
                        <a:t>“Connor”</a:t>
                      </a:r>
                      <a:endParaRPr lang="en-US" dirty="0"/>
                    </a:p>
                  </a:txBody>
                  <a:tcPr>
                    <a:solidFill>
                      <a:srgbClr val="FF8B8B"/>
                    </a:solidFill>
                  </a:tcPr>
                </a:tc>
              </a:tr>
            </a:tbl>
          </a:graphicData>
        </a:graphic>
      </p:graphicFrame>
      <p:cxnSp>
        <p:nvCxnSpPr>
          <p:cNvPr id="7" name="Straight Arrow Connector 6"/>
          <p:cNvCxnSpPr/>
          <p:nvPr/>
        </p:nvCxnSpPr>
        <p:spPr>
          <a:xfrm flipH="1">
            <a:off x="3048000" y="3657600"/>
            <a:ext cx="609600" cy="0"/>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 name="Straight Arrow Connector 3"/>
          <p:cNvCxnSpPr/>
          <p:nvPr/>
        </p:nvCxnSpPr>
        <p:spPr>
          <a:xfrm>
            <a:off x="3200400" y="3962400"/>
            <a:ext cx="0" cy="1676400"/>
          </a:xfrm>
          <a:prstGeom prst="straightConnector1">
            <a:avLst/>
          </a:prstGeom>
          <a:ln w="508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8344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228600"/>
            <a:ext cx="7315200" cy="954107"/>
          </a:xfrm>
          <a:prstGeom prst="rect">
            <a:avLst/>
          </a:prstGeom>
          <a:solidFill>
            <a:schemeClr val="bg1"/>
          </a:solidFill>
        </p:spPr>
        <p:txBody>
          <a:bodyPr wrap="square" rtlCol="0">
            <a:spAutoFit/>
          </a:bodyPr>
          <a:lstStyle/>
          <a:p>
            <a:r>
              <a:rPr lang="en-US" sz="2800" dirty="0" smtClean="0"/>
              <a:t>This is a very inefficient operation if the list is very large.</a:t>
            </a:r>
            <a:endParaRPr 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1533299699"/>
              </p:ext>
            </p:extLst>
          </p:nvPr>
        </p:nvGraphicFramePr>
        <p:xfrm>
          <a:off x="1371600" y="2341880"/>
          <a:ext cx="1600200" cy="3708400"/>
        </p:xfrm>
        <a:graphic>
          <a:graphicData uri="http://schemas.openxmlformats.org/drawingml/2006/table">
            <a:tbl>
              <a:tblPr firstRow="1" bandRow="1">
                <a:tableStyleId>{5940675A-B579-460E-94D1-54222C63F5DA}</a:tableStyleId>
              </a:tblPr>
              <a:tblGrid>
                <a:gridCol w="470647"/>
                <a:gridCol w="1129553"/>
              </a:tblGrid>
              <a:tr h="370840">
                <a:tc>
                  <a:txBody>
                    <a:bodyPr/>
                    <a:lstStyle/>
                    <a:p>
                      <a:pPr algn="ctr"/>
                      <a:r>
                        <a:rPr lang="en-US" dirty="0" smtClean="0"/>
                        <a:t>0</a:t>
                      </a:r>
                      <a:endParaRPr lang="en-US" b="0" dirty="0"/>
                    </a:p>
                  </a:txBody>
                  <a:tcPr anchor="ctr">
                    <a:solidFill>
                      <a:srgbClr val="FFFFCC"/>
                    </a:solidFill>
                  </a:tcPr>
                </a:tc>
                <a:tc>
                  <a:txBody>
                    <a:bodyPr/>
                    <a:lstStyle/>
                    <a:p>
                      <a:r>
                        <a:rPr lang="en-US" dirty="0" smtClean="0"/>
                        <a:t>“Bill”</a:t>
                      </a:r>
                      <a:endParaRPr lang="en-US" dirty="0"/>
                    </a:p>
                  </a:txBody>
                  <a:tcPr>
                    <a:solidFill>
                      <a:schemeClr val="bg1"/>
                    </a:solidFill>
                  </a:tcPr>
                </a:tc>
              </a:tr>
              <a:tr h="370840">
                <a:tc>
                  <a:txBody>
                    <a:bodyPr/>
                    <a:lstStyle/>
                    <a:p>
                      <a:pPr algn="ctr"/>
                      <a:r>
                        <a:rPr lang="en-US" dirty="0" smtClean="0"/>
                        <a:t>1</a:t>
                      </a:r>
                      <a:endParaRPr lang="en-US" dirty="0"/>
                    </a:p>
                  </a:txBody>
                  <a:tcPr anchor="ctr">
                    <a:solidFill>
                      <a:srgbClr val="FFFFCC"/>
                    </a:solidFill>
                  </a:tcPr>
                </a:tc>
                <a:tc>
                  <a:txBody>
                    <a:bodyPr/>
                    <a:lstStyle/>
                    <a:p>
                      <a:r>
                        <a:rPr lang="en-US" dirty="0" smtClean="0"/>
                        <a:t>“Blanca”</a:t>
                      </a:r>
                      <a:endParaRPr lang="en-US" dirty="0"/>
                    </a:p>
                  </a:txBody>
                  <a:tcPr>
                    <a:solidFill>
                      <a:schemeClr val="bg1"/>
                    </a:solidFill>
                  </a:tcPr>
                </a:tc>
              </a:tr>
              <a:tr h="370840">
                <a:tc>
                  <a:txBody>
                    <a:bodyPr/>
                    <a:lstStyle/>
                    <a:p>
                      <a:pPr algn="ctr"/>
                      <a:r>
                        <a:rPr lang="en-US" dirty="0" smtClean="0"/>
                        <a:t>2</a:t>
                      </a:r>
                      <a:endParaRPr lang="en-US" dirty="0"/>
                    </a:p>
                  </a:txBody>
                  <a:tcPr anchor="ctr">
                    <a:solidFill>
                      <a:srgbClr val="FFFFCC"/>
                    </a:solidFill>
                  </a:tcPr>
                </a:tc>
                <a:tc>
                  <a:txBody>
                    <a:bodyPr/>
                    <a:lstStyle/>
                    <a:p>
                      <a:r>
                        <a:rPr lang="en-US" dirty="0" smtClean="0"/>
                        <a:t>“Bob”</a:t>
                      </a:r>
                    </a:p>
                  </a:txBody>
                  <a:tcPr>
                    <a:solidFill>
                      <a:schemeClr val="bg1"/>
                    </a:solidFill>
                  </a:tcPr>
                </a:tc>
              </a:tr>
              <a:tr h="370840">
                <a:tc>
                  <a:txBody>
                    <a:bodyPr/>
                    <a:lstStyle/>
                    <a:p>
                      <a:pPr algn="ctr"/>
                      <a:r>
                        <a:rPr lang="en-US" dirty="0" smtClean="0"/>
                        <a:t>3</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“Connor”</a:t>
                      </a:r>
                    </a:p>
                  </a:txBody>
                  <a:tcPr>
                    <a:solidFill>
                      <a:srgbClr val="FF8B8B"/>
                    </a:solidFill>
                  </a:tcPr>
                </a:tc>
              </a:tr>
              <a:tr h="370840">
                <a:tc>
                  <a:txBody>
                    <a:bodyPr/>
                    <a:lstStyle/>
                    <a:p>
                      <a:pPr algn="ctr"/>
                      <a:r>
                        <a:rPr lang="en-US" dirty="0" smtClean="0"/>
                        <a:t>4</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“Emily”</a:t>
                      </a:r>
                    </a:p>
                  </a:txBody>
                  <a:tcPr>
                    <a:solidFill>
                      <a:schemeClr val="bg1"/>
                    </a:solidFill>
                  </a:tcPr>
                </a:tc>
              </a:tr>
              <a:tr h="370840">
                <a:tc>
                  <a:txBody>
                    <a:bodyPr/>
                    <a:lstStyle/>
                    <a:p>
                      <a:pPr algn="ctr"/>
                      <a:r>
                        <a:rPr lang="en-US" dirty="0" smtClean="0"/>
                        <a:t>5</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“George”</a:t>
                      </a:r>
                    </a:p>
                  </a:txBody>
                  <a:tcPr>
                    <a:solidFill>
                      <a:schemeClr val="bg1"/>
                    </a:solidFill>
                  </a:tcPr>
                </a:tc>
              </a:tr>
              <a:tr h="370840">
                <a:tc>
                  <a:txBody>
                    <a:bodyPr/>
                    <a:lstStyle/>
                    <a:p>
                      <a:pPr algn="ctr"/>
                      <a:r>
                        <a:rPr lang="en-US" dirty="0" smtClean="0"/>
                        <a:t>6</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“Jose”</a:t>
                      </a:r>
                    </a:p>
                  </a:txBody>
                  <a:tcPr>
                    <a:solidFill>
                      <a:schemeClr val="bg1"/>
                    </a:solidFill>
                  </a:tcPr>
                </a:tc>
              </a:tr>
              <a:tr h="370840">
                <a:tc>
                  <a:txBody>
                    <a:bodyPr/>
                    <a:lstStyle/>
                    <a:p>
                      <a:pPr algn="ctr"/>
                      <a:r>
                        <a:rPr lang="en-US" dirty="0" smtClean="0"/>
                        <a:t>7</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“Mary”</a:t>
                      </a:r>
                    </a:p>
                  </a:txBody>
                  <a:tcPr>
                    <a:solidFill>
                      <a:schemeClr val="bg1"/>
                    </a:solidFill>
                  </a:tcPr>
                </a:tc>
              </a:tr>
              <a:tr h="370840">
                <a:tc>
                  <a:txBody>
                    <a:bodyPr/>
                    <a:lstStyle/>
                    <a:p>
                      <a:pPr algn="ctr"/>
                      <a:r>
                        <a:rPr lang="en-US" dirty="0" smtClean="0"/>
                        <a:t>8</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“Max”</a:t>
                      </a:r>
                    </a:p>
                  </a:txBody>
                  <a:tcPr>
                    <a:solidFill>
                      <a:schemeClr val="bg1"/>
                    </a:solidFill>
                  </a:tcPr>
                </a:tc>
              </a:tr>
              <a:tr h="370840">
                <a:tc>
                  <a:txBody>
                    <a:bodyPr/>
                    <a:lstStyle/>
                    <a:p>
                      <a:pPr algn="ctr"/>
                      <a:r>
                        <a:rPr lang="en-US" dirty="0" smtClean="0"/>
                        <a:t>9</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“Sara”</a:t>
                      </a:r>
                    </a:p>
                  </a:txBody>
                  <a:tcPr>
                    <a:solidFill>
                      <a:schemeClr val="bg1"/>
                    </a:solidFill>
                  </a:tcPr>
                </a:tc>
              </a:tr>
            </a:tbl>
          </a:graphicData>
        </a:graphic>
      </p:graphicFrame>
    </p:spTree>
    <p:extLst>
      <p:ext uri="{BB962C8B-B14F-4D97-AF65-F5344CB8AC3E}">
        <p14:creationId xmlns:p14="http://schemas.microsoft.com/office/powerpoint/2010/main" val="4144253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228600"/>
            <a:ext cx="7315200" cy="954107"/>
          </a:xfrm>
          <a:prstGeom prst="rect">
            <a:avLst/>
          </a:prstGeom>
          <a:solidFill>
            <a:schemeClr val="bg1"/>
          </a:solidFill>
        </p:spPr>
        <p:txBody>
          <a:bodyPr wrap="square" rtlCol="0">
            <a:spAutoFit/>
          </a:bodyPr>
          <a:lstStyle/>
          <a:p>
            <a:r>
              <a:rPr lang="en-US" sz="2800" dirty="0" smtClean="0"/>
              <a:t>Removing an item from the beginning or middle of the array is also very inefficient. </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4068408618"/>
              </p:ext>
            </p:extLst>
          </p:nvPr>
        </p:nvGraphicFramePr>
        <p:xfrm>
          <a:off x="1371600" y="2341880"/>
          <a:ext cx="1600200" cy="3337560"/>
        </p:xfrm>
        <a:graphic>
          <a:graphicData uri="http://schemas.openxmlformats.org/drawingml/2006/table">
            <a:tbl>
              <a:tblPr firstRow="1" bandRow="1">
                <a:tableStyleId>{5940675A-B579-460E-94D1-54222C63F5DA}</a:tableStyleId>
              </a:tblPr>
              <a:tblGrid>
                <a:gridCol w="470647"/>
                <a:gridCol w="1129553"/>
              </a:tblGrid>
              <a:tr h="370840">
                <a:tc>
                  <a:txBody>
                    <a:bodyPr/>
                    <a:lstStyle/>
                    <a:p>
                      <a:pPr algn="ctr"/>
                      <a:r>
                        <a:rPr lang="en-US" dirty="0" smtClean="0"/>
                        <a:t>0</a:t>
                      </a:r>
                      <a:endParaRPr lang="en-US" b="0" dirty="0"/>
                    </a:p>
                  </a:txBody>
                  <a:tcPr anchor="ctr">
                    <a:solidFill>
                      <a:srgbClr val="FFFFCC"/>
                    </a:solidFill>
                  </a:tcPr>
                </a:tc>
                <a:tc>
                  <a:txBody>
                    <a:bodyPr/>
                    <a:lstStyle/>
                    <a:p>
                      <a:r>
                        <a:rPr lang="en-US" dirty="0" smtClean="0"/>
                        <a:t>“Bill”</a:t>
                      </a:r>
                      <a:endParaRPr lang="en-US" dirty="0"/>
                    </a:p>
                  </a:txBody>
                  <a:tcPr>
                    <a:solidFill>
                      <a:schemeClr val="bg1"/>
                    </a:solidFill>
                  </a:tcPr>
                </a:tc>
              </a:tr>
              <a:tr h="370840">
                <a:tc>
                  <a:txBody>
                    <a:bodyPr/>
                    <a:lstStyle/>
                    <a:p>
                      <a:pPr algn="ctr"/>
                      <a:r>
                        <a:rPr lang="en-US" dirty="0" smtClean="0"/>
                        <a:t>1</a:t>
                      </a:r>
                      <a:endParaRPr lang="en-US" dirty="0"/>
                    </a:p>
                  </a:txBody>
                  <a:tcPr anchor="ctr">
                    <a:solidFill>
                      <a:srgbClr val="FFFFCC"/>
                    </a:solidFill>
                  </a:tcPr>
                </a:tc>
                <a:tc>
                  <a:txBody>
                    <a:bodyPr/>
                    <a:lstStyle/>
                    <a:p>
                      <a:r>
                        <a:rPr lang="en-US" dirty="0" smtClean="0"/>
                        <a:t>“Blanca”</a:t>
                      </a:r>
                      <a:endParaRPr lang="en-US" dirty="0"/>
                    </a:p>
                  </a:txBody>
                  <a:tcPr>
                    <a:solidFill>
                      <a:schemeClr val="bg1"/>
                    </a:solidFill>
                  </a:tcPr>
                </a:tc>
              </a:tr>
              <a:tr h="370840">
                <a:tc>
                  <a:txBody>
                    <a:bodyPr/>
                    <a:lstStyle/>
                    <a:p>
                      <a:pPr algn="ctr"/>
                      <a:r>
                        <a:rPr lang="en-US" dirty="0" smtClean="0"/>
                        <a:t>2</a:t>
                      </a:r>
                      <a:endParaRPr lang="en-US" dirty="0"/>
                    </a:p>
                  </a:txBody>
                  <a:tcPr anchor="ctr">
                    <a:solidFill>
                      <a:srgbClr val="FFFFCC"/>
                    </a:solidFill>
                  </a:tcPr>
                </a:tc>
                <a:tc>
                  <a:txBody>
                    <a:bodyPr/>
                    <a:lstStyle/>
                    <a:p>
                      <a:r>
                        <a:rPr lang="en-US" dirty="0" smtClean="0"/>
                        <a:t>“Bob”</a:t>
                      </a:r>
                    </a:p>
                  </a:txBody>
                  <a:tcPr>
                    <a:solidFill>
                      <a:srgbClr val="FF8B8B"/>
                    </a:solidFill>
                  </a:tcPr>
                </a:tc>
              </a:tr>
              <a:tr h="370840">
                <a:tc>
                  <a:txBody>
                    <a:bodyPr/>
                    <a:lstStyle/>
                    <a:p>
                      <a:pPr algn="ctr"/>
                      <a:r>
                        <a:rPr lang="en-US" dirty="0" smtClean="0"/>
                        <a:t>3</a:t>
                      </a:r>
                      <a:endParaRPr lang="en-US" dirty="0"/>
                    </a:p>
                  </a:txBody>
                  <a:tcPr anchor="ctr">
                    <a:solidFill>
                      <a:srgbClr val="FFFFCC"/>
                    </a:solidFill>
                  </a:tcPr>
                </a:tc>
                <a:tc>
                  <a:txBody>
                    <a:bodyPr/>
                    <a:lstStyle/>
                    <a:p>
                      <a:r>
                        <a:rPr lang="en-US" dirty="0" smtClean="0"/>
                        <a:t>“Emily”</a:t>
                      </a:r>
                      <a:endParaRPr lang="en-US" dirty="0"/>
                    </a:p>
                  </a:txBody>
                  <a:tcPr>
                    <a:solidFill>
                      <a:schemeClr val="bg1"/>
                    </a:solidFill>
                  </a:tcPr>
                </a:tc>
              </a:tr>
              <a:tr h="370840">
                <a:tc>
                  <a:txBody>
                    <a:bodyPr/>
                    <a:lstStyle/>
                    <a:p>
                      <a:pPr algn="ctr"/>
                      <a:r>
                        <a:rPr lang="en-US" dirty="0" smtClean="0"/>
                        <a:t>4</a:t>
                      </a:r>
                      <a:endParaRPr lang="en-US" dirty="0"/>
                    </a:p>
                  </a:txBody>
                  <a:tcPr anchor="ctr">
                    <a:solidFill>
                      <a:srgbClr val="FFFFCC"/>
                    </a:solidFill>
                  </a:tcPr>
                </a:tc>
                <a:tc>
                  <a:txBody>
                    <a:bodyPr/>
                    <a:lstStyle/>
                    <a:p>
                      <a:r>
                        <a:rPr lang="en-US" dirty="0" smtClean="0"/>
                        <a:t>“George”</a:t>
                      </a:r>
                      <a:endParaRPr lang="en-US" dirty="0"/>
                    </a:p>
                  </a:txBody>
                  <a:tcPr>
                    <a:solidFill>
                      <a:schemeClr val="bg1"/>
                    </a:solidFill>
                  </a:tcPr>
                </a:tc>
              </a:tr>
              <a:tr h="370840">
                <a:tc>
                  <a:txBody>
                    <a:bodyPr/>
                    <a:lstStyle/>
                    <a:p>
                      <a:pPr algn="ctr"/>
                      <a:r>
                        <a:rPr lang="en-US" dirty="0" smtClean="0"/>
                        <a:t>5</a:t>
                      </a:r>
                      <a:endParaRPr lang="en-US" dirty="0"/>
                    </a:p>
                  </a:txBody>
                  <a:tcPr anchor="ctr">
                    <a:solidFill>
                      <a:srgbClr val="FFFFCC"/>
                    </a:solidFill>
                  </a:tcPr>
                </a:tc>
                <a:tc>
                  <a:txBody>
                    <a:bodyPr/>
                    <a:lstStyle/>
                    <a:p>
                      <a:r>
                        <a:rPr lang="en-US" dirty="0" smtClean="0"/>
                        <a:t>“Jose”</a:t>
                      </a:r>
                      <a:endParaRPr lang="en-US" dirty="0"/>
                    </a:p>
                  </a:txBody>
                  <a:tcPr>
                    <a:solidFill>
                      <a:schemeClr val="bg1"/>
                    </a:solidFill>
                  </a:tcPr>
                </a:tc>
              </a:tr>
              <a:tr h="370840">
                <a:tc>
                  <a:txBody>
                    <a:bodyPr/>
                    <a:lstStyle/>
                    <a:p>
                      <a:pPr algn="ctr"/>
                      <a:r>
                        <a:rPr lang="en-US" dirty="0" smtClean="0"/>
                        <a:t>6</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“Mary”</a:t>
                      </a:r>
                    </a:p>
                  </a:txBody>
                  <a:tcPr>
                    <a:solidFill>
                      <a:schemeClr val="bg1"/>
                    </a:solidFill>
                  </a:tcPr>
                </a:tc>
              </a:tr>
              <a:tr h="370840">
                <a:tc>
                  <a:txBody>
                    <a:bodyPr/>
                    <a:lstStyle/>
                    <a:p>
                      <a:pPr algn="ctr"/>
                      <a:r>
                        <a:rPr lang="en-US" dirty="0" smtClean="0"/>
                        <a:t>7</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“Max”</a:t>
                      </a:r>
                    </a:p>
                  </a:txBody>
                  <a:tcPr>
                    <a:solidFill>
                      <a:schemeClr val="bg1"/>
                    </a:solidFill>
                  </a:tcPr>
                </a:tc>
              </a:tr>
              <a:tr h="370840">
                <a:tc>
                  <a:txBody>
                    <a:bodyPr/>
                    <a:lstStyle/>
                    <a:p>
                      <a:pPr algn="ctr"/>
                      <a:r>
                        <a:rPr lang="en-US" dirty="0" smtClean="0"/>
                        <a:t>8</a:t>
                      </a:r>
                      <a:endParaRPr lang="en-US" dirty="0"/>
                    </a:p>
                  </a:txBody>
                  <a:tcPr anchor="ctr">
                    <a:solidFill>
                      <a:srgbClr val="FFFF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“Sara”</a:t>
                      </a:r>
                    </a:p>
                  </a:txBody>
                  <a:tcPr>
                    <a:solidFill>
                      <a:schemeClr val="bg1"/>
                    </a:solidFill>
                  </a:tcPr>
                </a:tc>
              </a:tr>
            </a:tbl>
          </a:graphicData>
        </a:graphic>
      </p:graphicFrame>
    </p:spTree>
    <p:extLst>
      <p:ext uri="{BB962C8B-B14F-4D97-AF65-F5344CB8AC3E}">
        <p14:creationId xmlns:p14="http://schemas.microsoft.com/office/powerpoint/2010/main" val="30882197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1278</TotalTime>
  <Words>821</Words>
  <Application>Microsoft Office PowerPoint</Application>
  <PresentationFormat>On-screen Show (4:3)</PresentationFormat>
  <Paragraphs>194</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vt:lpstr>
      <vt:lpstr>The 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repair</dc:creator>
  <cp:lastModifiedBy>Barry</cp:lastModifiedBy>
  <cp:revision>90</cp:revision>
  <dcterms:created xsi:type="dcterms:W3CDTF">2012-11-30T16:22:57Z</dcterms:created>
  <dcterms:modified xsi:type="dcterms:W3CDTF">2014-08-08T04:03:27Z</dcterms:modified>
</cp:coreProperties>
</file>