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91" r:id="rId2"/>
    <p:sldId id="258" r:id="rId3"/>
    <p:sldId id="260" r:id="rId4"/>
    <p:sldId id="292" r:id="rId5"/>
    <p:sldId id="293" r:id="rId6"/>
    <p:sldId id="295" r:id="rId7"/>
    <p:sldId id="296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E2FF"/>
    <a:srgbClr val="9BCDFF"/>
    <a:srgbClr val="2592FF"/>
    <a:srgbClr val="0180FF"/>
    <a:srgbClr val="2980FF"/>
    <a:srgbClr val="AFD7FF"/>
    <a:srgbClr val="5BADFF"/>
    <a:srgbClr val="4BA5FF"/>
    <a:srgbClr val="0168FF"/>
    <a:srgbClr val="B7D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106" d="100"/>
          <a:sy n="106" d="100"/>
        </p:scale>
        <p:origin x="-17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52B7991-B171-444F-8BE5-06BD7A1305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0158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99EB37-EA3E-48A1-A23E-AFE30F18B3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C53FF-F131-44D2-97F4-EB10D1E869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6D2363-C623-4D62-8A50-8C7912E1C6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3612C7-8DEC-47CA-A2D4-EE51ED8B5F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BC66F0-CFD4-494D-9912-A2F4151372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CF689-9B10-4D0B-90E9-C34E60CFCA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30E154-CC92-4157-8208-A6288F85DC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513363-D3C0-43D7-90F5-9604EB2B79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F987E2-DA5A-45A0-933A-A827CC6875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A55BEA-62D4-4886-BF37-D9D2086DC4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D3CC70-BA7A-4742-A0BE-778B3D777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2980FF"/>
            </a:gs>
            <a:gs pos="38000">
              <a:srgbClr val="2592FF"/>
            </a:gs>
            <a:gs pos="70000">
              <a:srgbClr val="9BCDFF"/>
            </a:gs>
            <a:gs pos="100000">
              <a:srgbClr val="C5E2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5F6C9CE7-C919-4DB3-B73B-84E9EF56BF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362200"/>
            <a:ext cx="7772400" cy="1143000"/>
          </a:xfrm>
        </p:spPr>
        <p:txBody>
          <a:bodyPr/>
          <a:lstStyle/>
          <a:p>
            <a:r>
              <a:rPr lang="en-US" dirty="0" smtClean="0"/>
              <a:t>Convert Binary Number </a:t>
            </a:r>
            <a:br>
              <a:rPr lang="en-US" dirty="0" smtClean="0"/>
            </a:br>
            <a:r>
              <a:rPr lang="en-US" dirty="0" smtClean="0"/>
              <a:t>to Octal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696200" cy="2057400"/>
          </a:xfrm>
        </p:spPr>
        <p:txBody>
          <a:bodyPr/>
          <a:lstStyle/>
          <a:p>
            <a:pPr algn="l" eaLnBrk="1" hangingPunct="1"/>
            <a:r>
              <a:rPr lang="en-US" sz="4000" dirty="0" smtClean="0"/>
              <a:t>How do you convert the following binary number to octal?</a:t>
            </a:r>
          </a:p>
        </p:txBody>
      </p:sp>
      <p:sp>
        <p:nvSpPr>
          <p:cNvPr id="4" name="Rectangle 3"/>
          <p:cNvSpPr/>
          <p:nvPr/>
        </p:nvSpPr>
        <p:spPr>
          <a:xfrm>
            <a:off x="3345133" y="3048000"/>
            <a:ext cx="221746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/>
              <a:t>10110101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pPr algn="l" eaLnBrk="1" hangingPunct="1"/>
            <a:r>
              <a:rPr lang="en-US" sz="28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Step 1</a:t>
            </a:r>
            <a:r>
              <a:rPr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Divide binary number into groups of 3 digits,    </a:t>
            </a:r>
            <a:br>
              <a:rPr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then write place values above each digit.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2386556"/>
              </p:ext>
            </p:extLst>
          </p:nvPr>
        </p:nvGraphicFramePr>
        <p:xfrm>
          <a:off x="1524000" y="3810000"/>
          <a:ext cx="63246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2733"/>
                <a:gridCol w="702733"/>
                <a:gridCol w="702733"/>
                <a:gridCol w="702733"/>
                <a:gridCol w="702733"/>
                <a:gridCol w="702733"/>
                <a:gridCol w="702733"/>
                <a:gridCol w="702733"/>
                <a:gridCol w="702736"/>
              </a:tblGrid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14401" y="1630740"/>
            <a:ext cx="7467599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Since the octal number system (base 8) is based on a power</a:t>
            </a:r>
          </a:p>
          <a:p>
            <a:r>
              <a:rPr lang="en-US" dirty="0" smtClean="0"/>
              <a:t>of  2, namely 2</a:t>
            </a:r>
            <a:r>
              <a:rPr lang="en-US" baseline="30000" dirty="0" smtClean="0"/>
              <a:t>3</a:t>
            </a:r>
            <a:r>
              <a:rPr lang="en-US" dirty="0" smtClean="0"/>
              <a:t> power, the binary number can be broken up into groups of 3 digits each (2</a:t>
            </a:r>
            <a:r>
              <a:rPr lang="en-US" baseline="30000" dirty="0" smtClean="0">
                <a:solidFill>
                  <a:srgbClr val="FF0000"/>
                </a:solidFill>
              </a:rPr>
              <a:t>3</a:t>
            </a:r>
            <a:r>
              <a:rPr lang="en-US" dirty="0" smtClean="0"/>
              <a:t>). Each group can then be converted into an octal digit independent of the other groups.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 rot="5400000">
            <a:off x="5062536" y="4495800"/>
            <a:ext cx="13716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2957512" y="4495800"/>
            <a:ext cx="13716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905000" y="5562600"/>
            <a:ext cx="6179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Notice I padded this group with a zero to give it a size of 3 digits.</a:t>
            </a:r>
            <a:endParaRPr lang="en-US" sz="1800" dirty="0"/>
          </a:p>
        </p:txBody>
      </p:sp>
      <p:cxnSp>
        <p:nvCxnSpPr>
          <p:cNvPr id="11" name="Straight Arrow Connector 10"/>
          <p:cNvCxnSpPr/>
          <p:nvPr/>
        </p:nvCxnSpPr>
        <p:spPr>
          <a:xfrm rot="16200000" flipV="1">
            <a:off x="1866900" y="5372100"/>
            <a:ext cx="304800" cy="762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pPr algn="l" eaLnBrk="1" hangingPunct="1"/>
            <a:r>
              <a:rPr lang="en-US" sz="28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Step 2</a:t>
            </a:r>
            <a:r>
              <a:rPr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Within each group multiply each digit by its</a:t>
            </a:r>
            <a:br>
              <a:rPr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place value then add products together.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0895004"/>
              </p:ext>
            </p:extLst>
          </p:nvPr>
        </p:nvGraphicFramePr>
        <p:xfrm>
          <a:off x="1524000" y="1752600"/>
          <a:ext cx="63246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2733"/>
                <a:gridCol w="702733"/>
                <a:gridCol w="702733"/>
                <a:gridCol w="702733"/>
                <a:gridCol w="702733"/>
                <a:gridCol w="702733"/>
                <a:gridCol w="702733"/>
                <a:gridCol w="702733"/>
                <a:gridCol w="702736"/>
              </a:tblGrid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 rot="5400000">
            <a:off x="5062536" y="2438400"/>
            <a:ext cx="13716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2957512" y="2438400"/>
            <a:ext cx="13716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569254" y="3254514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32745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pPr algn="l" eaLnBrk="1" hangingPunct="1"/>
            <a:r>
              <a:rPr lang="en-US" sz="28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Step 2</a:t>
            </a:r>
            <a:r>
              <a:rPr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Within each group multiply each digit by its</a:t>
            </a:r>
            <a:br>
              <a:rPr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place value then add products together.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5969396"/>
              </p:ext>
            </p:extLst>
          </p:nvPr>
        </p:nvGraphicFramePr>
        <p:xfrm>
          <a:off x="1524000" y="1752600"/>
          <a:ext cx="63246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2733"/>
                <a:gridCol w="702733"/>
                <a:gridCol w="702733"/>
                <a:gridCol w="702733"/>
                <a:gridCol w="702733"/>
                <a:gridCol w="702733"/>
                <a:gridCol w="702733"/>
                <a:gridCol w="702733"/>
                <a:gridCol w="702736"/>
              </a:tblGrid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 rot="5400000">
            <a:off x="5062536" y="2438400"/>
            <a:ext cx="13716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2957512" y="2438400"/>
            <a:ext cx="13716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569254" y="3254514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95800" y="3254514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6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64237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pPr algn="l" eaLnBrk="1" hangingPunct="1"/>
            <a:r>
              <a:rPr lang="en-US" sz="28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Step 2</a:t>
            </a:r>
            <a:r>
              <a:rPr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Within each group multiply each digit by its</a:t>
            </a:r>
            <a:br>
              <a:rPr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place value then add products together.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5945994"/>
              </p:ext>
            </p:extLst>
          </p:nvPr>
        </p:nvGraphicFramePr>
        <p:xfrm>
          <a:off x="1524000" y="1752600"/>
          <a:ext cx="63246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2733"/>
                <a:gridCol w="702733"/>
                <a:gridCol w="702733"/>
                <a:gridCol w="702733"/>
                <a:gridCol w="702733"/>
                <a:gridCol w="702733"/>
                <a:gridCol w="702733"/>
                <a:gridCol w="702733"/>
                <a:gridCol w="702736"/>
              </a:tblGrid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 rot="5400000">
            <a:off x="5062536" y="2438400"/>
            <a:ext cx="13716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2957512" y="2438400"/>
            <a:ext cx="13716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569254" y="3254514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95800" y="3254514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6</a:t>
            </a:r>
            <a:endParaRPr lang="en-US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2362200" y="3254514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2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98040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pPr algn="l" eaLnBrk="1" hangingPunct="1"/>
            <a:r>
              <a:rPr lang="en-US" sz="28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Step 3</a:t>
            </a:r>
            <a:r>
              <a:rPr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Merge digits together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099703"/>
              </p:ext>
            </p:extLst>
          </p:nvPr>
        </p:nvGraphicFramePr>
        <p:xfrm>
          <a:off x="1524000" y="1752600"/>
          <a:ext cx="63246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2733"/>
                <a:gridCol w="702733"/>
                <a:gridCol w="702733"/>
                <a:gridCol w="702733"/>
                <a:gridCol w="702733"/>
                <a:gridCol w="702733"/>
                <a:gridCol w="702733"/>
                <a:gridCol w="702733"/>
                <a:gridCol w="702736"/>
              </a:tblGrid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 rot="5400000">
            <a:off x="5062536" y="2438400"/>
            <a:ext cx="13716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2957512" y="2438400"/>
            <a:ext cx="13716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800600" y="3711714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95800" y="3711714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6</a:t>
            </a:r>
            <a:endParaRPr lang="en-US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4207054" y="3711714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2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1678039" y="4888468"/>
            <a:ext cx="6094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Therefore the binary number 10110101 is equal to 265 in octal.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5959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292</Words>
  <Application>Microsoft Office PowerPoint</Application>
  <PresentationFormat>On-screen Show (4:3)</PresentationFormat>
  <Paragraphs>156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Convert Binary Number  to Octal</vt:lpstr>
      <vt:lpstr>How do you convert the following binary number to octal?</vt:lpstr>
      <vt:lpstr>Step 1: Divide binary number into groups of 3 digits,                  then write place values above each digit.</vt:lpstr>
      <vt:lpstr>Step 2: Within each group multiply each digit by its              place value then add products together.</vt:lpstr>
      <vt:lpstr>Step 2: Within each group multiply each digit by its              place value then add products together.</vt:lpstr>
      <vt:lpstr>Step 2: Within each group multiply each digit by its              place value then add products together.</vt:lpstr>
      <vt:lpstr>Step 3: Merge digits together</vt:lpstr>
    </vt:vector>
  </TitlesOfParts>
  <Company>Denton ISD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 Conversions</dc:title>
  <dc:creator>bwagner</dc:creator>
  <cp:lastModifiedBy>Barry</cp:lastModifiedBy>
  <cp:revision>36</cp:revision>
  <dcterms:created xsi:type="dcterms:W3CDTF">2005-08-17T19:38:49Z</dcterms:created>
  <dcterms:modified xsi:type="dcterms:W3CDTF">2013-01-20T17:43:03Z</dcterms:modified>
</cp:coreProperties>
</file>