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2" r:id="rId2"/>
    <p:sldId id="265" r:id="rId3"/>
    <p:sldId id="266" r:id="rId4"/>
    <p:sldId id="267" r:id="rId5"/>
    <p:sldId id="268" r:id="rId6"/>
    <p:sldId id="271" r:id="rId7"/>
    <p:sldId id="270" r:id="rId8"/>
    <p:sldId id="272" r:id="rId9"/>
    <p:sldId id="273" r:id="rId10"/>
    <p:sldId id="274" r:id="rId11"/>
    <p:sldId id="275" r:id="rId12"/>
    <p:sldId id="276" r:id="rId13"/>
    <p:sldId id="277" r:id="rId14"/>
    <p:sldId id="278" r:id="rId15"/>
    <p:sldId id="279" r:id="rId16"/>
    <p:sldId id="280"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CC"/>
    <a:srgbClr val="DCECFC"/>
    <a:srgbClr val="94C5F6"/>
    <a:srgbClr val="47A3FF"/>
    <a:srgbClr val="056AFF"/>
    <a:srgbClr val="D5FFD5"/>
    <a:srgbClr val="E9F5DB"/>
    <a:srgbClr val="EAFFD5"/>
    <a:srgbClr val="FFE07D"/>
    <a:srgbClr val="CBDAE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815" autoAdjust="0"/>
    <p:restoredTop sz="94660"/>
  </p:normalViewPr>
  <p:slideViewPr>
    <p:cSldViewPr>
      <p:cViewPr varScale="1">
        <p:scale>
          <a:sx n="111" d="100"/>
          <a:sy n="111" d="100"/>
        </p:scale>
        <p:origin x="-1602" y="-7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7/26/2013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9196707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7/26/2013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5795820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7/26/2013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4052657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7/26/2013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8265474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953596A-8C77-4727-9A68-8AE14AC65763}" type="datetimeFigureOut">
              <a:rPr lang="en-US" smtClean="0"/>
              <a:pPr/>
              <a:t>7/26/2013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5826390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953596A-8C77-4727-9A68-8AE14AC65763}" type="datetimeFigureOut">
              <a:rPr lang="en-US" smtClean="0"/>
              <a:pPr/>
              <a:t>7/26/2013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0762644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953596A-8C77-4727-9A68-8AE14AC65763}" type="datetimeFigureOut">
              <a:rPr lang="en-US" smtClean="0"/>
              <a:pPr/>
              <a:t>7/26/2013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28248074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953596A-8C77-4727-9A68-8AE14AC65763}" type="datetimeFigureOut">
              <a:rPr lang="en-US" smtClean="0"/>
              <a:pPr/>
              <a:t>7/26/2013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39520033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953596A-8C77-4727-9A68-8AE14AC65763}" type="datetimeFigureOut">
              <a:rPr lang="en-US" smtClean="0"/>
              <a:pPr/>
              <a:t>7/26/2013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1433266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53596A-8C77-4727-9A68-8AE14AC65763}" type="datetimeFigureOut">
              <a:rPr lang="en-US" smtClean="0"/>
              <a:pPr/>
              <a:t>7/26/2013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28266675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53596A-8C77-4727-9A68-8AE14AC65763}" type="datetimeFigureOut">
              <a:rPr lang="en-US" smtClean="0"/>
              <a:pPr/>
              <a:t>7/26/2013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36728158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056AFF"/>
            </a:gs>
            <a:gs pos="99000">
              <a:srgbClr val="DCECFC"/>
            </a:gs>
            <a:gs pos="70000">
              <a:srgbClr val="94C5F6"/>
            </a:gs>
            <a:gs pos="35000">
              <a:srgbClr val="47A3FF"/>
            </a:gs>
          </a:gsLst>
          <a:lin ang="5400000" scaled="0"/>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953596A-8C77-4727-9A68-8AE14AC65763}" type="datetimeFigureOut">
              <a:rPr lang="en-US" smtClean="0"/>
              <a:pPr/>
              <a:t>7/26/2013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13855D-15FB-49E3-82FB-17A3E315FB93}" type="slidenum">
              <a:rPr lang="en-US" smtClean="0"/>
              <a:pPr/>
              <a:t>‹#›</a:t>
            </a:fld>
            <a:endParaRPr lang="en-US"/>
          </a:p>
        </p:txBody>
      </p:sp>
    </p:spTree>
    <p:extLst>
      <p:ext uri="{BB962C8B-B14F-4D97-AF65-F5344CB8AC3E}">
        <p14:creationId xmlns:p14="http://schemas.microsoft.com/office/powerpoint/2010/main" val="35424986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025677" y="2209800"/>
            <a:ext cx="3103029" cy="769441"/>
          </a:xfrm>
          <a:prstGeom prst="rect">
            <a:avLst/>
          </a:prstGeom>
          <a:noFill/>
        </p:spPr>
        <p:txBody>
          <a:bodyPr wrap="none" rtlCol="0">
            <a:spAutoFit/>
          </a:bodyPr>
          <a:lstStyle/>
          <a:p>
            <a:pPr algn="ctr"/>
            <a:r>
              <a:rPr lang="en-US" sz="4400" dirty="0" smtClean="0">
                <a:latin typeface="Arial" pitchFamily="34" charset="0"/>
                <a:cs typeface="Arial" pitchFamily="34" charset="0"/>
              </a:rPr>
              <a:t>Trace Table</a:t>
            </a:r>
            <a:endParaRPr lang="en-US" sz="4400"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3640983884"/>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rgbClr val="FFFFCC"/>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2260363"/>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384101169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138470655"/>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rgbClr val="FFFFCC"/>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399" y="9906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175404404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2087391202"/>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rgbClr val="FF0000"/>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rgbClr val="FFFFCC"/>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399" y="18288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172789007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540636966"/>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9</a:t>
                      </a:r>
                      <a:endParaRPr lang="en-US" dirty="0"/>
                    </a:p>
                  </a:txBody>
                  <a:tcPr>
                    <a:solidFill>
                      <a:srgbClr val="FFFFCC"/>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2268908"/>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347787413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1708248585"/>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9</a:t>
                      </a: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9906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16967165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929776567"/>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9</a:t>
                      </a: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399" y="2709739"/>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387243585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val="511180342"/>
              </p:ext>
            </p:extLst>
          </p:nvPr>
        </p:nvGraphicFramePr>
        <p:xfrm>
          <a:off x="1436912" y="838200"/>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6</a:t>
                      </a:r>
                      <a:endParaRPr lang="en-US" dirty="0"/>
                    </a:p>
                  </a:txBody>
                  <a:tcPr>
                    <a:solidFill>
                      <a:schemeClr val="bg1"/>
                    </a:solidFill>
                  </a:tcPr>
                </a:tc>
              </a:tr>
              <a:tr h="391886">
                <a:tc>
                  <a:txBody>
                    <a:bodyPr/>
                    <a:lstStyle/>
                    <a:p>
                      <a:pPr algn="ctr"/>
                      <a:r>
                        <a:rPr lang="en-US" dirty="0" smtClean="0"/>
                        <a:t>3</a:t>
                      </a:r>
                      <a:endParaRPr lang="en-US" dirty="0"/>
                    </a:p>
                  </a:txBody>
                  <a:tcPr>
                    <a:solidFill>
                      <a:srgbClr val="FFFFCC"/>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9</a:t>
                      </a:r>
                      <a:endParaRPr lang="en-US" dirty="0"/>
                    </a:p>
                  </a:txBody>
                  <a:tcPr>
                    <a:solidFill>
                      <a:srgbClr val="FFFFCC"/>
                    </a:solidFill>
                  </a:tcPr>
                </a:tc>
              </a:tr>
            </a:tbl>
          </a:graphicData>
        </a:graphic>
      </p:graphicFrame>
      <p:sp>
        <p:nvSpPr>
          <p:cNvPr id="3" name="TextBox 2"/>
          <p:cNvSpPr txBox="1"/>
          <p:nvPr/>
        </p:nvSpPr>
        <p:spPr>
          <a:xfrm>
            <a:off x="3315853" y="272250"/>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5" name="TextBox 4"/>
          <p:cNvSpPr txBox="1"/>
          <p:nvPr/>
        </p:nvSpPr>
        <p:spPr>
          <a:xfrm>
            <a:off x="1447800" y="3954827"/>
            <a:ext cx="6248400" cy="1938992"/>
          </a:xfrm>
          <a:prstGeom prst="rect">
            <a:avLst/>
          </a:prstGeom>
          <a:solidFill>
            <a:schemeClr val="bg1"/>
          </a:solidFill>
        </p:spPr>
        <p:txBody>
          <a:bodyPr wrap="square" rtlCol="0">
            <a:spAutoFit/>
          </a:bodyPr>
          <a:lstStyle/>
          <a:p>
            <a:r>
              <a:rPr lang="en-US" sz="2400" dirty="0" smtClean="0"/>
              <a:t>The </a:t>
            </a:r>
            <a:r>
              <a:rPr lang="en-US" sz="2400" b="1" dirty="0" smtClean="0"/>
              <a:t>trace table </a:t>
            </a:r>
            <a:r>
              <a:rPr lang="en-US" sz="2400" dirty="0" smtClean="0"/>
              <a:t>shows that the code systematically replaces each cell of the array with the value in the first cell. The variable total is the sum of adding the value of the first cell three times.</a:t>
            </a:r>
            <a:endParaRPr lang="en-US" sz="2400" dirty="0"/>
          </a:p>
        </p:txBody>
      </p:sp>
    </p:spTree>
    <p:extLst>
      <p:ext uri="{BB962C8B-B14F-4D97-AF65-F5344CB8AC3E}">
        <p14:creationId xmlns:p14="http://schemas.microsoft.com/office/powerpoint/2010/main" val="385861349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366007903"/>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endParaRPr lang="en-US" dirty="0"/>
                    </a:p>
                  </a:txBody>
                  <a:tcPr>
                    <a:solidFill>
                      <a:schemeClr val="bg1"/>
                    </a:solidFill>
                  </a:tcPr>
                </a:tc>
                <a:tc>
                  <a:txBody>
                    <a:bodyPr/>
                    <a:lstStyle/>
                    <a:p>
                      <a:endParaRPr lang="en-US" dirty="0"/>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dirty="0"/>
                    </a:p>
                  </a:txBody>
                  <a:tcPr>
                    <a:solidFill>
                      <a:schemeClr val="bg1"/>
                    </a:solidFill>
                  </a:tcPr>
                </a:tc>
              </a:tr>
              <a:tr h="391886">
                <a:tc>
                  <a:txBody>
                    <a:bodyPr/>
                    <a:lstStyle/>
                    <a:p>
                      <a:endParaRPr lang="en-US" dirty="0"/>
                    </a:p>
                  </a:txBody>
                  <a:tcPr>
                    <a:solidFill>
                      <a:schemeClr val="bg1"/>
                    </a:solidFill>
                  </a:tcPr>
                </a:tc>
                <a:tc>
                  <a:txBody>
                    <a:bodyPr/>
                    <a:lstStyle/>
                    <a:p>
                      <a:endParaRPr lang="en-US" dirty="0"/>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dirty="0"/>
                    </a:p>
                  </a:txBody>
                  <a:tcPr>
                    <a:solidFill>
                      <a:schemeClr val="bg1"/>
                    </a:solidFill>
                  </a:tcPr>
                </a:tc>
              </a:tr>
              <a:tr h="391886">
                <a:tc>
                  <a:txBody>
                    <a:bodyPr/>
                    <a:lstStyle/>
                    <a:p>
                      <a:endParaRPr lang="en-US" dirty="0"/>
                    </a:p>
                  </a:txBody>
                  <a:tcPr>
                    <a:solidFill>
                      <a:schemeClr val="bg1"/>
                    </a:solidFill>
                  </a:tcPr>
                </a:tc>
                <a:tc>
                  <a:txBody>
                    <a:bodyPr/>
                    <a:lstStyle/>
                    <a:p>
                      <a:endParaRPr lang="en-US" dirty="0"/>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dirty="0"/>
                    </a:p>
                  </a:txBody>
                  <a:tcPr>
                    <a:solidFill>
                      <a:schemeClr val="bg1"/>
                    </a:solidFill>
                  </a:tcPr>
                </a:tc>
              </a:tr>
              <a:tr h="391886">
                <a:tc>
                  <a:txBody>
                    <a:bodyPr/>
                    <a:lstStyle/>
                    <a:p>
                      <a:endParaRPr lang="en-US" dirty="0"/>
                    </a:p>
                  </a:txBody>
                  <a:tcPr>
                    <a:solidFill>
                      <a:schemeClr val="bg1"/>
                    </a:solidFill>
                  </a:tcPr>
                </a:tc>
                <a:tc>
                  <a:txBody>
                    <a:bodyPr/>
                    <a:lstStyle/>
                    <a:p>
                      <a:endParaRPr lang="en-US" dirty="0"/>
                    </a:p>
                  </a:txBody>
                  <a:tcPr>
                    <a:solidFill>
                      <a:schemeClr val="bg1"/>
                    </a:solidFill>
                  </a:tcPr>
                </a:tc>
                <a:tc>
                  <a:txBody>
                    <a:bodyPr/>
                    <a:lstStyle/>
                    <a:p>
                      <a:endParaRPr lang="en-US"/>
                    </a:p>
                  </a:txBody>
                  <a:tcPr>
                    <a:solidFill>
                      <a:schemeClr val="bg1"/>
                    </a:solidFill>
                  </a:tcPr>
                </a:tc>
                <a:tc>
                  <a:txBody>
                    <a:bodyPr/>
                    <a:lstStyle/>
                    <a:p>
                      <a:endParaRPr lang="en-US"/>
                    </a:p>
                  </a:txBody>
                  <a:tcPr>
                    <a:solidFill>
                      <a:schemeClr val="bg1"/>
                    </a:solidFill>
                  </a:tcPr>
                </a:tc>
                <a:tc>
                  <a:txBody>
                    <a:bodyPr/>
                    <a:lstStyle/>
                    <a:p>
                      <a:endParaRPr lang="en-US" dirty="0"/>
                    </a:p>
                  </a:txBody>
                  <a:tcPr>
                    <a:solidFill>
                      <a:schemeClr val="bg1"/>
                    </a:solidFill>
                  </a:tcPr>
                </a:tc>
                <a:tc>
                  <a:txBody>
                    <a:bodyPr/>
                    <a:lstStyle/>
                    <a:p>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Tree>
    <p:extLst>
      <p:ext uri="{BB962C8B-B14F-4D97-AF65-F5344CB8AC3E}">
        <p14:creationId xmlns:p14="http://schemas.microsoft.com/office/powerpoint/2010/main" val="416602360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1446470347"/>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8</a:t>
                      </a:r>
                      <a:endParaRPr lang="en-US" dirty="0"/>
                    </a:p>
                  </a:txBody>
                  <a:tcPr>
                    <a:solidFill>
                      <a:srgbClr val="FFFFCC"/>
                    </a:solidFill>
                  </a:tcPr>
                </a:tc>
                <a:tc>
                  <a:txBody>
                    <a:bodyPr/>
                    <a:lstStyle/>
                    <a:p>
                      <a:pPr algn="ctr"/>
                      <a:r>
                        <a:rPr lang="en-US" dirty="0" smtClean="0"/>
                        <a:t>2</a:t>
                      </a:r>
                      <a:endParaRPr lang="en-US" dirty="0"/>
                    </a:p>
                  </a:txBody>
                  <a:tcPr>
                    <a:solidFill>
                      <a:srgbClr val="FFFFCC"/>
                    </a:solidFill>
                  </a:tcPr>
                </a:tc>
                <a:tc>
                  <a:txBody>
                    <a:bodyPr/>
                    <a:lstStyle/>
                    <a:p>
                      <a:pPr algn="ctr"/>
                      <a:r>
                        <a:rPr lang="en-US" dirty="0" smtClean="0"/>
                        <a:t>5</a:t>
                      </a:r>
                      <a:endParaRPr lang="en-US" dirty="0"/>
                    </a:p>
                  </a:txBody>
                  <a:tcPr>
                    <a:solidFill>
                      <a:srgbClr val="FFFFCC"/>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126762"/>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258503439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2776575263"/>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rgbClr val="FFFFCC"/>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571855"/>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178979883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2765862479"/>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rgbClr val="FFFFCC"/>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977067"/>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218892236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3657164964"/>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rgbClr val="FF0000"/>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18288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327693303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3201680204"/>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rgbClr val="FFFFCC"/>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2243271"/>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424605807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688720533"/>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chemeClr val="bg1">
                        <a:lumMod val="85000"/>
                      </a:schemeClr>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rgbClr val="FFFFCC"/>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9906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252220540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14400" y="76200"/>
            <a:ext cx="7315200" cy="3108543"/>
          </a:xfrm>
          <a:prstGeom prst="rect">
            <a:avLst/>
          </a:prstGeom>
          <a:ln/>
        </p:spPr>
        <p:style>
          <a:lnRef idx="1">
            <a:schemeClr val="accent3"/>
          </a:lnRef>
          <a:fillRef idx="2">
            <a:schemeClr val="accent3"/>
          </a:fillRef>
          <a:effectRef idx="1">
            <a:schemeClr val="accent3"/>
          </a:effectRef>
          <a:fontRef idx="minor">
            <a:schemeClr val="dk1"/>
          </a:fontRef>
        </p:style>
        <p:txBody>
          <a:bodyPr wrap="square" rtlCol="0">
            <a:spAutoFit/>
          </a:bodyPr>
          <a:lstStyle/>
          <a:p>
            <a:r>
              <a:rPr lang="en-US" sz="2800" dirty="0">
                <a:latin typeface="Consolas" pitchFamily="49" charset="0"/>
                <a:cs typeface="Consolas" pitchFamily="49" charset="0"/>
              </a:rPr>
              <a:t> </a:t>
            </a:r>
            <a:r>
              <a:rPr lang="en-US" sz="2800" dirty="0" err="1">
                <a:latin typeface="Consolas" pitchFamily="49" charset="0"/>
                <a:cs typeface="Consolas" pitchFamily="49" charset="0"/>
              </a:rPr>
              <a:t>int</a:t>
            </a:r>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 </a:t>
            </a:r>
            <a:r>
              <a:rPr lang="en-US" sz="2800" dirty="0">
                <a:latin typeface="Consolas" pitchFamily="49" charset="0"/>
                <a:cs typeface="Consolas" pitchFamily="49" charset="0"/>
              </a:rPr>
              <a:t>= {3, 8, 2, 5};</a:t>
            </a:r>
          </a:p>
          <a:p>
            <a:r>
              <a:rPr lang="en-US" sz="2800" dirty="0">
                <a:latin typeface="Consolas" pitchFamily="49" charset="0"/>
                <a:cs typeface="Consolas" pitchFamily="49" charset="0"/>
              </a:rPr>
              <a:t> </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total = 0;</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for(</a:t>
            </a:r>
            <a:r>
              <a:rPr lang="en-US" sz="2800" dirty="0" err="1" smtClean="0">
                <a:latin typeface="Consolas" pitchFamily="49" charset="0"/>
                <a:cs typeface="Consolas" pitchFamily="49" charset="0"/>
              </a:rPr>
              <a:t>int</a:t>
            </a:r>
            <a:r>
              <a:rPr lang="en-US" sz="2800" dirty="0" smtClean="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=1; </a:t>
            </a:r>
            <a:r>
              <a:rPr lang="en-US" sz="2800" dirty="0" err="1">
                <a:latin typeface="Consolas" pitchFamily="49" charset="0"/>
                <a:cs typeface="Consolas" pitchFamily="49" charset="0"/>
              </a:rPr>
              <a:t>i</a:t>
            </a:r>
            <a:r>
              <a:rPr lang="en-US" sz="2800" dirty="0">
                <a:latin typeface="Consolas" pitchFamily="49" charset="0"/>
                <a:cs typeface="Consolas" pitchFamily="49" charset="0"/>
              </a:rPr>
              <a:t> &lt; </a:t>
            </a:r>
            <a:r>
              <a:rPr lang="en-US" sz="2800" dirty="0" err="1" smtClean="0">
                <a:latin typeface="Consolas" pitchFamily="49" charset="0"/>
                <a:cs typeface="Consolas" pitchFamily="49" charset="0"/>
              </a:rPr>
              <a:t>array.length</a:t>
            </a:r>
            <a:r>
              <a:rPr lang="en-US" sz="2800" dirty="0">
                <a:latin typeface="Consolas" pitchFamily="49" charset="0"/>
                <a:cs typeface="Consolas" pitchFamily="49" charset="0"/>
              </a:rPr>
              <a:t>; </a:t>
            </a:r>
            <a:r>
              <a:rPr lang="en-US" sz="2800" dirty="0" err="1">
                <a:latin typeface="Consolas" pitchFamily="49" charset="0"/>
                <a:cs typeface="Consolas" pitchFamily="49" charset="0"/>
              </a:rPr>
              <a:t>i</a:t>
            </a:r>
            <a:r>
              <a:rPr lang="en-US" sz="2800" dirty="0">
                <a:latin typeface="Consolas" pitchFamily="49" charset="0"/>
                <a:cs typeface="Consolas" pitchFamily="49" charset="0"/>
              </a:rPr>
              <a:t>++)</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t>
            </a:r>
            <a:endParaRPr lang="en-US" sz="2800" dirty="0">
              <a:latin typeface="Consolas" pitchFamily="49" charset="0"/>
              <a:cs typeface="Consolas" pitchFamily="49" charset="0"/>
            </a:endParaRP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smtClean="0">
                <a:latin typeface="Consolas" pitchFamily="49" charset="0"/>
                <a:cs typeface="Consolas" pitchFamily="49" charset="0"/>
              </a:rPr>
              <a:t> </a:t>
            </a:r>
            <a:r>
              <a:rPr lang="en-US" sz="2800" dirty="0">
                <a:latin typeface="Consolas" pitchFamily="49" charset="0"/>
                <a:cs typeface="Consolas" pitchFamily="49" charset="0"/>
              </a:rPr>
              <a:t>- 1];</a:t>
            </a:r>
          </a:p>
          <a:p>
            <a:r>
              <a:rPr lang="en-US" sz="2800" dirty="0">
                <a:latin typeface="Consolas" pitchFamily="49" charset="0"/>
                <a:cs typeface="Consolas" pitchFamily="49" charset="0"/>
              </a:rPr>
              <a:t>    </a:t>
            </a:r>
            <a:r>
              <a:rPr lang="en-US" sz="2800" dirty="0" smtClean="0">
                <a:latin typeface="Consolas" pitchFamily="49" charset="0"/>
                <a:cs typeface="Consolas" pitchFamily="49" charset="0"/>
              </a:rPr>
              <a:t>total </a:t>
            </a:r>
            <a:r>
              <a:rPr lang="en-US" sz="2800" dirty="0">
                <a:latin typeface="Consolas" pitchFamily="49" charset="0"/>
                <a:cs typeface="Consolas" pitchFamily="49" charset="0"/>
              </a:rPr>
              <a:t>= total + </a:t>
            </a:r>
            <a:r>
              <a:rPr lang="en-US" sz="2800" dirty="0" smtClean="0">
                <a:latin typeface="Consolas" pitchFamily="49" charset="0"/>
                <a:cs typeface="Consolas" pitchFamily="49" charset="0"/>
              </a:rPr>
              <a:t>array[</a:t>
            </a:r>
            <a:r>
              <a:rPr lang="en-US" sz="2800" dirty="0" err="1" smtClean="0">
                <a:latin typeface="Consolas" pitchFamily="49" charset="0"/>
                <a:cs typeface="Consolas" pitchFamily="49" charset="0"/>
              </a:rPr>
              <a:t>i</a:t>
            </a:r>
            <a:r>
              <a:rPr lang="en-US" sz="2800" dirty="0">
                <a:latin typeface="Consolas" pitchFamily="49" charset="0"/>
                <a:cs typeface="Consolas" pitchFamily="49" charset="0"/>
              </a:rPr>
              <a:t>];</a:t>
            </a:r>
          </a:p>
          <a:p>
            <a:r>
              <a:rPr lang="en-US" sz="2800" dirty="0" smtClean="0">
                <a:latin typeface="Consolas" pitchFamily="49" charset="0"/>
                <a:cs typeface="Consolas" pitchFamily="49" charset="0"/>
              </a:rPr>
              <a:t>}</a:t>
            </a:r>
          </a:p>
        </p:txBody>
      </p:sp>
      <p:graphicFrame>
        <p:nvGraphicFramePr>
          <p:cNvPr id="2" name="Table 1"/>
          <p:cNvGraphicFramePr>
            <a:graphicFrameLocks noGrp="1"/>
          </p:cNvGraphicFramePr>
          <p:nvPr>
            <p:extLst>
              <p:ext uri="{D42A27DB-BD31-4B8C-83A1-F6EECF244321}">
                <p14:modId xmlns:p14="http://schemas.microsoft.com/office/powerpoint/2010/main" val="2614830270"/>
              </p:ext>
            </p:extLst>
          </p:nvPr>
        </p:nvGraphicFramePr>
        <p:xfrm>
          <a:off x="1436913" y="3780586"/>
          <a:ext cx="6270174" cy="2416630"/>
        </p:xfrm>
        <a:graphic>
          <a:graphicData uri="http://schemas.openxmlformats.org/drawingml/2006/table">
            <a:tbl>
              <a:tblPr firstRow="1" bandRow="1">
                <a:tableStyleId>{5940675A-B579-460E-94D1-54222C63F5DA}</a:tableStyleId>
              </a:tblPr>
              <a:tblGrid>
                <a:gridCol w="1045029"/>
                <a:gridCol w="1045029"/>
                <a:gridCol w="1045029"/>
                <a:gridCol w="1045029"/>
                <a:gridCol w="1045029"/>
                <a:gridCol w="1045029"/>
              </a:tblGrid>
              <a:tr h="391886">
                <a:tc>
                  <a:txBody>
                    <a:bodyPr/>
                    <a:lstStyle/>
                    <a:p>
                      <a:pPr algn="ctr"/>
                      <a:endParaRPr lang="en-US" sz="2400" dirty="0"/>
                    </a:p>
                  </a:txBody>
                  <a:tcPr>
                    <a:solidFill>
                      <a:schemeClr val="bg1">
                        <a:lumMod val="85000"/>
                      </a:schemeClr>
                    </a:solidFill>
                  </a:tcPr>
                </a:tc>
                <a:tc gridSpan="4">
                  <a:txBody>
                    <a:bodyPr/>
                    <a:lstStyle/>
                    <a:p>
                      <a:pPr algn="ctr"/>
                      <a:r>
                        <a:rPr lang="en-US" sz="2400" dirty="0" smtClean="0"/>
                        <a:t>array</a:t>
                      </a:r>
                      <a:endParaRPr lang="en-US" sz="2400" dirty="0"/>
                    </a:p>
                  </a:txBody>
                  <a:tcPr>
                    <a:solidFill>
                      <a:schemeClr val="bg1">
                        <a:lumMod val="85000"/>
                      </a:schemeClr>
                    </a:solidFill>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a:txBody>
                    <a:bodyPr/>
                    <a:lstStyle/>
                    <a:p>
                      <a:endParaRPr lang="en-US" dirty="0"/>
                    </a:p>
                  </a:txBody>
                  <a:tcPr>
                    <a:solidFill>
                      <a:schemeClr val="bg1">
                        <a:lumMod val="85000"/>
                      </a:schemeClr>
                    </a:solidFill>
                  </a:tcPr>
                </a:tc>
              </a:tr>
              <a:tr h="391886">
                <a:tc>
                  <a:txBody>
                    <a:bodyPr/>
                    <a:lstStyle/>
                    <a:p>
                      <a:pPr algn="ctr"/>
                      <a:r>
                        <a:rPr lang="en-US" dirty="0" err="1" smtClean="0"/>
                        <a:t>i</a:t>
                      </a:r>
                      <a:endParaRPr lang="en-US" dirty="0"/>
                    </a:p>
                  </a:txBody>
                  <a:tcPr>
                    <a:solidFill>
                      <a:schemeClr val="bg1">
                        <a:lumMod val="85000"/>
                      </a:schemeClr>
                    </a:solidFill>
                  </a:tcPr>
                </a:tc>
                <a:tc>
                  <a:txBody>
                    <a:bodyPr/>
                    <a:lstStyle/>
                    <a:p>
                      <a:pPr algn="ctr"/>
                      <a:r>
                        <a:rPr lang="en-US" dirty="0" smtClean="0"/>
                        <a:t>0</a:t>
                      </a:r>
                      <a:endParaRPr lang="en-US" dirty="0"/>
                    </a:p>
                  </a:txBody>
                  <a:tcPr>
                    <a:solidFill>
                      <a:schemeClr val="bg1">
                        <a:lumMod val="85000"/>
                      </a:schemeClr>
                    </a:solidFill>
                  </a:tcPr>
                </a:tc>
                <a:tc>
                  <a:txBody>
                    <a:bodyPr/>
                    <a:lstStyle/>
                    <a:p>
                      <a:pPr algn="ctr"/>
                      <a:r>
                        <a:rPr lang="en-US" dirty="0" smtClean="0"/>
                        <a:t>1</a:t>
                      </a:r>
                      <a:endParaRPr lang="en-US" dirty="0"/>
                    </a:p>
                  </a:txBody>
                  <a:tcPr>
                    <a:solidFill>
                      <a:schemeClr val="bg1">
                        <a:lumMod val="85000"/>
                      </a:schemeClr>
                    </a:solidFill>
                  </a:tcPr>
                </a:tc>
                <a:tc>
                  <a:txBody>
                    <a:bodyPr/>
                    <a:lstStyle/>
                    <a:p>
                      <a:pPr algn="ctr"/>
                      <a:r>
                        <a:rPr lang="en-US" dirty="0" smtClean="0"/>
                        <a:t>2</a:t>
                      </a:r>
                      <a:endParaRPr lang="en-US" dirty="0"/>
                    </a:p>
                  </a:txBody>
                  <a:tcPr>
                    <a:solidFill>
                      <a:srgbClr val="FF0000"/>
                    </a:solidFill>
                  </a:tcPr>
                </a:tc>
                <a:tc>
                  <a:txBody>
                    <a:bodyPr/>
                    <a:lstStyle/>
                    <a:p>
                      <a:pPr algn="ctr"/>
                      <a:r>
                        <a:rPr lang="en-US" dirty="0" smtClean="0"/>
                        <a:t>3</a:t>
                      </a:r>
                      <a:endParaRPr lang="en-US" dirty="0"/>
                    </a:p>
                  </a:txBody>
                  <a:tcPr>
                    <a:solidFill>
                      <a:schemeClr val="bg1">
                        <a:lumMod val="85000"/>
                      </a:schemeClr>
                    </a:solidFill>
                  </a:tcPr>
                </a:tc>
                <a:tc>
                  <a:txBody>
                    <a:bodyPr/>
                    <a:lstStyle/>
                    <a:p>
                      <a:pPr algn="ctr"/>
                      <a:r>
                        <a:rPr lang="en-US" smtClean="0"/>
                        <a:t>total</a:t>
                      </a:r>
                      <a:endParaRPr lang="en-US" dirty="0"/>
                    </a:p>
                  </a:txBody>
                  <a:tcPr>
                    <a:solidFill>
                      <a:schemeClr val="bg1">
                        <a:lumMod val="85000"/>
                      </a:schemeClr>
                    </a:solidFill>
                  </a:tcPr>
                </a:tc>
              </a:tr>
              <a:tr h="391886">
                <a:tc>
                  <a:txBody>
                    <a:bodyPr/>
                    <a:lstStyle/>
                    <a:p>
                      <a:pPr algn="ct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8</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0</a:t>
                      </a:r>
                      <a:endParaRPr lang="en-US" dirty="0"/>
                    </a:p>
                  </a:txBody>
                  <a:tcPr>
                    <a:solidFill>
                      <a:schemeClr val="bg1"/>
                    </a:solidFill>
                  </a:tcPr>
                </a:tc>
              </a:tr>
              <a:tr h="391886">
                <a:tc>
                  <a:txBody>
                    <a:bodyPr/>
                    <a:lstStyle/>
                    <a:p>
                      <a:pPr algn="ctr"/>
                      <a:r>
                        <a:rPr lang="en-US" dirty="0" smtClean="0"/>
                        <a:t>1</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2</a:t>
                      </a:r>
                      <a:endParaRPr lang="en-US" dirty="0"/>
                    </a:p>
                  </a:txBody>
                  <a:tcPr>
                    <a:solidFill>
                      <a:schemeClr val="bg1"/>
                    </a:solidFill>
                  </a:tcPr>
                </a:tc>
                <a:tc>
                  <a:txBody>
                    <a:bodyPr/>
                    <a:lstStyle/>
                    <a:p>
                      <a:pPr algn="ctr"/>
                      <a:r>
                        <a:rPr lang="en-US" dirty="0" smtClean="0"/>
                        <a:t>5</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r>
              <a:tr h="391886">
                <a:tc>
                  <a:txBody>
                    <a:bodyPr/>
                    <a:lstStyle/>
                    <a:p>
                      <a:pPr algn="ctr"/>
                      <a:r>
                        <a:rPr lang="en-US" dirty="0" smtClean="0"/>
                        <a:t>2</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chemeClr val="bg1"/>
                    </a:solidFill>
                  </a:tcPr>
                </a:tc>
                <a:tc>
                  <a:txBody>
                    <a:bodyPr/>
                    <a:lstStyle/>
                    <a:p>
                      <a:pPr algn="ctr"/>
                      <a:r>
                        <a:rPr lang="en-US" dirty="0" smtClean="0"/>
                        <a:t>3</a:t>
                      </a:r>
                      <a:endParaRPr lang="en-US" dirty="0"/>
                    </a:p>
                  </a:txBody>
                  <a:tcPr>
                    <a:solidFill>
                      <a:srgbClr val="FFFFCC"/>
                    </a:solidFill>
                  </a:tcPr>
                </a:tc>
                <a:tc>
                  <a:txBody>
                    <a:bodyPr/>
                    <a:lstStyle/>
                    <a:p>
                      <a:pPr algn="ctr"/>
                      <a:r>
                        <a:rPr lang="en-US" dirty="0" smtClean="0"/>
                        <a:t>5</a:t>
                      </a:r>
                      <a:endParaRPr lang="en-US" dirty="0"/>
                    </a:p>
                  </a:txBody>
                  <a:tcPr>
                    <a:solidFill>
                      <a:schemeClr val="bg1"/>
                    </a:solidFill>
                  </a:tcPr>
                </a:tc>
                <a:tc>
                  <a:txBody>
                    <a:bodyPr/>
                    <a:lstStyle/>
                    <a:p>
                      <a:pPr algn="ctr"/>
                      <a:endParaRPr lang="en-US" dirty="0"/>
                    </a:p>
                  </a:txBody>
                  <a:tcPr>
                    <a:solidFill>
                      <a:schemeClr val="bg1"/>
                    </a:solidFill>
                  </a:tcPr>
                </a:tc>
              </a:tr>
              <a:tr h="391886">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c>
                  <a:txBody>
                    <a:bodyPr/>
                    <a:lstStyle/>
                    <a:p>
                      <a:pPr algn="ctr"/>
                      <a:endParaRPr lang="en-US" dirty="0"/>
                    </a:p>
                  </a:txBody>
                  <a:tcPr>
                    <a:solidFill>
                      <a:schemeClr val="bg1"/>
                    </a:solidFill>
                  </a:tcPr>
                </a:tc>
              </a:tr>
            </a:tbl>
          </a:graphicData>
        </a:graphic>
      </p:graphicFrame>
      <p:sp>
        <p:nvSpPr>
          <p:cNvPr id="3" name="TextBox 2"/>
          <p:cNvSpPr txBox="1"/>
          <p:nvPr/>
        </p:nvSpPr>
        <p:spPr>
          <a:xfrm>
            <a:off x="3315854" y="3214636"/>
            <a:ext cx="2512291" cy="523220"/>
          </a:xfrm>
          <a:prstGeom prst="rect">
            <a:avLst/>
          </a:prstGeom>
          <a:noFill/>
        </p:spPr>
        <p:txBody>
          <a:bodyPr wrap="none" rtlCol="0">
            <a:spAutoFit/>
          </a:bodyPr>
          <a:lstStyle/>
          <a:p>
            <a:r>
              <a:rPr lang="en-US" sz="2800" dirty="0" smtClean="0">
                <a:latin typeface="Arial Black" pitchFamily="34" charset="0"/>
              </a:rPr>
              <a:t>Trace Table</a:t>
            </a:r>
            <a:endParaRPr lang="en-US" sz="2800" dirty="0">
              <a:latin typeface="Arial Black" pitchFamily="34" charset="0"/>
            </a:endParaRPr>
          </a:p>
        </p:txBody>
      </p:sp>
      <p:sp>
        <p:nvSpPr>
          <p:cNvPr id="7" name="Rectangle 6"/>
          <p:cNvSpPr/>
          <p:nvPr/>
        </p:nvSpPr>
        <p:spPr>
          <a:xfrm>
            <a:off x="914400" y="1828800"/>
            <a:ext cx="7315200" cy="457200"/>
          </a:xfrm>
          <a:prstGeom prst="rect">
            <a:avLst/>
          </a:prstGeom>
          <a:solidFill>
            <a:srgbClr val="FF0000">
              <a:alpha val="35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rgbClr val="FF0000"/>
              </a:solidFill>
            </a:endParaRPr>
          </a:p>
        </p:txBody>
      </p:sp>
    </p:spTree>
    <p:extLst>
      <p:ext uri="{BB962C8B-B14F-4D97-AF65-F5344CB8AC3E}">
        <p14:creationId xmlns:p14="http://schemas.microsoft.com/office/powerpoint/2010/main" val="215943515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813</TotalTime>
  <Words>1061</Words>
  <Application>Microsoft Office PowerPoint</Application>
  <PresentationFormat>On-screen Show (4:3)</PresentationFormat>
  <Paragraphs>433</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repair</dc:creator>
  <cp:lastModifiedBy>Barry</cp:lastModifiedBy>
  <cp:revision>79</cp:revision>
  <dcterms:created xsi:type="dcterms:W3CDTF">2012-11-30T16:22:57Z</dcterms:created>
  <dcterms:modified xsi:type="dcterms:W3CDTF">2013-07-27T00:09:55Z</dcterms:modified>
</cp:coreProperties>
</file>

<file path=docProps/thumbnail.jpeg>
</file>