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FD5"/>
    <a:srgbClr val="FFE07D"/>
    <a:srgbClr val="DCECFC"/>
    <a:srgbClr val="94C5F6"/>
    <a:srgbClr val="47A3FF"/>
    <a:srgbClr val="056AFF"/>
    <a:srgbClr val="FFFFCC"/>
    <a:srgbClr val="E9F5DB"/>
    <a:srgbClr val="EAFFD5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436" y="304800"/>
            <a:ext cx="766774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Suppose I declare an </a:t>
            </a:r>
            <a:r>
              <a:rPr lang="en-US" sz="2800" dirty="0" smtClean="0">
                <a:solidFill>
                  <a:srgbClr val="FF0000"/>
                </a:solidFill>
              </a:rPr>
              <a:t>array</a:t>
            </a:r>
            <a:r>
              <a:rPr lang="en-US" sz="2800" dirty="0" smtClean="0"/>
              <a:t> of length 5 named table.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186056"/>
              </p:ext>
            </p:extLst>
          </p:nvPr>
        </p:nvGraphicFramePr>
        <p:xfrm>
          <a:off x="1828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881231"/>
              </p:ext>
            </p:extLst>
          </p:nvPr>
        </p:nvGraphicFramePr>
        <p:xfrm>
          <a:off x="1066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46107" y="1219200"/>
            <a:ext cx="920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table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[5][5]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803181"/>
              </p:ext>
            </p:extLst>
          </p:nvPr>
        </p:nvGraphicFramePr>
        <p:xfrm>
          <a:off x="2895600" y="3352800"/>
          <a:ext cx="3584645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88145"/>
              </p:ext>
            </p:extLst>
          </p:nvPr>
        </p:nvGraphicFramePr>
        <p:xfrm>
          <a:off x="2057400" y="3352800"/>
          <a:ext cx="762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Location [1][3] would be 2 rows down and 4 columns across. (Remember rows and columns start with zero.)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074631"/>
              </p:ext>
            </p:extLst>
          </p:nvPr>
        </p:nvGraphicFramePr>
        <p:xfrm>
          <a:off x="2914072" y="2701632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05340" y="4705928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023" y="2133600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[5][5]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33756"/>
              </p:ext>
            </p:extLst>
          </p:nvPr>
        </p:nvGraphicFramePr>
        <p:xfrm>
          <a:off x="2895600" y="3352800"/>
          <a:ext cx="3584645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506711"/>
              </p:ext>
            </p:extLst>
          </p:nvPr>
        </p:nvGraphicFramePr>
        <p:xfrm>
          <a:off x="2057400" y="3352800"/>
          <a:ext cx="762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Location [4][2] would be 5 rows down and 3 columns across. (Remember rows and columns start with zero.)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763735"/>
              </p:ext>
            </p:extLst>
          </p:nvPr>
        </p:nvGraphicFramePr>
        <p:xfrm>
          <a:off x="2914072" y="2701632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05340" y="4705928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023" y="2133600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7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/>
              <a:t>table.length</a:t>
            </a:r>
            <a:endParaRPr lang="en-US" sz="36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607803"/>
              </p:ext>
            </p:extLst>
          </p:nvPr>
        </p:nvGraphicFramePr>
        <p:xfrm>
          <a:off x="2196820" y="25400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1653"/>
              </p:ext>
            </p:extLst>
          </p:nvPr>
        </p:nvGraphicFramePr>
        <p:xfrm>
          <a:off x="3412775" y="2590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61907"/>
              </p:ext>
            </p:extLst>
          </p:nvPr>
        </p:nvGraphicFramePr>
        <p:xfrm>
          <a:off x="3416020" y="3429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169055"/>
              </p:ext>
            </p:extLst>
          </p:nvPr>
        </p:nvGraphicFramePr>
        <p:xfrm>
          <a:off x="3419265" y="4267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193432"/>
              </p:ext>
            </p:extLst>
          </p:nvPr>
        </p:nvGraphicFramePr>
        <p:xfrm>
          <a:off x="3422510" y="5105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659679"/>
              </p:ext>
            </p:extLst>
          </p:nvPr>
        </p:nvGraphicFramePr>
        <p:xfrm>
          <a:off x="3425755" y="5943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574573" y="29417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83809" y="37638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02281" y="46043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02281" y="54263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11517" y="62576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4803" y="2057400"/>
            <a:ext cx="65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table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47585"/>
              </p:ext>
            </p:extLst>
          </p:nvPr>
        </p:nvGraphicFramePr>
        <p:xfrm>
          <a:off x="1447800" y="25146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727" y="722531"/>
            <a:ext cx="7225145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dot notation and the array’s length variable you can get the size of the main array</a:t>
            </a:r>
          </a:p>
          <a:p>
            <a:r>
              <a:rPr lang="en-US" sz="2800" dirty="0" smtClean="0"/>
              <a:t>or the </a:t>
            </a:r>
            <a:r>
              <a:rPr lang="en-US" sz="2800" dirty="0" smtClean="0">
                <a:solidFill>
                  <a:srgbClr val="FF0000"/>
                </a:solidFill>
              </a:rPr>
              <a:t>number of rows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796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table[0].length</a:t>
            </a:r>
            <a:endParaRPr lang="en-US" sz="36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199091"/>
              </p:ext>
            </p:extLst>
          </p:nvPr>
        </p:nvGraphicFramePr>
        <p:xfrm>
          <a:off x="2196820" y="25400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92115"/>
              </p:ext>
            </p:extLst>
          </p:nvPr>
        </p:nvGraphicFramePr>
        <p:xfrm>
          <a:off x="3412775" y="2590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9643"/>
              </p:ext>
            </p:extLst>
          </p:nvPr>
        </p:nvGraphicFramePr>
        <p:xfrm>
          <a:off x="3416020" y="3429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487968"/>
              </p:ext>
            </p:extLst>
          </p:nvPr>
        </p:nvGraphicFramePr>
        <p:xfrm>
          <a:off x="3419265" y="4267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426987"/>
              </p:ext>
            </p:extLst>
          </p:nvPr>
        </p:nvGraphicFramePr>
        <p:xfrm>
          <a:off x="3422510" y="5105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058383"/>
              </p:ext>
            </p:extLst>
          </p:nvPr>
        </p:nvGraphicFramePr>
        <p:xfrm>
          <a:off x="3425755" y="5943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574573" y="29417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83809" y="37638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02281" y="46043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02281" y="54263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11517" y="62576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4803" y="2057400"/>
            <a:ext cx="65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table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8231" y="722531"/>
            <a:ext cx="722514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this notation you can get the size of the array at row 0. This is the </a:t>
            </a:r>
            <a:r>
              <a:rPr lang="en-US" sz="2800" dirty="0" smtClean="0">
                <a:solidFill>
                  <a:srgbClr val="FF0000"/>
                </a:solidFill>
              </a:rPr>
              <a:t>number of columns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914567"/>
              </p:ext>
            </p:extLst>
          </p:nvPr>
        </p:nvGraphicFramePr>
        <p:xfrm>
          <a:off x="3429000" y="1899166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5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The End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335514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436" y="304800"/>
            <a:ext cx="731905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Instead of filling the array with integers or strings</a:t>
            </a:r>
          </a:p>
          <a:p>
            <a:r>
              <a:rPr lang="en-US" sz="2800" dirty="0" smtClean="0"/>
              <a:t>I place an </a:t>
            </a:r>
            <a:r>
              <a:rPr lang="en-US" sz="2800" dirty="0" smtClean="0">
                <a:solidFill>
                  <a:srgbClr val="FF0000"/>
                </a:solidFill>
              </a:rPr>
              <a:t>array</a:t>
            </a:r>
            <a:r>
              <a:rPr lang="en-US" sz="2800" dirty="0" smtClean="0"/>
              <a:t> in each cell.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214528"/>
              </p:ext>
            </p:extLst>
          </p:nvPr>
        </p:nvGraphicFramePr>
        <p:xfrm>
          <a:off x="1828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05747"/>
              </p:ext>
            </p:extLst>
          </p:nvPr>
        </p:nvGraphicFramePr>
        <p:xfrm>
          <a:off x="1066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46107" y="1219200"/>
            <a:ext cx="920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table</a:t>
            </a:r>
            <a:endParaRPr lang="en-US" sz="2800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85261"/>
              </p:ext>
            </p:extLst>
          </p:nvPr>
        </p:nvGraphicFramePr>
        <p:xfrm>
          <a:off x="3044755" y="1905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873346"/>
              </p:ext>
            </p:extLst>
          </p:nvPr>
        </p:nvGraphicFramePr>
        <p:xfrm>
          <a:off x="3048000" y="2743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98592"/>
              </p:ext>
            </p:extLst>
          </p:nvPr>
        </p:nvGraphicFramePr>
        <p:xfrm>
          <a:off x="3051245" y="3581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738006"/>
              </p:ext>
            </p:extLst>
          </p:nvPr>
        </p:nvGraphicFramePr>
        <p:xfrm>
          <a:off x="3054490" y="4419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084884"/>
              </p:ext>
            </p:extLst>
          </p:nvPr>
        </p:nvGraphicFramePr>
        <p:xfrm>
          <a:off x="3057735" y="5257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2206553" y="22559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15789" y="30780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34261" y="39185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34261" y="47405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43497" y="55718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08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436" y="304800"/>
            <a:ext cx="7217297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 have created an array of arrays also known as a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two-dimensional array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238469"/>
              </p:ext>
            </p:extLst>
          </p:nvPr>
        </p:nvGraphicFramePr>
        <p:xfrm>
          <a:off x="1828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065530"/>
              </p:ext>
            </p:extLst>
          </p:nvPr>
        </p:nvGraphicFramePr>
        <p:xfrm>
          <a:off x="1066800" y="18542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46107" y="1219200"/>
            <a:ext cx="920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table</a:t>
            </a:r>
            <a:endParaRPr lang="en-US" sz="2800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376669"/>
              </p:ext>
            </p:extLst>
          </p:nvPr>
        </p:nvGraphicFramePr>
        <p:xfrm>
          <a:off x="3044755" y="1905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422232"/>
              </p:ext>
            </p:extLst>
          </p:nvPr>
        </p:nvGraphicFramePr>
        <p:xfrm>
          <a:off x="3048000" y="2743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924724"/>
              </p:ext>
            </p:extLst>
          </p:nvPr>
        </p:nvGraphicFramePr>
        <p:xfrm>
          <a:off x="3051245" y="3581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23568"/>
              </p:ext>
            </p:extLst>
          </p:nvPr>
        </p:nvGraphicFramePr>
        <p:xfrm>
          <a:off x="3054490" y="4419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056269"/>
              </p:ext>
            </p:extLst>
          </p:nvPr>
        </p:nvGraphicFramePr>
        <p:xfrm>
          <a:off x="3057735" y="5257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2206553" y="22559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15789" y="30780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34261" y="39185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34261" y="47405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43497" y="55718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2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436" y="76200"/>
            <a:ext cx="7821821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 Java, two-dimensional arrays can be defined using</a:t>
            </a:r>
          </a:p>
          <a:p>
            <a:r>
              <a:rPr lang="en-US" sz="2800" dirty="0" smtClean="0"/>
              <a:t>the following notation:</a:t>
            </a:r>
          </a:p>
          <a:p>
            <a:endParaRPr lang="en-US" sz="2800" dirty="0"/>
          </a:p>
          <a:p>
            <a:r>
              <a:rPr lang="en-US" sz="2800" dirty="0" smtClean="0">
                <a:solidFill>
                  <a:srgbClr val="FF0000"/>
                </a:solidFill>
              </a:rPr>
              <a:t>                  </a:t>
            </a:r>
            <a:r>
              <a:rPr lang="en-US" sz="3600" dirty="0" err="1" smtClean="0">
                <a:solidFill>
                  <a:srgbClr val="FF0000"/>
                </a:solidFill>
              </a:rPr>
              <a:t>int</a:t>
            </a:r>
            <a:r>
              <a:rPr lang="en-US" sz="3600" dirty="0" smtClean="0">
                <a:solidFill>
                  <a:srgbClr val="FF0000"/>
                </a:solidFill>
              </a:rPr>
              <a:t>[][] table = new </a:t>
            </a:r>
            <a:r>
              <a:rPr lang="en-US" sz="3600" dirty="0" err="1" smtClean="0">
                <a:solidFill>
                  <a:srgbClr val="FF0000"/>
                </a:solidFill>
              </a:rPr>
              <a:t>int</a:t>
            </a:r>
            <a:r>
              <a:rPr lang="en-US" sz="3600" dirty="0" smtClean="0">
                <a:solidFill>
                  <a:srgbClr val="FF0000"/>
                </a:solidFill>
              </a:rPr>
              <a:t>[5][5]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88850"/>
              </p:ext>
            </p:extLst>
          </p:nvPr>
        </p:nvGraphicFramePr>
        <p:xfrm>
          <a:off x="2196820" y="25400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25532"/>
              </p:ext>
            </p:extLst>
          </p:nvPr>
        </p:nvGraphicFramePr>
        <p:xfrm>
          <a:off x="3412775" y="2590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865407"/>
              </p:ext>
            </p:extLst>
          </p:nvPr>
        </p:nvGraphicFramePr>
        <p:xfrm>
          <a:off x="3416020" y="3429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324514"/>
              </p:ext>
            </p:extLst>
          </p:nvPr>
        </p:nvGraphicFramePr>
        <p:xfrm>
          <a:off x="3419265" y="4267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1291"/>
              </p:ext>
            </p:extLst>
          </p:nvPr>
        </p:nvGraphicFramePr>
        <p:xfrm>
          <a:off x="3422510" y="5105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66134"/>
              </p:ext>
            </p:extLst>
          </p:nvPr>
        </p:nvGraphicFramePr>
        <p:xfrm>
          <a:off x="3425755" y="5943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574573" y="29417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83809" y="37638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02281" y="46043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02281" y="54263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11517" y="62576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4803" y="2057400"/>
            <a:ext cx="65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table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799586"/>
              </p:ext>
            </p:extLst>
          </p:nvPr>
        </p:nvGraphicFramePr>
        <p:xfrm>
          <a:off x="1447800" y="25146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</a:t>
                      </a:r>
                      <a:endParaRPr 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7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r>
              <a:rPr lang="en-US" sz="3600" dirty="0" smtClean="0"/>
              <a:t>][5]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461925"/>
              </p:ext>
            </p:extLst>
          </p:nvPr>
        </p:nvGraphicFramePr>
        <p:xfrm>
          <a:off x="2196820" y="25400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145017"/>
              </p:ext>
            </p:extLst>
          </p:nvPr>
        </p:nvGraphicFramePr>
        <p:xfrm>
          <a:off x="3412775" y="2590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631264"/>
              </p:ext>
            </p:extLst>
          </p:nvPr>
        </p:nvGraphicFramePr>
        <p:xfrm>
          <a:off x="3416020" y="3429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22871"/>
              </p:ext>
            </p:extLst>
          </p:nvPr>
        </p:nvGraphicFramePr>
        <p:xfrm>
          <a:off x="3419265" y="4267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408337"/>
              </p:ext>
            </p:extLst>
          </p:nvPr>
        </p:nvGraphicFramePr>
        <p:xfrm>
          <a:off x="3422510" y="5105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15648"/>
              </p:ext>
            </p:extLst>
          </p:nvPr>
        </p:nvGraphicFramePr>
        <p:xfrm>
          <a:off x="3425755" y="5943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574573" y="29417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83809" y="37638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02281" y="46043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02281" y="54263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11517" y="62576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4803" y="2057400"/>
            <a:ext cx="65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table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89228"/>
              </p:ext>
            </p:extLst>
          </p:nvPr>
        </p:nvGraphicFramePr>
        <p:xfrm>
          <a:off x="1447800" y="25146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5 declares the size of the main array.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17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[5][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r>
              <a:rPr lang="en-US" sz="3600" dirty="0" smtClean="0"/>
              <a:t>]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763987"/>
              </p:ext>
            </p:extLst>
          </p:nvPr>
        </p:nvGraphicFramePr>
        <p:xfrm>
          <a:off x="2196820" y="25400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7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926286"/>
              </p:ext>
            </p:extLst>
          </p:nvPr>
        </p:nvGraphicFramePr>
        <p:xfrm>
          <a:off x="3412775" y="25908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6797"/>
              </p:ext>
            </p:extLst>
          </p:nvPr>
        </p:nvGraphicFramePr>
        <p:xfrm>
          <a:off x="3416020" y="34290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12730"/>
              </p:ext>
            </p:extLst>
          </p:nvPr>
        </p:nvGraphicFramePr>
        <p:xfrm>
          <a:off x="3419265" y="42672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202899"/>
              </p:ext>
            </p:extLst>
          </p:nvPr>
        </p:nvGraphicFramePr>
        <p:xfrm>
          <a:off x="3422510" y="51054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200293"/>
              </p:ext>
            </p:extLst>
          </p:nvPr>
        </p:nvGraphicFramePr>
        <p:xfrm>
          <a:off x="3425755" y="5943600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574573" y="294178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83809" y="3763820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02281" y="460433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02281" y="5426372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11517" y="6257648"/>
            <a:ext cx="765247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44803" y="2057400"/>
            <a:ext cx="65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table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917282"/>
              </p:ext>
            </p:extLst>
          </p:nvPr>
        </p:nvGraphicFramePr>
        <p:xfrm>
          <a:off x="1447800" y="2514600"/>
          <a:ext cx="762000" cy="408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788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second 5 declares the size of the other arrays.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9369"/>
              </p:ext>
            </p:extLst>
          </p:nvPr>
        </p:nvGraphicFramePr>
        <p:xfrm>
          <a:off x="3416519" y="1847272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2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[5][5]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647508"/>
              </p:ext>
            </p:extLst>
          </p:nvPr>
        </p:nvGraphicFramePr>
        <p:xfrm>
          <a:off x="2895600" y="3352800"/>
          <a:ext cx="3584645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58763"/>
              </p:ext>
            </p:extLst>
          </p:nvPr>
        </p:nvGraphicFramePr>
        <p:xfrm>
          <a:off x="2057400" y="3352800"/>
          <a:ext cx="762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Symbolically it is easier to think of a</a:t>
            </a:r>
          </a:p>
          <a:p>
            <a:r>
              <a:rPr lang="en-US" sz="2800" dirty="0" smtClean="0"/>
              <a:t>two-dimensional array as a </a:t>
            </a:r>
            <a:r>
              <a:rPr lang="en-US" sz="2800" dirty="0" smtClean="0">
                <a:solidFill>
                  <a:srgbClr val="FF0000"/>
                </a:solidFill>
              </a:rPr>
              <a:t>table</a:t>
            </a:r>
            <a:r>
              <a:rPr lang="en-US" sz="2800" dirty="0" smtClean="0"/>
              <a:t> or </a:t>
            </a:r>
            <a:r>
              <a:rPr lang="en-US" sz="2800" dirty="0" smtClean="0">
                <a:solidFill>
                  <a:srgbClr val="FF0000"/>
                </a:solidFill>
              </a:rPr>
              <a:t>grid</a:t>
            </a:r>
            <a:r>
              <a:rPr lang="en-US" sz="2800" dirty="0" smtClean="0"/>
              <a:t> with rows and columns.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720589"/>
              </p:ext>
            </p:extLst>
          </p:nvPr>
        </p:nvGraphicFramePr>
        <p:xfrm>
          <a:off x="2914072" y="2703944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205340" y="4705928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79023" y="2133600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1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r>
              <a:rPr lang="en-US" sz="3600" dirty="0" smtClean="0"/>
              <a:t>][5]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797142"/>
              </p:ext>
            </p:extLst>
          </p:nvPr>
        </p:nvGraphicFramePr>
        <p:xfrm>
          <a:off x="2895600" y="3352800"/>
          <a:ext cx="3584645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491071"/>
              </p:ext>
            </p:extLst>
          </p:nvPr>
        </p:nvGraphicFramePr>
        <p:xfrm>
          <a:off x="2057400" y="3352800"/>
          <a:ext cx="762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bracket declares the number of rows.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37844"/>
              </p:ext>
            </p:extLst>
          </p:nvPr>
        </p:nvGraphicFramePr>
        <p:xfrm>
          <a:off x="2914072" y="2701632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05340" y="4705928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023" y="2133600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"/>
            <a:ext cx="7239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</a:t>
            </a:r>
            <a:r>
              <a:rPr lang="en-US" sz="3600" dirty="0" err="1" smtClean="0"/>
              <a:t>int</a:t>
            </a:r>
            <a:r>
              <a:rPr lang="en-US" sz="3600" dirty="0" smtClean="0"/>
              <a:t>[][] table = new </a:t>
            </a:r>
            <a:r>
              <a:rPr lang="en-US" sz="3600" dirty="0" err="1" smtClean="0"/>
              <a:t>int</a:t>
            </a:r>
            <a:r>
              <a:rPr lang="en-US" sz="3600" dirty="0" smtClean="0"/>
              <a:t>[5][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  <a:r>
              <a:rPr lang="en-US" sz="3600" dirty="0" smtClean="0"/>
              <a:t>]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670597"/>
              </p:ext>
            </p:extLst>
          </p:nvPr>
        </p:nvGraphicFramePr>
        <p:xfrm>
          <a:off x="2895600" y="3352800"/>
          <a:ext cx="3584645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843382"/>
              </p:ext>
            </p:extLst>
          </p:nvPr>
        </p:nvGraphicFramePr>
        <p:xfrm>
          <a:off x="2057400" y="3352800"/>
          <a:ext cx="762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9654" y="722531"/>
            <a:ext cx="722514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second bracket declares the number of columns.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500700"/>
              </p:ext>
            </p:extLst>
          </p:nvPr>
        </p:nvGraphicFramePr>
        <p:xfrm>
          <a:off x="2914072" y="2701632"/>
          <a:ext cx="3584645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929"/>
                <a:gridCol w="716929"/>
                <a:gridCol w="716929"/>
                <a:gridCol w="716929"/>
                <a:gridCol w="716929"/>
              </a:tblGrid>
              <a:tr h="685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6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36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05340" y="4705928"/>
            <a:ext cx="108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rows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023" y="2133600"/>
            <a:ext cx="17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columns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411</Words>
  <Application>Microsoft Office PowerPoint</Application>
  <PresentationFormat>On-screen Show (4:3)</PresentationFormat>
  <Paragraphs>143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103</cp:revision>
  <dcterms:created xsi:type="dcterms:W3CDTF">2012-11-30T16:22:57Z</dcterms:created>
  <dcterms:modified xsi:type="dcterms:W3CDTF">2013-07-27T00:52:59Z</dcterms:modified>
</cp:coreProperties>
</file>