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5" r:id="rId3"/>
    <p:sldId id="278" r:id="rId4"/>
    <p:sldId id="28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B8B"/>
    <a:srgbClr val="FFFFCC"/>
    <a:srgbClr val="DCECFC"/>
    <a:srgbClr val="94C5F6"/>
    <a:srgbClr val="47A3FF"/>
    <a:srgbClr val="056AFF"/>
    <a:srgbClr val="D5FFD5"/>
    <a:srgbClr val="E9F5DB"/>
    <a:srgbClr val="EAFFD5"/>
    <a:srgbClr val="FFE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>
        <p:scale>
          <a:sx n="80" d="100"/>
          <a:sy n="80" d="100"/>
        </p:scale>
        <p:origin x="-2550" y="-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59468" y="2209800"/>
            <a:ext cx="423545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Adding Node to </a:t>
            </a:r>
          </a:p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Beginning of a</a:t>
            </a:r>
          </a:p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Linked 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List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62234" y="2286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Step 1 </a:t>
            </a:r>
            <a:r>
              <a:rPr lang="en-US" sz="2800" dirty="0" smtClean="0"/>
              <a:t>: Create a new </a:t>
            </a:r>
            <a:r>
              <a:rPr lang="en-US" sz="2800" dirty="0"/>
              <a:t>node. Initialize pointer cur so that it points to the first node in the list; pointer prev has a value of </a:t>
            </a:r>
            <a:r>
              <a:rPr lang="en-US" sz="2800" i="1" dirty="0"/>
              <a:t>null</a:t>
            </a:r>
            <a:r>
              <a:rPr lang="en-US" sz="2800" dirty="0"/>
              <a:t>.</a:t>
            </a:r>
            <a:endParaRPr lang="en-US" sz="28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3943851" y="2929936"/>
            <a:ext cx="3261081" cy="2654155"/>
            <a:chOff x="0" y="0"/>
            <a:chExt cx="2792167" cy="1911442"/>
          </a:xfrm>
        </p:grpSpPr>
        <p:grpSp>
          <p:nvGrpSpPr>
            <p:cNvPr id="28" name="Group 27"/>
            <p:cNvGrpSpPr/>
            <p:nvPr/>
          </p:nvGrpSpPr>
          <p:grpSpPr>
            <a:xfrm>
              <a:off x="0" y="0"/>
              <a:ext cx="866775" cy="371475"/>
              <a:chOff x="0" y="0"/>
              <a:chExt cx="866775" cy="371475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0" y="0"/>
                <a:ext cx="571500" cy="371475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581025" y="0"/>
                <a:ext cx="285750" cy="371475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2" name="Text Box 2"/>
              <p:cNvSpPr txBox="1">
                <a:spLocks noChangeArrowheads="1"/>
              </p:cNvSpPr>
              <p:nvPr/>
            </p:nvSpPr>
            <p:spPr bwMode="auto">
              <a:xfrm>
                <a:off x="28575" y="9525"/>
                <a:ext cx="542925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>
                <a:noAutofit/>
              </a:bodyPr>
              <a:lstStyle/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2800" dirty="0" smtClean="0">
                    <a:effectLst/>
                    <a:latin typeface="Calibri"/>
                    <a:ea typeface="Calibri"/>
                    <a:cs typeface="Times New Roman"/>
                  </a:rPr>
                  <a:t>5</a:t>
                </a:r>
                <a:endParaRPr lang="en-US" sz="28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  <p:cxnSp>
          <p:nvCxnSpPr>
            <p:cNvPr id="29" name="Straight Arrow Connector 28"/>
            <p:cNvCxnSpPr/>
            <p:nvPr/>
          </p:nvCxnSpPr>
          <p:spPr>
            <a:xfrm>
              <a:off x="2268292" y="1911442"/>
              <a:ext cx="523875" cy="0"/>
            </a:xfrm>
            <a:prstGeom prst="straightConnector1">
              <a:avLst/>
            </a:prstGeom>
            <a:ln w="4445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ectangle 5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366243" y="2932543"/>
            <a:ext cx="667477" cy="5158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6044845" y="2929936"/>
            <a:ext cx="333738" cy="5158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6836260" y="2929936"/>
            <a:ext cx="667477" cy="5158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7514862" y="2929936"/>
            <a:ext cx="333738" cy="5158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6223589" y="3171495"/>
            <a:ext cx="611854" cy="0"/>
          </a:xfrm>
          <a:prstGeom prst="straightConnector1">
            <a:avLst/>
          </a:prstGeom>
          <a:ln w="444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977955" y="2914525"/>
            <a:ext cx="928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head</a:t>
            </a:r>
            <a:endParaRPr lang="en-US" sz="2800" b="1" dirty="0"/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2844943" y="2499188"/>
            <a:ext cx="0" cy="45720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3993865" y="6029980"/>
            <a:ext cx="850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prev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74957" y="4775017"/>
            <a:ext cx="8819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···</a:t>
            </a:r>
            <a:endParaRPr lang="en-US" sz="7200" dirty="0"/>
          </a:p>
        </p:txBody>
      </p:sp>
      <p:sp>
        <p:nvSpPr>
          <p:cNvPr id="85" name="TextBox 84"/>
          <p:cNvSpPr txBox="1"/>
          <p:nvPr/>
        </p:nvSpPr>
        <p:spPr>
          <a:xfrm>
            <a:off x="6782108" y="6005741"/>
            <a:ext cx="1627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newNode</a:t>
            </a:r>
            <a:endParaRPr lang="en-US" sz="2800" b="1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7503737" y="2944513"/>
            <a:ext cx="333738" cy="505362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/>
          <p:cNvSpPr/>
          <p:nvPr/>
        </p:nvSpPr>
        <p:spPr>
          <a:xfrm>
            <a:off x="2494518" y="2943162"/>
            <a:ext cx="667477" cy="51581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3173120" y="2943162"/>
            <a:ext cx="333738" cy="51581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3339989" y="3181231"/>
            <a:ext cx="611854" cy="0"/>
          </a:xfrm>
          <a:prstGeom prst="straightConnector1">
            <a:avLst/>
          </a:prstGeom>
          <a:ln w="444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4510681" y="5150339"/>
            <a:ext cx="667477" cy="5158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5189283" y="5150339"/>
            <a:ext cx="333738" cy="5158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8" name="Text Box 2"/>
          <p:cNvSpPr txBox="1">
            <a:spLocks noChangeArrowheads="1"/>
          </p:cNvSpPr>
          <p:nvPr/>
        </p:nvSpPr>
        <p:spPr bwMode="auto">
          <a:xfrm>
            <a:off x="4544055" y="5163565"/>
            <a:ext cx="812097" cy="423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ctr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800" dirty="0" smtClean="0">
                <a:effectLst/>
                <a:latin typeface="Calibri"/>
                <a:ea typeface="Calibri"/>
                <a:cs typeface="Times New Roman"/>
              </a:rPr>
              <a:t> </a:t>
            </a:r>
            <a:endParaRPr lang="en-US" sz="2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596225" y="1981200"/>
            <a:ext cx="5072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Dummy Header </a:t>
            </a:r>
            <a:r>
              <a:rPr lang="en-US" sz="2000" b="1" dirty="0" smtClean="0"/>
              <a:t>(does not contain data)</a:t>
            </a:r>
            <a:endParaRPr lang="en-US" sz="2000" b="1" dirty="0"/>
          </a:p>
        </p:txBody>
      </p:sp>
      <p:cxnSp>
        <p:nvCxnSpPr>
          <p:cNvPr id="103" name="Straight Arrow Connector 102"/>
          <p:cNvCxnSpPr/>
          <p:nvPr/>
        </p:nvCxnSpPr>
        <p:spPr>
          <a:xfrm>
            <a:off x="1882664" y="3197194"/>
            <a:ext cx="611854" cy="0"/>
          </a:xfrm>
          <a:prstGeom prst="straightConnector1">
            <a:avLst/>
          </a:prstGeom>
          <a:ln w="444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464170" y="5503804"/>
            <a:ext cx="0" cy="526176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6312725" y="6027024"/>
            <a:ext cx="0" cy="526176"/>
          </a:xfrm>
          <a:prstGeom prst="line">
            <a:avLst/>
          </a:prstGeom>
          <a:ln w="4445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855294" y="6284365"/>
            <a:ext cx="2462871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>
            <a:off x="4780243" y="3171495"/>
            <a:ext cx="611854" cy="0"/>
          </a:xfrm>
          <a:prstGeom prst="straightConnector1">
            <a:avLst/>
          </a:prstGeom>
          <a:ln w="444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13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43484" y="228600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To add a new node to the beginning or end of the list you simply create the node then update the links to reflect the change. No </a:t>
            </a:r>
            <a:r>
              <a:rPr lang="en-US" sz="2800" b="1" dirty="0" smtClean="0"/>
              <a:t>data movement</a:t>
            </a:r>
            <a:r>
              <a:rPr lang="en-US" sz="2800" dirty="0" smtClean="0"/>
              <a:t> is necessary like with arrays.</a:t>
            </a:r>
            <a:endParaRPr lang="en-US" sz="28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1705854" y="3446584"/>
            <a:ext cx="1457325" cy="515816"/>
            <a:chOff x="0" y="0"/>
            <a:chExt cx="1247775" cy="371475"/>
          </a:xfrm>
        </p:grpSpPr>
        <p:grpSp>
          <p:nvGrpSpPr>
            <p:cNvPr id="28" name="Group 27"/>
            <p:cNvGrpSpPr/>
            <p:nvPr/>
          </p:nvGrpSpPr>
          <p:grpSpPr>
            <a:xfrm>
              <a:off x="0" y="0"/>
              <a:ext cx="866775" cy="371475"/>
              <a:chOff x="0" y="0"/>
              <a:chExt cx="866775" cy="371475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0" y="0"/>
                <a:ext cx="571500" cy="371475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581025" y="0"/>
                <a:ext cx="285750" cy="371475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2" name="Text Box 2"/>
              <p:cNvSpPr txBox="1">
                <a:spLocks noChangeArrowheads="1"/>
              </p:cNvSpPr>
              <p:nvPr/>
            </p:nvSpPr>
            <p:spPr bwMode="auto">
              <a:xfrm>
                <a:off x="28575" y="9525"/>
                <a:ext cx="542925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400" dirty="0" smtClean="0">
                    <a:effectLst/>
                    <a:latin typeface="Calibri"/>
                    <a:ea typeface="Calibri"/>
                    <a:cs typeface="Times New Roman"/>
                  </a:rPr>
                  <a:t>“Bill”</a:t>
                </a:r>
                <a:endParaRPr lang="en-US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  <p:cxnSp>
          <p:nvCxnSpPr>
            <p:cNvPr id="29" name="Straight Arrow Connector 28"/>
            <p:cNvCxnSpPr/>
            <p:nvPr/>
          </p:nvCxnSpPr>
          <p:spPr>
            <a:xfrm>
              <a:off x="723900" y="171450"/>
              <a:ext cx="523875" cy="0"/>
            </a:xfrm>
            <a:prstGeom prst="straightConnector1">
              <a:avLst/>
            </a:prstGeom>
            <a:ln w="4445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3163179" y="3425626"/>
            <a:ext cx="1457325" cy="515816"/>
            <a:chOff x="0" y="0"/>
            <a:chExt cx="1247775" cy="371475"/>
          </a:xfrm>
        </p:grpSpPr>
        <p:grpSp>
          <p:nvGrpSpPr>
            <p:cNvPr id="51" name="Group 50"/>
            <p:cNvGrpSpPr/>
            <p:nvPr/>
          </p:nvGrpSpPr>
          <p:grpSpPr>
            <a:xfrm>
              <a:off x="0" y="0"/>
              <a:ext cx="866775" cy="371475"/>
              <a:chOff x="0" y="0"/>
              <a:chExt cx="866775" cy="371475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0" y="0"/>
                <a:ext cx="571500" cy="371475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581025" y="0"/>
                <a:ext cx="285750" cy="371475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5" name="Text Box 2"/>
              <p:cNvSpPr txBox="1">
                <a:spLocks noChangeArrowheads="1"/>
              </p:cNvSpPr>
              <p:nvPr/>
            </p:nvSpPr>
            <p:spPr bwMode="auto">
              <a:xfrm>
                <a:off x="28575" y="9525"/>
                <a:ext cx="695325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400" dirty="0" smtClean="0">
                    <a:effectLst/>
                    <a:latin typeface="Calibri"/>
                    <a:ea typeface="Calibri"/>
                    <a:cs typeface="Times New Roman"/>
                  </a:rPr>
                  <a:t>“Emily”</a:t>
                </a:r>
                <a:endParaRPr lang="en-US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  <p:cxnSp>
          <p:nvCxnSpPr>
            <p:cNvPr id="52" name="Straight Arrow Connector 51"/>
            <p:cNvCxnSpPr/>
            <p:nvPr/>
          </p:nvCxnSpPr>
          <p:spPr>
            <a:xfrm>
              <a:off x="723900" y="171450"/>
              <a:ext cx="523875" cy="0"/>
            </a:xfrm>
            <a:prstGeom prst="straightConnector1">
              <a:avLst/>
            </a:prstGeom>
            <a:ln w="4445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/>
          <p:cNvGrpSpPr/>
          <p:nvPr/>
        </p:nvGrpSpPr>
        <p:grpSpPr>
          <a:xfrm>
            <a:off x="4620504" y="3430306"/>
            <a:ext cx="1457325" cy="515816"/>
            <a:chOff x="0" y="0"/>
            <a:chExt cx="1247775" cy="371475"/>
          </a:xfrm>
        </p:grpSpPr>
        <p:grpSp>
          <p:nvGrpSpPr>
            <p:cNvPr id="57" name="Group 56"/>
            <p:cNvGrpSpPr/>
            <p:nvPr/>
          </p:nvGrpSpPr>
          <p:grpSpPr>
            <a:xfrm>
              <a:off x="0" y="0"/>
              <a:ext cx="866775" cy="371475"/>
              <a:chOff x="0" y="0"/>
              <a:chExt cx="866775" cy="371475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0" y="0"/>
                <a:ext cx="571500" cy="371475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581025" y="0"/>
                <a:ext cx="285750" cy="371475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1" name="Text Box 2"/>
              <p:cNvSpPr txBox="1">
                <a:spLocks noChangeArrowheads="1"/>
              </p:cNvSpPr>
              <p:nvPr/>
            </p:nvSpPr>
            <p:spPr bwMode="auto">
              <a:xfrm>
                <a:off x="28575" y="9525"/>
                <a:ext cx="695325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ctr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400" dirty="0" smtClean="0">
                    <a:effectLst/>
                    <a:latin typeface="Calibri"/>
                    <a:ea typeface="Calibri"/>
                    <a:cs typeface="Times New Roman"/>
                  </a:rPr>
                  <a:t>“Jose”</a:t>
                </a:r>
                <a:endParaRPr lang="en-US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  <p:cxnSp>
          <p:nvCxnSpPr>
            <p:cNvPr id="58" name="Straight Arrow Connector 57"/>
            <p:cNvCxnSpPr/>
            <p:nvPr/>
          </p:nvCxnSpPr>
          <p:spPr>
            <a:xfrm>
              <a:off x="723900" y="171450"/>
              <a:ext cx="523875" cy="0"/>
            </a:xfrm>
            <a:prstGeom prst="straightConnector1">
              <a:avLst/>
            </a:prstGeom>
            <a:ln w="4445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6074260" y="3430306"/>
            <a:ext cx="1012340" cy="515816"/>
            <a:chOff x="0" y="0"/>
            <a:chExt cx="866775" cy="371475"/>
          </a:xfrm>
        </p:grpSpPr>
        <p:sp>
          <p:nvSpPr>
            <p:cNvPr id="66" name="Rectangle 65"/>
            <p:cNvSpPr/>
            <p:nvPr/>
          </p:nvSpPr>
          <p:spPr>
            <a:xfrm>
              <a:off x="0" y="0"/>
              <a:ext cx="571500" cy="37147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581025" y="0"/>
              <a:ext cx="285750" cy="37147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8" name="Text Box 2"/>
            <p:cNvSpPr txBox="1">
              <a:spLocks noChangeArrowheads="1"/>
            </p:cNvSpPr>
            <p:nvPr/>
          </p:nvSpPr>
          <p:spPr bwMode="auto">
            <a:xfrm>
              <a:off x="28575" y="9525"/>
              <a:ext cx="6953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“Mary”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010565" y="4419600"/>
            <a:ext cx="1012340" cy="515816"/>
            <a:chOff x="0" y="0"/>
            <a:chExt cx="866775" cy="371475"/>
          </a:xfrm>
        </p:grpSpPr>
        <p:sp>
          <p:nvSpPr>
            <p:cNvPr id="34" name="Rectangle 33"/>
            <p:cNvSpPr/>
            <p:nvPr/>
          </p:nvSpPr>
          <p:spPr>
            <a:xfrm>
              <a:off x="0" y="0"/>
              <a:ext cx="571500" cy="371475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81025" y="0"/>
              <a:ext cx="285750" cy="371475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6" name="Text Box 2"/>
            <p:cNvSpPr txBox="1">
              <a:spLocks noChangeArrowheads="1"/>
            </p:cNvSpPr>
            <p:nvPr/>
          </p:nvSpPr>
          <p:spPr bwMode="auto">
            <a:xfrm>
              <a:off x="28575" y="9525"/>
              <a:ext cx="595313" cy="304800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“Amy”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008903" y="4343400"/>
            <a:ext cx="1012340" cy="515816"/>
            <a:chOff x="0" y="0"/>
            <a:chExt cx="866775" cy="371475"/>
          </a:xfrm>
        </p:grpSpPr>
        <p:sp>
          <p:nvSpPr>
            <p:cNvPr id="38" name="Rectangle 37"/>
            <p:cNvSpPr/>
            <p:nvPr/>
          </p:nvSpPr>
          <p:spPr>
            <a:xfrm>
              <a:off x="0" y="0"/>
              <a:ext cx="571500" cy="371475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1025" y="0"/>
              <a:ext cx="285750" cy="371475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0" name="Text Box 2"/>
            <p:cNvSpPr txBox="1">
              <a:spLocks noChangeArrowheads="1"/>
            </p:cNvSpPr>
            <p:nvPr/>
          </p:nvSpPr>
          <p:spPr bwMode="auto">
            <a:xfrm>
              <a:off x="28575" y="9525"/>
              <a:ext cx="595313" cy="304800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“Sara”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cxnSp>
        <p:nvCxnSpPr>
          <p:cNvPr id="3" name="Straight Arrow Connector 2"/>
          <p:cNvCxnSpPr/>
          <p:nvPr/>
        </p:nvCxnSpPr>
        <p:spPr>
          <a:xfrm flipV="1">
            <a:off x="1391583" y="3862086"/>
            <a:ext cx="286459" cy="4813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919731" y="3683534"/>
            <a:ext cx="319269" cy="58366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045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50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/>
              <a:t>The End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518587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1937</TotalTime>
  <Words>110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110</cp:revision>
  <dcterms:created xsi:type="dcterms:W3CDTF">2012-11-30T16:22:57Z</dcterms:created>
  <dcterms:modified xsi:type="dcterms:W3CDTF">2013-08-05T04:00:29Z</dcterms:modified>
</cp:coreProperties>
</file>