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1" r:id="rId3"/>
    <p:sldId id="277" r:id="rId4"/>
    <p:sldId id="278" r:id="rId5"/>
    <p:sldId id="279" r:id="rId6"/>
    <p:sldId id="280" r:id="rId7"/>
    <p:sldId id="286" r:id="rId8"/>
    <p:sldId id="276" r:id="rId9"/>
    <p:sldId id="282" r:id="rId10"/>
    <p:sldId id="283" r:id="rId11"/>
    <p:sldId id="284" r:id="rId12"/>
    <p:sldId id="285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1523" y="2659559"/>
            <a:ext cx="4171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4400" dirty="0" err="1" smtClean="0">
                <a:latin typeface="Arial" pitchFamily="34" charset="0"/>
                <a:cs typeface="Arial" pitchFamily="34" charset="0"/>
              </a:rPr>
              <a:t>rintf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 Statement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double price = 5.89;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7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f”, price);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Variable price is printed in the 7 columns right justified. The decimal point occupies one column</a:t>
            </a:r>
            <a:r>
              <a:rPr lang="en-US" sz="2800" dirty="0" smtClean="0"/>
              <a:t>. Since no precision is set the floating point number fills the remaining spaces with zero.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600" dirty="0" smtClean="0">
                <a:solidFill>
                  <a:schemeClr val="bg1"/>
                </a:solidFill>
              </a:rPr>
              <a:t>__</a:t>
            </a:r>
            <a:r>
              <a:rPr lang="en-US" sz="3600" u="sng" dirty="0" smtClean="0">
                <a:solidFill>
                  <a:schemeClr val="bg1"/>
                </a:solidFill>
              </a:rPr>
              <a:t>5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.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8</a:t>
            </a:r>
            <a:r>
              <a:rPr lang="en-US" sz="3600" dirty="0" smtClean="0">
                <a:solidFill>
                  <a:schemeClr val="bg1"/>
                </a:solidFill>
              </a:rPr>
              <a:t>__ _</a:t>
            </a:r>
            <a:r>
              <a:rPr lang="en-US" sz="3600" u="sng" dirty="0" smtClean="0">
                <a:solidFill>
                  <a:schemeClr val="bg1"/>
                </a:solidFill>
              </a:rPr>
              <a:t>9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0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0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0</a:t>
            </a:r>
            <a:r>
              <a:rPr lang="en-US" sz="3600" dirty="0" smtClean="0">
                <a:solidFill>
                  <a:schemeClr val="bg1"/>
                </a:solidFill>
              </a:rPr>
              <a:t>_</a:t>
            </a:r>
            <a:endParaRPr lang="en-US" sz="3600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140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double price = 5.89;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(“%7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.1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f”, price);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When using the f format type you can specify how many decimal places a value is </a:t>
            </a:r>
            <a:r>
              <a:rPr lang="en-US" sz="2800" dirty="0" smtClean="0">
                <a:solidFill>
                  <a:srgbClr val="FF0000"/>
                </a:solidFill>
              </a:rPr>
              <a:t>rounded</a:t>
            </a:r>
            <a:r>
              <a:rPr lang="en-US" sz="2800" dirty="0" smtClean="0"/>
              <a:t> </a:t>
            </a:r>
            <a:r>
              <a:rPr lang="en-US" sz="2800" dirty="0" smtClean="0"/>
              <a:t>to </a:t>
            </a:r>
            <a:r>
              <a:rPr lang="en-US" sz="2800" dirty="0"/>
              <a:t>(precision) by </a:t>
            </a:r>
            <a:r>
              <a:rPr lang="en-US" sz="2800" dirty="0" smtClean="0"/>
              <a:t>including a number preceded by a dot. In this example .1 rounds price to 1 decimal place.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600" dirty="0" smtClean="0">
                <a:solidFill>
                  <a:schemeClr val="bg1"/>
                </a:solidFill>
              </a:rPr>
              <a:t>___ ___ ___ _</a:t>
            </a:r>
            <a:r>
              <a:rPr lang="en-US" sz="3600" u="sng" dirty="0">
                <a:solidFill>
                  <a:schemeClr val="bg1"/>
                </a:solidFill>
              </a:rPr>
              <a:t>_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5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.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9</a:t>
            </a:r>
            <a:r>
              <a:rPr lang="en-US" sz="3600" dirty="0" smtClean="0">
                <a:solidFill>
                  <a:schemeClr val="bg1"/>
                </a:solidFill>
              </a:rPr>
              <a:t>_</a:t>
            </a:r>
            <a:endParaRPr lang="en-US" sz="3600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3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double price = 5.89;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(“%7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.0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f”, price);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zero </a:t>
            </a:r>
            <a:r>
              <a:rPr lang="en-US" sz="2800" dirty="0" smtClean="0">
                <a:solidFill>
                  <a:srgbClr val="FF0000"/>
                </a:solidFill>
              </a:rPr>
              <a:t>rounds</a:t>
            </a:r>
            <a:r>
              <a:rPr lang="en-US" sz="2800" dirty="0" smtClean="0"/>
              <a:t> price to the nearest integer.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600" dirty="0" smtClean="0">
                <a:solidFill>
                  <a:schemeClr val="bg1"/>
                </a:solidFill>
              </a:rPr>
              <a:t>___ ___ ___ _</a:t>
            </a:r>
            <a:r>
              <a:rPr lang="en-US" sz="3600" u="sng" dirty="0">
                <a:solidFill>
                  <a:schemeClr val="bg1"/>
                </a:solidFill>
              </a:rPr>
              <a:t>_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_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_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6</a:t>
            </a:r>
            <a:r>
              <a:rPr lang="en-US" sz="3600" dirty="0" smtClean="0">
                <a:solidFill>
                  <a:schemeClr val="bg1"/>
                </a:solidFill>
              </a:rPr>
              <a:t>_</a:t>
            </a:r>
            <a:endParaRPr lang="en-US" sz="3600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206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1159" y="2659559"/>
            <a:ext cx="2852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Example 3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6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4848" y="1154149"/>
            <a:ext cx="7540952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example includes 2 formatting commands. Notice they must both begin with a % sign with no spaces between them.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0313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4848" y="188893"/>
            <a:ext cx="75409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a = 16;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-7s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d”,“age=”,a);</a:t>
            </a:r>
          </a:p>
        </p:txBody>
      </p:sp>
    </p:spTree>
    <p:extLst>
      <p:ext uri="{BB962C8B-B14F-4D97-AF65-F5344CB8AC3E}">
        <p14:creationId xmlns:p14="http://schemas.microsoft.com/office/powerpoint/2010/main" val="425352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4848" y="1151546"/>
            <a:ext cx="75409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first format type </a:t>
            </a:r>
            <a:r>
              <a:rPr lang="en-US" sz="28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/>
              <a:t> matches the string </a:t>
            </a:r>
            <a:r>
              <a:rPr lang="en-US" sz="2800" dirty="0" smtClean="0">
                <a:solidFill>
                  <a:srgbClr val="FF0000"/>
                </a:solidFill>
              </a:rPr>
              <a:t>“age=“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0313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4848" y="188893"/>
            <a:ext cx="75409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a = 16;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(“%-7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%d”,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“age=”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,a);</a:t>
            </a:r>
          </a:p>
        </p:txBody>
      </p:sp>
    </p:spTree>
    <p:extLst>
      <p:ext uri="{BB962C8B-B14F-4D97-AF65-F5344CB8AC3E}">
        <p14:creationId xmlns:p14="http://schemas.microsoft.com/office/powerpoint/2010/main" val="286795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4848" y="1154149"/>
            <a:ext cx="75409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second format type </a:t>
            </a:r>
            <a:r>
              <a:rPr lang="en-US" sz="2800" dirty="0" smtClean="0">
                <a:solidFill>
                  <a:srgbClr val="FF0000"/>
                </a:solidFill>
              </a:rPr>
              <a:t>d</a:t>
            </a:r>
            <a:r>
              <a:rPr lang="en-US" sz="2800" dirty="0" smtClean="0"/>
              <a:t> matches the </a:t>
            </a:r>
            <a:r>
              <a:rPr lang="en-US" sz="2800" dirty="0" err="1" smtClean="0"/>
              <a:t>int</a:t>
            </a:r>
            <a:r>
              <a:rPr lang="en-US" sz="2800" dirty="0" smtClean="0"/>
              <a:t> variable 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0313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4848" y="188893"/>
            <a:ext cx="75409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a = 16;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(“%-7s%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”,“age=”,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72337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4848" y="188893"/>
            <a:ext cx="75409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a = 16;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-7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s%d”,“age=”,a);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4848" y="1154149"/>
            <a:ext cx="75409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first format command specifies 7 columns. The hyphen means the string will print left justified.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600" dirty="0" smtClean="0">
                <a:solidFill>
                  <a:schemeClr val="bg1"/>
                </a:solidFill>
              </a:rPr>
              <a:t>___ ___ ___ ___ ___ ___ ___ </a:t>
            </a:r>
            <a:endParaRPr lang="en-US" sz="3600" dirty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319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4848" y="188893"/>
            <a:ext cx="75409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a = 16;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(“%-7s%d”,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“age=”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,a);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4848" y="1154149"/>
            <a:ext cx="75409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String “age=“ is printed left justified within the 7 columns.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600" dirty="0" smtClean="0">
                <a:solidFill>
                  <a:schemeClr val="bg1"/>
                </a:solidFill>
              </a:rPr>
              <a:t>_</a:t>
            </a:r>
            <a:r>
              <a:rPr lang="en-US" sz="3600" u="sng" dirty="0" smtClean="0">
                <a:solidFill>
                  <a:schemeClr val="bg1"/>
                </a:solidFill>
              </a:rPr>
              <a:t>a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g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e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=</a:t>
            </a:r>
            <a:r>
              <a:rPr lang="en-US" sz="3600" dirty="0" smtClean="0">
                <a:solidFill>
                  <a:schemeClr val="bg1"/>
                </a:solidFill>
              </a:rPr>
              <a:t>_ ___ ___ ___ </a:t>
            </a:r>
            <a:endParaRPr lang="en-US" sz="3600" dirty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847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4848" y="188893"/>
            <a:ext cx="75409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a = 16;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(“%-7s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%d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”,“age=”,a);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4848" y="1154149"/>
            <a:ext cx="7540952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second command specifies that variable a will be printed next with no column specification. Since the number of columns was not specified the variable a will occupy as many columns as needed.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600" dirty="0" smtClean="0">
                <a:solidFill>
                  <a:schemeClr val="bg1"/>
                </a:solidFill>
              </a:rPr>
              <a:t>_</a:t>
            </a:r>
            <a:r>
              <a:rPr lang="en-US" sz="3600" u="sng" dirty="0" smtClean="0">
                <a:solidFill>
                  <a:schemeClr val="bg1"/>
                </a:solidFill>
              </a:rPr>
              <a:t>a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g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e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=</a:t>
            </a:r>
            <a:r>
              <a:rPr lang="en-US" sz="3600" dirty="0" smtClean="0">
                <a:solidFill>
                  <a:schemeClr val="bg1"/>
                </a:solidFill>
              </a:rPr>
              <a:t>_ ___ ___ ___ </a:t>
            </a:r>
            <a:endParaRPr lang="en-US" sz="3600" dirty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73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547;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(“%8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”,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format type </a:t>
            </a:r>
            <a:r>
              <a:rPr lang="en-US" sz="2800" dirty="0" smtClean="0"/>
              <a:t>and the </a:t>
            </a:r>
            <a:r>
              <a:rPr lang="en-US" sz="2800" dirty="0" smtClean="0">
                <a:solidFill>
                  <a:srgbClr val="FF0000"/>
                </a:solidFill>
              </a:rPr>
              <a:t>data</a:t>
            </a:r>
            <a:r>
              <a:rPr lang="en-US" sz="2800" dirty="0" smtClean="0"/>
              <a:t> must match. Since the format type in this example is d (integer) the variable </a:t>
            </a:r>
            <a:r>
              <a:rPr lang="en-US" sz="2800" dirty="0" err="1" smtClean="0"/>
              <a:t>num</a:t>
            </a:r>
            <a:r>
              <a:rPr lang="en-US" sz="2800" dirty="0" smtClean="0"/>
              <a:t> must be of type int. They match so the </a:t>
            </a:r>
            <a:r>
              <a:rPr lang="en-US" sz="2800" dirty="0" err="1" smtClean="0"/>
              <a:t>printf</a:t>
            </a:r>
            <a:r>
              <a:rPr lang="en-US" sz="2800" dirty="0" smtClean="0"/>
              <a:t> can continue.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0313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4848" y="188893"/>
            <a:ext cx="75409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a = 16;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(“%-7s%d”,“age=”,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4848" y="1154149"/>
            <a:ext cx="7540952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Variable a will print just to the right of the 7 columns occupied by “age =“. All together it takes 9 columns to print both data items.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600" dirty="0" smtClean="0">
                <a:solidFill>
                  <a:schemeClr val="bg1"/>
                </a:solidFill>
              </a:rPr>
              <a:t>_</a:t>
            </a:r>
            <a:r>
              <a:rPr lang="en-US" sz="3600" u="sng" dirty="0" smtClean="0">
                <a:solidFill>
                  <a:schemeClr val="bg1"/>
                </a:solidFill>
              </a:rPr>
              <a:t>a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g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e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=</a:t>
            </a:r>
            <a:r>
              <a:rPr lang="en-US" sz="3600" dirty="0" smtClean="0">
                <a:solidFill>
                  <a:schemeClr val="bg1"/>
                </a:solidFill>
              </a:rPr>
              <a:t>_ ___ ___ ___ _</a:t>
            </a:r>
            <a:r>
              <a:rPr lang="en-US" sz="3600" u="sng" dirty="0" smtClean="0">
                <a:solidFill>
                  <a:schemeClr val="bg1"/>
                </a:solidFill>
              </a:rPr>
              <a:t>1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6</a:t>
            </a:r>
            <a:r>
              <a:rPr lang="en-US" sz="3600" dirty="0" smtClean="0">
                <a:solidFill>
                  <a:schemeClr val="bg1"/>
                </a:solidFill>
              </a:rPr>
              <a:t>_ </a:t>
            </a:r>
            <a:endParaRPr lang="en-US" sz="3600" dirty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414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547;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8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d”,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column width specifies how many columns</a:t>
            </a:r>
            <a:r>
              <a:rPr lang="en-US" sz="2800" dirty="0"/>
              <a:t> </a:t>
            </a:r>
            <a:r>
              <a:rPr lang="en-US" sz="2800" dirty="0" smtClean="0"/>
              <a:t>the data will occupy. The default is right justified.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sz="3600" dirty="0" smtClean="0">
              <a:solidFill>
                <a:schemeClr val="bg1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r>
              <a:rPr lang="en-US" dirty="0" smtClean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414327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547;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8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d”,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this example the data will occupy 8 columns.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___ ___ ___ ___ ___ ___ ___ ___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r>
              <a:rPr lang="en-US" dirty="0" smtClean="0"/>
              <a:t>g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4072784" y="1066800"/>
            <a:ext cx="914400" cy="327660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61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547;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(“%8d”,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variable </a:t>
            </a:r>
            <a:r>
              <a:rPr lang="en-US" sz="2800" dirty="0" err="1" smtClean="0"/>
              <a:t>num</a:t>
            </a:r>
            <a:r>
              <a:rPr lang="en-US" sz="2800" dirty="0" smtClean="0"/>
              <a:t> is printed within the 8 columns right justified.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___ ___ ___ ___ ___ _</a:t>
            </a:r>
            <a:r>
              <a:rPr lang="en-US" sz="3600" u="sng" dirty="0" smtClean="0">
                <a:solidFill>
                  <a:schemeClr val="bg1"/>
                </a:solidFill>
              </a:rPr>
              <a:t>5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4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7</a:t>
            </a:r>
            <a:r>
              <a:rPr lang="en-US" sz="3600" dirty="0" smtClean="0">
                <a:solidFill>
                  <a:schemeClr val="bg1"/>
                </a:solidFill>
              </a:rPr>
              <a:t>_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r>
              <a:rPr lang="en-US" dirty="0" smtClean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01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547;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8d”,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Adding a hyphen format flag causes </a:t>
            </a:r>
            <a:r>
              <a:rPr lang="en-US" sz="2800" dirty="0" err="1" smtClean="0"/>
              <a:t>num</a:t>
            </a:r>
            <a:r>
              <a:rPr lang="en-US" sz="2800" dirty="0" smtClean="0"/>
              <a:t> to be printed within the 8 columns </a:t>
            </a:r>
            <a:r>
              <a:rPr lang="en-US" sz="2800" dirty="0" smtClean="0">
                <a:solidFill>
                  <a:srgbClr val="FF0000"/>
                </a:solidFill>
              </a:rPr>
              <a:t>left</a:t>
            </a:r>
            <a:r>
              <a:rPr lang="en-US" sz="2800" dirty="0" smtClean="0"/>
              <a:t> justified.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_</a:t>
            </a:r>
            <a:r>
              <a:rPr lang="en-US" sz="3600" u="sng" dirty="0" smtClean="0">
                <a:solidFill>
                  <a:schemeClr val="bg1"/>
                </a:solidFill>
              </a:rPr>
              <a:t>5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4</a:t>
            </a:r>
            <a:r>
              <a:rPr lang="en-US" sz="3600" dirty="0" smtClean="0">
                <a:solidFill>
                  <a:schemeClr val="bg1"/>
                </a:solidFill>
              </a:rPr>
              <a:t>_ _</a:t>
            </a:r>
            <a:r>
              <a:rPr lang="en-US" sz="3600" u="sng" dirty="0" smtClean="0">
                <a:solidFill>
                  <a:schemeClr val="bg1"/>
                </a:solidFill>
              </a:rPr>
              <a:t>7</a:t>
            </a:r>
            <a:r>
              <a:rPr lang="en-US" sz="3600" dirty="0" smtClean="0">
                <a:solidFill>
                  <a:schemeClr val="bg1"/>
                </a:solidFill>
              </a:rPr>
              <a:t>_ ___ </a:t>
            </a:r>
            <a:r>
              <a:rPr lang="en-US" sz="3600" dirty="0">
                <a:solidFill>
                  <a:schemeClr val="bg1"/>
                </a:solidFill>
              </a:rPr>
              <a:t>___ ___ ___ ___</a:t>
            </a:r>
            <a:endParaRPr lang="en-US" sz="3600" dirty="0" smtClean="0">
              <a:solidFill>
                <a:schemeClr val="bg1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r>
              <a:rPr lang="en-US" dirty="0" smtClean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97465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1159" y="2659559"/>
            <a:ext cx="2852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Example 2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71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double price = 5.89;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(“%7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”,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price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format type </a:t>
            </a:r>
            <a:r>
              <a:rPr lang="en-US" sz="2800" dirty="0" smtClean="0"/>
              <a:t>and the </a:t>
            </a:r>
            <a:r>
              <a:rPr lang="en-US" sz="2800" dirty="0" smtClean="0">
                <a:solidFill>
                  <a:srgbClr val="FF0000"/>
                </a:solidFill>
              </a:rPr>
              <a:t>data</a:t>
            </a:r>
            <a:r>
              <a:rPr lang="en-US" sz="2800" dirty="0" smtClean="0"/>
              <a:t> must match. Since the format type in this example is f (float) , the variable price must be of type double. They match so the </a:t>
            </a:r>
            <a:r>
              <a:rPr lang="en-US" sz="2800" dirty="0" err="1" smtClean="0"/>
              <a:t>printf</a:t>
            </a:r>
            <a:r>
              <a:rPr lang="en-US" sz="2800" dirty="0" smtClean="0"/>
              <a:t> can continue.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0313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88893"/>
            <a:ext cx="7236152" cy="9541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double price = 5.89;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System.out.printf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(“%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7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f”, price);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154149"/>
            <a:ext cx="72361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Column width of 7 is specified.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1156" y="35814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9265" y="4114800"/>
            <a:ext cx="7239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600" dirty="0" smtClean="0">
                <a:solidFill>
                  <a:schemeClr val="bg1"/>
                </a:solidFill>
              </a:rPr>
              <a:t>___ ___ ___ ___ ___ ___ ___</a:t>
            </a:r>
            <a:endParaRPr lang="en-US" sz="3600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716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761</Words>
  <Application>Microsoft Office PowerPoint</Application>
  <PresentationFormat>On-screen Show (4:3)</PresentationFormat>
  <Paragraphs>164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repair</cp:lastModifiedBy>
  <cp:revision>78</cp:revision>
  <dcterms:created xsi:type="dcterms:W3CDTF">2012-11-30T16:22:57Z</dcterms:created>
  <dcterms:modified xsi:type="dcterms:W3CDTF">2013-10-24T20:21:26Z</dcterms:modified>
</cp:coreProperties>
</file>