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sldIdLst>
    <p:sldId id="291" r:id="rId2"/>
    <p:sldId id="258" r:id="rId3"/>
    <p:sldId id="260" r:id="rId4"/>
    <p:sldId id="261" r:id="rId5"/>
    <p:sldId id="293" r:id="rId6"/>
    <p:sldId id="294" r:id="rId7"/>
    <p:sldId id="295" r:id="rId8"/>
    <p:sldId id="296" r:id="rId9"/>
    <p:sldId id="297" r:id="rId10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5DCFF"/>
    <a:srgbClr val="9FCFFF"/>
    <a:srgbClr val="379BFF"/>
    <a:srgbClr val="0064F6"/>
    <a:srgbClr val="71B8FF"/>
    <a:srgbClr val="4F96FF"/>
    <a:srgbClr val="79BCFF"/>
    <a:srgbClr val="2F83FF"/>
    <a:srgbClr val="3F8DFF"/>
    <a:srgbClr val="FFE07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C4B1156A-380E-4F78-BDF5-A606A8083BF9}" styleName="Medium Style 4 - Accent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4"/>
              </a:solidFill>
            </a:ln>
          </a:top>
        </a:tcBdr>
        <a:fill>
          <a:solidFill>
            <a:schemeClr val="accent4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4">
              <a:tint val="20000"/>
            </a:schemeClr>
          </a:solidFill>
        </a:fill>
      </a:tcStyle>
    </a:firstRow>
  </a:tblStyle>
  <a:tblStyle styleId="{0505E3EF-67EA-436B-97B2-0124C06EBD24}" styleName="Medium Style 4 - Accent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3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3">
              <a:tint val="20000"/>
            </a:schemeClr>
          </a:solidFill>
        </a:fill>
      </a:tcStyle>
    </a:firstRow>
  </a:tblStyle>
  <a:tblStyle styleId="{C083E6E3-FA7D-4D7B-A595-EF9225AFEA82}" styleName="Light Style 1 - Accent 3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2787"/>
    <p:restoredTop sz="90929"/>
  </p:normalViewPr>
  <p:slideViewPr>
    <p:cSldViewPr>
      <p:cViewPr varScale="1">
        <p:scale>
          <a:sx n="106" d="100"/>
          <a:sy n="106" d="100"/>
        </p:scale>
        <p:origin x="-1764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1428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072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12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512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12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fld id="{452B7991-B171-444F-8BE5-06BD7A13050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601580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399EB37-EA3E-48A1-A23E-AFE30F18B33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D7C53FF-F131-44D2-97F4-EB10D1E8699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C6D2363-C623-4D62-8A50-8C7912E1C69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03612C7-8DEC-47CA-A2D4-EE51ED8B5FD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9BC66F0-CFD4-494D-9912-A2F41513723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4BCF689-9B10-4D0B-90E9-C34E60CFCA9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330E154-CC92-4157-8208-A6288F85DC7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5513363-D3C0-43D7-90F5-9604EB2B79A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DF987E2-DA5A-45A0-933A-A827CC68758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CA55BEA-62D4-4886-BF37-D9D2086DC47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8D3CC70-BA7A-4742-A0BE-778B3D7772E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0064F6"/>
            </a:gs>
            <a:gs pos="39000">
              <a:srgbClr val="379BFF"/>
            </a:gs>
            <a:gs pos="70000">
              <a:srgbClr val="9FCFFF"/>
            </a:gs>
            <a:gs pos="100000">
              <a:srgbClr val="C5DCFF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 smtClean="0">
                <a:latin typeface="Times New Roman" pitchFamily="18" charset="0"/>
              </a:defRPr>
            </a:lvl1pPr>
          </a:lstStyle>
          <a:p>
            <a:pPr>
              <a:defRPr/>
            </a:pPr>
            <a:fld id="{5F6C9CE7-C919-4DB3-B73B-84E9EF56BFA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2362200"/>
            <a:ext cx="7772400" cy="1143000"/>
          </a:xfrm>
        </p:spPr>
        <p:txBody>
          <a:bodyPr/>
          <a:lstStyle/>
          <a:p>
            <a:r>
              <a:rPr lang="en-US" dirty="0" smtClean="0"/>
              <a:t>Convert Binary Number </a:t>
            </a:r>
            <a:br>
              <a:rPr lang="en-US" dirty="0" smtClean="0"/>
            </a:br>
            <a:r>
              <a:rPr lang="en-US" dirty="0" smtClean="0"/>
              <a:t>to Decimal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533400"/>
            <a:ext cx="7696200" cy="2057400"/>
          </a:xfrm>
        </p:spPr>
        <p:txBody>
          <a:bodyPr/>
          <a:lstStyle/>
          <a:p>
            <a:pPr algn="l" eaLnBrk="1" hangingPunct="1"/>
            <a:r>
              <a:rPr lang="en-US" sz="4000" dirty="0" smtClean="0"/>
              <a:t>How do you convert the following binary number to decimal?</a:t>
            </a:r>
          </a:p>
        </p:txBody>
      </p:sp>
      <p:sp>
        <p:nvSpPr>
          <p:cNvPr id="4" name="Rectangle 3"/>
          <p:cNvSpPr/>
          <p:nvPr/>
        </p:nvSpPr>
        <p:spPr>
          <a:xfrm>
            <a:off x="3345133" y="3048000"/>
            <a:ext cx="2217467" cy="70788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4000" dirty="0" smtClean="0"/>
              <a:t>10101101</a:t>
            </a:r>
            <a:endParaRPr lang="en-US" sz="4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685800"/>
          </a:xfrm>
        </p:spPr>
        <p:txBody>
          <a:bodyPr/>
          <a:lstStyle/>
          <a:p>
            <a:pPr algn="l" eaLnBrk="1" hangingPunct="1"/>
            <a:r>
              <a:rPr lang="en-US" sz="28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Step 1</a:t>
            </a:r>
            <a:r>
              <a:rPr lang="en-US" sz="28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: Write binary place values above each digit.</a:t>
            </a:r>
          </a:p>
        </p:txBody>
      </p:sp>
      <p:graphicFrame>
        <p:nvGraphicFramePr>
          <p:cNvPr id="7" name="Table 6"/>
          <p:cNvGraphicFramePr>
            <a:graphicFrameLocks noGrp="1"/>
          </p:cNvGraphicFramePr>
          <p:nvPr/>
        </p:nvGraphicFramePr>
        <p:xfrm>
          <a:off x="1371600" y="1524000"/>
          <a:ext cx="6324600" cy="13716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90575"/>
                <a:gridCol w="790575"/>
                <a:gridCol w="790575"/>
                <a:gridCol w="790575"/>
                <a:gridCol w="790575"/>
                <a:gridCol w="790575"/>
                <a:gridCol w="790575"/>
                <a:gridCol w="790575"/>
              </a:tblGrid>
              <a:tr h="448733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128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64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32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16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8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4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</a:tr>
              <a:tr h="448733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7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6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5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4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3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2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1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0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</a:tr>
              <a:tr h="448733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0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0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0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762000"/>
          </a:xfrm>
        </p:spPr>
        <p:txBody>
          <a:bodyPr/>
          <a:lstStyle/>
          <a:p>
            <a:pPr algn="l" eaLnBrk="1" hangingPunct="1"/>
            <a:r>
              <a:rPr lang="en-US" sz="28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Step 2: </a:t>
            </a:r>
            <a:r>
              <a:rPr lang="en-US" sz="28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Multiply each digit by its place value.</a:t>
            </a:r>
          </a:p>
        </p:txBody>
      </p:sp>
      <p:graphicFrame>
        <p:nvGraphicFramePr>
          <p:cNvPr id="8" name="Table 7"/>
          <p:cNvGraphicFramePr>
            <a:graphicFrameLocks noGrp="1"/>
          </p:cNvGraphicFramePr>
          <p:nvPr/>
        </p:nvGraphicFramePr>
        <p:xfrm>
          <a:off x="1371600" y="2286000"/>
          <a:ext cx="6324600" cy="13716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90575"/>
                <a:gridCol w="790575"/>
                <a:gridCol w="790575"/>
                <a:gridCol w="790575"/>
                <a:gridCol w="790575"/>
                <a:gridCol w="790575"/>
                <a:gridCol w="790575"/>
                <a:gridCol w="790575"/>
              </a:tblGrid>
              <a:tr h="448733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128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64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32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16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8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4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</a:tr>
              <a:tr h="448733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7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6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5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4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3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2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1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0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</a:tr>
              <a:tr h="448733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0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0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0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</a:tr>
            </a:tbl>
          </a:graphicData>
        </a:graphic>
      </p:graphicFrame>
      <p:sp>
        <p:nvSpPr>
          <p:cNvPr id="10" name="TextBox 9"/>
          <p:cNvSpPr txBox="1"/>
          <p:nvPr/>
        </p:nvSpPr>
        <p:spPr>
          <a:xfrm>
            <a:off x="1371600" y="1411069"/>
            <a:ext cx="6248400" cy="646331"/>
          </a:xfrm>
          <a:prstGeom prst="rect">
            <a:avLst/>
          </a:prstGeom>
          <a:solidFill>
            <a:schemeClr val="bg1"/>
          </a:solidFill>
          <a:ln w="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1800" dirty="0" smtClean="0"/>
              <a:t>You only need to do the multiplication for the 1 digits since a digit of 0 when multiplied by its place value will equal 0.</a:t>
            </a:r>
            <a:endParaRPr lang="en-US" sz="1800" dirty="0"/>
          </a:p>
        </p:txBody>
      </p:sp>
      <p:sp>
        <p:nvSpPr>
          <p:cNvPr id="11" name="TextBox 10"/>
          <p:cNvSpPr txBox="1"/>
          <p:nvPr/>
        </p:nvSpPr>
        <p:spPr>
          <a:xfrm>
            <a:off x="2286000" y="3886200"/>
            <a:ext cx="368722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Courier New" pitchFamily="49" charset="0"/>
                <a:cs typeface="Courier New" pitchFamily="49" charset="0"/>
              </a:rPr>
              <a:t>1 * 1 =           1</a:t>
            </a:r>
            <a:endParaRPr lang="en-US" dirty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762000"/>
          </a:xfrm>
        </p:spPr>
        <p:txBody>
          <a:bodyPr/>
          <a:lstStyle/>
          <a:p>
            <a:pPr algn="l" eaLnBrk="1" hangingPunct="1"/>
            <a:r>
              <a:rPr lang="en-US" sz="28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Step 2: </a:t>
            </a:r>
            <a:r>
              <a:rPr lang="en-US" sz="28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Multiply each digit by its place value.</a:t>
            </a:r>
          </a:p>
        </p:txBody>
      </p:sp>
      <p:graphicFrame>
        <p:nvGraphicFramePr>
          <p:cNvPr id="8" name="Table 7"/>
          <p:cNvGraphicFramePr>
            <a:graphicFrameLocks noGrp="1"/>
          </p:cNvGraphicFramePr>
          <p:nvPr/>
        </p:nvGraphicFramePr>
        <p:xfrm>
          <a:off x="1371600" y="1447800"/>
          <a:ext cx="6324600" cy="13716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90575"/>
                <a:gridCol w="790575"/>
                <a:gridCol w="790575"/>
                <a:gridCol w="790575"/>
                <a:gridCol w="790575"/>
                <a:gridCol w="790575"/>
                <a:gridCol w="790575"/>
                <a:gridCol w="790575"/>
              </a:tblGrid>
              <a:tr h="448733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128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64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32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16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8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4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</a:tr>
              <a:tr h="448733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7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6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5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4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3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2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1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0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</a:tr>
              <a:tr h="448733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0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0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0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11" name="TextBox 10"/>
          <p:cNvSpPr txBox="1"/>
          <p:nvPr/>
        </p:nvSpPr>
        <p:spPr>
          <a:xfrm>
            <a:off x="2286000" y="3124200"/>
            <a:ext cx="368722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Courier New" pitchFamily="49" charset="0"/>
                <a:cs typeface="Courier New" pitchFamily="49" charset="0"/>
              </a:rPr>
              <a:t>1 * 1 =           1</a:t>
            </a:r>
          </a:p>
          <a:p>
            <a:r>
              <a:rPr lang="en-US" dirty="0" smtClean="0">
                <a:latin typeface="Courier New" pitchFamily="49" charset="0"/>
                <a:cs typeface="Courier New" pitchFamily="49" charset="0"/>
              </a:rPr>
              <a:t>1 * 4 =           4</a:t>
            </a:r>
            <a:endParaRPr lang="en-US" dirty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762000"/>
          </a:xfrm>
        </p:spPr>
        <p:txBody>
          <a:bodyPr/>
          <a:lstStyle/>
          <a:p>
            <a:pPr algn="l" eaLnBrk="1" hangingPunct="1"/>
            <a:r>
              <a:rPr lang="en-US" sz="28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Step 2: </a:t>
            </a:r>
            <a:r>
              <a:rPr lang="en-US" sz="28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Multiply each digit by its place value.</a:t>
            </a:r>
          </a:p>
        </p:txBody>
      </p:sp>
      <p:graphicFrame>
        <p:nvGraphicFramePr>
          <p:cNvPr id="8" name="Table 7"/>
          <p:cNvGraphicFramePr>
            <a:graphicFrameLocks noGrp="1"/>
          </p:cNvGraphicFramePr>
          <p:nvPr/>
        </p:nvGraphicFramePr>
        <p:xfrm>
          <a:off x="1371600" y="1447800"/>
          <a:ext cx="6324600" cy="13716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90575"/>
                <a:gridCol w="790575"/>
                <a:gridCol w="790575"/>
                <a:gridCol w="790575"/>
                <a:gridCol w="790575"/>
                <a:gridCol w="790575"/>
                <a:gridCol w="790575"/>
                <a:gridCol w="790575"/>
              </a:tblGrid>
              <a:tr h="448733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128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64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32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16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8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4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</a:tr>
              <a:tr h="448733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7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6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5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4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3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2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1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0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</a:tr>
              <a:tr h="448733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0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0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0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11" name="TextBox 10"/>
          <p:cNvSpPr txBox="1"/>
          <p:nvPr/>
        </p:nvSpPr>
        <p:spPr>
          <a:xfrm>
            <a:off x="2286000" y="3124200"/>
            <a:ext cx="3692036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Courier New" pitchFamily="49" charset="0"/>
                <a:cs typeface="Courier New" pitchFamily="49" charset="0"/>
              </a:rPr>
              <a:t>1 * 1 =           1</a:t>
            </a:r>
          </a:p>
          <a:p>
            <a:r>
              <a:rPr lang="en-US" dirty="0" smtClean="0">
                <a:latin typeface="Courier New" pitchFamily="49" charset="0"/>
                <a:cs typeface="Courier New" pitchFamily="49" charset="0"/>
              </a:rPr>
              <a:t>1 * 2 =           2</a:t>
            </a:r>
          </a:p>
          <a:p>
            <a:r>
              <a:rPr lang="en-US" dirty="0" smtClean="0">
                <a:latin typeface="Courier New" pitchFamily="49" charset="0"/>
                <a:cs typeface="Courier New" pitchFamily="49" charset="0"/>
              </a:rPr>
              <a:t>1 * 8 = 		   8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762000"/>
          </a:xfrm>
        </p:spPr>
        <p:txBody>
          <a:bodyPr/>
          <a:lstStyle/>
          <a:p>
            <a:pPr algn="l" eaLnBrk="1" hangingPunct="1"/>
            <a:r>
              <a:rPr lang="en-US" sz="28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Step 2: </a:t>
            </a:r>
            <a:r>
              <a:rPr lang="en-US" sz="28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Multiply each digit by its place value.</a:t>
            </a:r>
          </a:p>
        </p:txBody>
      </p:sp>
      <p:graphicFrame>
        <p:nvGraphicFramePr>
          <p:cNvPr id="8" name="Table 7"/>
          <p:cNvGraphicFramePr>
            <a:graphicFrameLocks noGrp="1"/>
          </p:cNvGraphicFramePr>
          <p:nvPr/>
        </p:nvGraphicFramePr>
        <p:xfrm>
          <a:off x="1371600" y="1447800"/>
          <a:ext cx="6324600" cy="13716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90575"/>
                <a:gridCol w="790575"/>
                <a:gridCol w="790575"/>
                <a:gridCol w="790575"/>
                <a:gridCol w="790575"/>
                <a:gridCol w="790575"/>
                <a:gridCol w="790575"/>
                <a:gridCol w="790575"/>
              </a:tblGrid>
              <a:tr h="448733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128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64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32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16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8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4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</a:tr>
              <a:tr h="448733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7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6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5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4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3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2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1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0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</a:tr>
              <a:tr h="448733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0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0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0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11" name="TextBox 10"/>
          <p:cNvSpPr txBox="1"/>
          <p:nvPr/>
        </p:nvSpPr>
        <p:spPr>
          <a:xfrm>
            <a:off x="2286000" y="3124200"/>
            <a:ext cx="3692036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Courier New" pitchFamily="49" charset="0"/>
                <a:cs typeface="Courier New" pitchFamily="49" charset="0"/>
              </a:rPr>
              <a:t>1 * 1 =           1</a:t>
            </a:r>
          </a:p>
          <a:p>
            <a:r>
              <a:rPr lang="en-US" dirty="0" smtClean="0">
                <a:latin typeface="Courier New" pitchFamily="49" charset="0"/>
                <a:cs typeface="Courier New" pitchFamily="49" charset="0"/>
              </a:rPr>
              <a:t>1 * 4 =           2</a:t>
            </a:r>
          </a:p>
          <a:p>
            <a:r>
              <a:rPr lang="en-US" dirty="0" smtClean="0">
                <a:latin typeface="Courier New" pitchFamily="49" charset="0"/>
                <a:cs typeface="Courier New" pitchFamily="49" charset="0"/>
              </a:rPr>
              <a:t>1 * 8 = 		   4</a:t>
            </a:r>
          </a:p>
          <a:p>
            <a:r>
              <a:rPr lang="en-US" dirty="0" smtClean="0">
                <a:latin typeface="Courier New" pitchFamily="49" charset="0"/>
                <a:cs typeface="Courier New" pitchFamily="49" charset="0"/>
              </a:rPr>
              <a:t>1 * 32 =         32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762000"/>
          </a:xfrm>
        </p:spPr>
        <p:txBody>
          <a:bodyPr/>
          <a:lstStyle/>
          <a:p>
            <a:pPr algn="l" eaLnBrk="1" hangingPunct="1"/>
            <a:r>
              <a:rPr lang="en-US" sz="28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Step 2: </a:t>
            </a:r>
            <a:r>
              <a:rPr lang="en-US" sz="28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Multiply each digit by its place value.</a:t>
            </a:r>
          </a:p>
        </p:txBody>
      </p:sp>
      <p:graphicFrame>
        <p:nvGraphicFramePr>
          <p:cNvPr id="8" name="Table 7"/>
          <p:cNvGraphicFramePr>
            <a:graphicFrameLocks noGrp="1"/>
          </p:cNvGraphicFramePr>
          <p:nvPr/>
        </p:nvGraphicFramePr>
        <p:xfrm>
          <a:off x="1371600" y="1447800"/>
          <a:ext cx="6324600" cy="13716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90575"/>
                <a:gridCol w="790575"/>
                <a:gridCol w="790575"/>
                <a:gridCol w="790575"/>
                <a:gridCol w="790575"/>
                <a:gridCol w="790575"/>
                <a:gridCol w="790575"/>
                <a:gridCol w="790575"/>
              </a:tblGrid>
              <a:tr h="448733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128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64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32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16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8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4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</a:tr>
              <a:tr h="448733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7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6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5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4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3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2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1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0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</a:tr>
              <a:tr h="448733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0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0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0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11" name="TextBox 10"/>
          <p:cNvSpPr txBox="1"/>
          <p:nvPr/>
        </p:nvSpPr>
        <p:spPr>
          <a:xfrm>
            <a:off x="2286000" y="3124200"/>
            <a:ext cx="3692036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Courier New" pitchFamily="49" charset="0"/>
                <a:cs typeface="Courier New" pitchFamily="49" charset="0"/>
              </a:rPr>
              <a:t>1 * 1 =           1</a:t>
            </a:r>
          </a:p>
          <a:p>
            <a:r>
              <a:rPr lang="en-US" dirty="0" smtClean="0">
                <a:latin typeface="Courier New" pitchFamily="49" charset="0"/>
                <a:cs typeface="Courier New" pitchFamily="49" charset="0"/>
              </a:rPr>
              <a:t>1 * 4 =           2</a:t>
            </a:r>
          </a:p>
          <a:p>
            <a:r>
              <a:rPr lang="en-US" dirty="0" smtClean="0">
                <a:latin typeface="Courier New" pitchFamily="49" charset="0"/>
                <a:cs typeface="Courier New" pitchFamily="49" charset="0"/>
              </a:rPr>
              <a:t>1 * 8 = 		   4</a:t>
            </a:r>
          </a:p>
          <a:p>
            <a:r>
              <a:rPr lang="en-US" dirty="0" smtClean="0">
                <a:latin typeface="Courier New" pitchFamily="49" charset="0"/>
                <a:cs typeface="Courier New" pitchFamily="49" charset="0"/>
              </a:rPr>
              <a:t>1 * 32 =         32</a:t>
            </a:r>
          </a:p>
          <a:p>
            <a:r>
              <a:rPr lang="en-US" dirty="0" smtClean="0">
                <a:latin typeface="Courier New" pitchFamily="49" charset="0"/>
                <a:cs typeface="Courier New" pitchFamily="49" charset="0"/>
              </a:rPr>
              <a:t>1 * 128 =       128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762000"/>
          </a:xfrm>
        </p:spPr>
        <p:txBody>
          <a:bodyPr/>
          <a:lstStyle/>
          <a:p>
            <a:pPr algn="l" eaLnBrk="1" hangingPunct="1"/>
            <a:r>
              <a:rPr lang="en-US" sz="28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Step 3: </a:t>
            </a:r>
            <a:r>
              <a:rPr lang="en-US" sz="28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Add products together.</a:t>
            </a:r>
          </a:p>
        </p:txBody>
      </p:sp>
      <p:graphicFrame>
        <p:nvGraphicFramePr>
          <p:cNvPr id="8" name="Table 7"/>
          <p:cNvGraphicFramePr>
            <a:graphicFrameLocks noGrp="1"/>
          </p:cNvGraphicFramePr>
          <p:nvPr/>
        </p:nvGraphicFramePr>
        <p:xfrm>
          <a:off x="1371600" y="1447800"/>
          <a:ext cx="6324600" cy="13716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90575"/>
                <a:gridCol w="790575"/>
                <a:gridCol w="790575"/>
                <a:gridCol w="790575"/>
                <a:gridCol w="790575"/>
                <a:gridCol w="790575"/>
                <a:gridCol w="790575"/>
                <a:gridCol w="790575"/>
              </a:tblGrid>
              <a:tr h="448733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128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64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32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16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8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4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</a:tr>
              <a:tr h="448733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7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6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5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4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3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2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1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2</a:t>
                      </a:r>
                      <a:r>
                        <a:rPr lang="en-US" sz="2400" baseline="30000" dirty="0" smtClean="0">
                          <a:latin typeface="Calibri" pitchFamily="34" charset="0"/>
                        </a:rPr>
                        <a:t>0</a:t>
                      </a:r>
                      <a:endParaRPr lang="en-US" sz="2400" baseline="300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rgbClr val="FFE07D"/>
                    </a:solidFill>
                  </a:tcPr>
                </a:tc>
              </a:tr>
              <a:tr h="448733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0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0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0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latin typeface="Calibri" pitchFamily="34" charset="0"/>
                        </a:rPr>
                        <a:t>1</a:t>
                      </a:r>
                      <a:endParaRPr lang="en-US" sz="2400" dirty="0">
                        <a:latin typeface="Calibri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11" name="TextBox 10"/>
          <p:cNvSpPr txBox="1"/>
          <p:nvPr/>
        </p:nvSpPr>
        <p:spPr>
          <a:xfrm>
            <a:off x="2286000" y="3124200"/>
            <a:ext cx="3692036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Courier New" pitchFamily="49" charset="0"/>
                <a:cs typeface="Courier New" pitchFamily="49" charset="0"/>
              </a:rPr>
              <a:t>1 * 1 =           1</a:t>
            </a:r>
          </a:p>
          <a:p>
            <a:r>
              <a:rPr lang="en-US" dirty="0" smtClean="0">
                <a:latin typeface="Courier New" pitchFamily="49" charset="0"/>
                <a:cs typeface="Courier New" pitchFamily="49" charset="0"/>
              </a:rPr>
              <a:t>1 * 4 =           2</a:t>
            </a:r>
          </a:p>
          <a:p>
            <a:r>
              <a:rPr lang="en-US" dirty="0" smtClean="0">
                <a:latin typeface="Courier New" pitchFamily="49" charset="0"/>
                <a:cs typeface="Courier New" pitchFamily="49" charset="0"/>
              </a:rPr>
              <a:t>1 * 8 = 		   4</a:t>
            </a:r>
          </a:p>
          <a:p>
            <a:r>
              <a:rPr lang="en-US" dirty="0" smtClean="0">
                <a:latin typeface="Courier New" pitchFamily="49" charset="0"/>
                <a:cs typeface="Courier New" pitchFamily="49" charset="0"/>
              </a:rPr>
              <a:t>1 * 32 =         32</a:t>
            </a:r>
          </a:p>
          <a:p>
            <a:r>
              <a:rPr lang="en-US" dirty="0" smtClean="0">
                <a:latin typeface="Courier New" pitchFamily="49" charset="0"/>
                <a:cs typeface="Courier New" pitchFamily="49" charset="0"/>
              </a:rPr>
              <a:t>1 * 128 =       128</a:t>
            </a:r>
          </a:p>
        </p:txBody>
      </p:sp>
      <p:cxnSp>
        <p:nvCxnSpPr>
          <p:cNvPr id="5" name="Straight Connector 4"/>
          <p:cNvCxnSpPr/>
          <p:nvPr/>
        </p:nvCxnSpPr>
        <p:spPr>
          <a:xfrm flipV="1">
            <a:off x="1752600" y="5029200"/>
            <a:ext cx="5554726" cy="49411"/>
          </a:xfrm>
          <a:prstGeom prst="line">
            <a:avLst/>
          </a:prstGeom>
          <a:ln w="1905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>
            <a:off x="1693198" y="4582180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b="1" dirty="0" smtClean="0"/>
              <a:t>+</a:t>
            </a:r>
            <a:endParaRPr lang="en-US" sz="2800" b="1" dirty="0"/>
          </a:p>
        </p:txBody>
      </p:sp>
      <p:sp>
        <p:nvSpPr>
          <p:cNvPr id="10" name="TextBox 9"/>
          <p:cNvSpPr txBox="1"/>
          <p:nvPr/>
        </p:nvSpPr>
        <p:spPr>
          <a:xfrm>
            <a:off x="5297269" y="5029200"/>
            <a:ext cx="64633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/>
              <a:t>173</a:t>
            </a:r>
            <a:endParaRPr lang="en-US" b="1" dirty="0"/>
          </a:p>
        </p:txBody>
      </p:sp>
      <p:sp>
        <p:nvSpPr>
          <p:cNvPr id="12" name="TextBox 11"/>
          <p:cNvSpPr txBox="1"/>
          <p:nvPr/>
        </p:nvSpPr>
        <p:spPr>
          <a:xfrm>
            <a:off x="1524000" y="5715000"/>
            <a:ext cx="640854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/>
              <a:t>Therefore the binary number 10101101 is equal to 173 in decimal</a:t>
            </a:r>
            <a:r>
              <a:rPr lang="en-US" dirty="0" smtClean="0"/>
              <a:t>.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267</TotalTime>
  <Words>367</Words>
  <Application>Microsoft Office PowerPoint</Application>
  <PresentationFormat>On-screen Show (4:3)</PresentationFormat>
  <Paragraphs>202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Default Design</vt:lpstr>
      <vt:lpstr>Convert Binary Number  to Decimal</vt:lpstr>
      <vt:lpstr>How do you convert the following binary number to decimal?</vt:lpstr>
      <vt:lpstr>Step 1: Write binary place values above each digit.</vt:lpstr>
      <vt:lpstr>Step 2: Multiply each digit by its place value.</vt:lpstr>
      <vt:lpstr>Step 2: Multiply each digit by its place value.</vt:lpstr>
      <vt:lpstr>Step 2: Multiply each digit by its place value.</vt:lpstr>
      <vt:lpstr>Step 2: Multiply each digit by its place value.</vt:lpstr>
      <vt:lpstr>Step 2: Multiply each digit by its place value.</vt:lpstr>
      <vt:lpstr>Step 3: Add products together.</vt:lpstr>
    </vt:vector>
  </TitlesOfParts>
  <Company>Denton ISD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Number Conversions</dc:title>
  <dc:creator>bwagner</dc:creator>
  <cp:lastModifiedBy>Barry</cp:lastModifiedBy>
  <cp:revision>26</cp:revision>
  <dcterms:created xsi:type="dcterms:W3CDTF">2005-08-17T19:38:49Z</dcterms:created>
  <dcterms:modified xsi:type="dcterms:W3CDTF">2013-01-20T17:34:47Z</dcterms:modified>
</cp:coreProperties>
</file>

<file path=docProps/thumbnail.jpeg>
</file>