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65" r:id="rId3"/>
    <p:sldId id="266" r:id="rId4"/>
    <p:sldId id="267" r:id="rId5"/>
    <p:sldId id="268" r:id="rId6"/>
    <p:sldId id="270" r:id="rId7"/>
    <p:sldId id="271" r:id="rId8"/>
    <p:sldId id="272" r:id="rId9"/>
    <p:sldId id="273" r:id="rId10"/>
    <p:sldId id="274" r:id="rId11"/>
    <p:sldId id="275" r:id="rId12"/>
    <p:sldId id="276" r:id="rId13"/>
    <p:sldId id="277" r:id="rId14"/>
    <p:sldId id="278" r:id="rId15"/>
    <p:sldId id="279" r:id="rId16"/>
    <p:sldId id="280" r:id="rId17"/>
    <p:sldId id="281" r:id="rId1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66"/>
    <a:srgbClr val="FCBDB6"/>
    <a:srgbClr val="FFFFCC"/>
    <a:srgbClr val="FFFF99"/>
    <a:srgbClr val="DCECFC"/>
    <a:srgbClr val="94C5F6"/>
    <a:srgbClr val="47A3FF"/>
    <a:srgbClr val="056AFF"/>
    <a:srgbClr val="D5FFD5"/>
    <a:srgbClr val="E9F5D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15" autoAdjust="0"/>
    <p:restoredTop sz="94660"/>
  </p:normalViewPr>
  <p:slideViewPr>
    <p:cSldViewPr>
      <p:cViewPr varScale="1">
        <p:scale>
          <a:sx n="69" d="100"/>
          <a:sy n="69" d="100"/>
        </p:scale>
        <p:origin x="-14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670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5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657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547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639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264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8074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003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326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667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815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56AFF"/>
            </a:gs>
            <a:gs pos="99000">
              <a:srgbClr val="DCECFC"/>
            </a:gs>
            <a:gs pos="70000">
              <a:srgbClr val="94C5F6"/>
            </a:gs>
            <a:gs pos="35000">
              <a:srgbClr val="47A3F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98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581832" y="2209800"/>
            <a:ext cx="3990709" cy="16927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dirty="0" smtClean="0">
                <a:latin typeface="Arial" pitchFamily="34" charset="0"/>
                <a:cs typeface="Arial" pitchFamily="34" charset="0"/>
              </a:rPr>
              <a:t>Truth Table</a:t>
            </a:r>
          </a:p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Example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2:  </a:t>
            </a:r>
            <a:r>
              <a:rPr lang="en-US" sz="2800" dirty="0" smtClean="0"/>
              <a:t>prove</a:t>
            </a:r>
          </a:p>
          <a:p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!(</a:t>
            </a:r>
            <a:r>
              <a:rPr lang="en-US" sz="2800" dirty="0">
                <a:latin typeface="Consolas" panose="020B0609020204030204" pitchFamily="49" charset="0"/>
                <a:cs typeface="Consolas" panose="020B0609020204030204" pitchFamily="49" charset="0"/>
              </a:rPr>
              <a:t>A &amp;&amp; B) = !A || !</a:t>
            </a:r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B</a:t>
            </a:r>
            <a:endParaRPr lang="en-US" sz="28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3451170"/>
              </p:ext>
            </p:extLst>
          </p:nvPr>
        </p:nvGraphicFramePr>
        <p:xfrm>
          <a:off x="914400" y="1828800"/>
          <a:ext cx="995222" cy="2362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91891"/>
                <a:gridCol w="503331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26967511"/>
              </p:ext>
            </p:extLst>
          </p:nvPr>
        </p:nvGraphicFramePr>
        <p:xfrm>
          <a:off x="914400" y="4308760"/>
          <a:ext cx="995222" cy="2362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91891"/>
                <a:gridCol w="503331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3352800" y="2209800"/>
            <a:ext cx="4648200" cy="2677656"/>
          </a:xfrm>
          <a:prstGeom prst="rect">
            <a:avLst/>
          </a:prstGeom>
          <a:solidFill>
            <a:srgbClr val="FFFF66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To prove this law we are going to build two truth tables both with two inputs A and B, then we are going to compare their outputs to see if they are the same.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1025477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2:  </a:t>
            </a:r>
            <a:r>
              <a:rPr lang="en-US" sz="2800" dirty="0" smtClean="0"/>
              <a:t>prove</a:t>
            </a:r>
          </a:p>
          <a:p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!(</a:t>
            </a:r>
            <a:r>
              <a:rPr lang="en-US" sz="2800" dirty="0">
                <a:latin typeface="Consolas" panose="020B0609020204030204" pitchFamily="49" charset="0"/>
                <a:cs typeface="Consolas" panose="020B0609020204030204" pitchFamily="49" charset="0"/>
              </a:rPr>
              <a:t>A &amp;&amp; B) = !A || !</a:t>
            </a:r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B</a:t>
            </a:r>
            <a:endParaRPr lang="en-US" sz="28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81946762"/>
              </p:ext>
            </p:extLst>
          </p:nvPr>
        </p:nvGraphicFramePr>
        <p:xfrm>
          <a:off x="914401" y="1828800"/>
          <a:ext cx="2438399" cy="2362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57199"/>
                <a:gridCol w="533400"/>
                <a:gridCol w="1447800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 &amp;&amp; 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00615718"/>
              </p:ext>
            </p:extLst>
          </p:nvPr>
        </p:nvGraphicFramePr>
        <p:xfrm>
          <a:off x="914400" y="4308760"/>
          <a:ext cx="995222" cy="2362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91891"/>
                <a:gridCol w="503331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912680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2:  </a:t>
            </a:r>
            <a:r>
              <a:rPr lang="en-US" sz="2800" dirty="0" smtClean="0"/>
              <a:t>prove</a:t>
            </a:r>
          </a:p>
          <a:p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!(</a:t>
            </a:r>
            <a:r>
              <a:rPr lang="en-US" sz="2800" dirty="0">
                <a:latin typeface="Consolas" panose="020B0609020204030204" pitchFamily="49" charset="0"/>
                <a:cs typeface="Consolas" panose="020B0609020204030204" pitchFamily="49" charset="0"/>
              </a:rPr>
              <a:t>A &amp;&amp; B) = !A || </a:t>
            </a:r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!</a:t>
            </a:r>
            <a:r>
              <a:rPr lang="en-US" sz="2800" dirty="0">
                <a:latin typeface="Consolas" panose="020B0609020204030204" pitchFamily="49" charset="0"/>
                <a:cs typeface="Consolas" panose="020B0609020204030204" pitchFamily="49" charset="0"/>
              </a:rPr>
              <a:t>B</a:t>
            </a: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25669190"/>
              </p:ext>
            </p:extLst>
          </p:nvPr>
        </p:nvGraphicFramePr>
        <p:xfrm>
          <a:off x="914401" y="1828800"/>
          <a:ext cx="4419599" cy="2362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57199"/>
                <a:gridCol w="533400"/>
                <a:gridCol w="1676400"/>
                <a:gridCol w="1752600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 &amp;&amp; 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!(A &amp;&amp; B)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34172602"/>
              </p:ext>
            </p:extLst>
          </p:nvPr>
        </p:nvGraphicFramePr>
        <p:xfrm>
          <a:off x="914400" y="4308760"/>
          <a:ext cx="995222" cy="2362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91891"/>
                <a:gridCol w="503331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301327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2:  </a:t>
            </a:r>
            <a:r>
              <a:rPr lang="en-US" sz="2800" dirty="0" smtClean="0"/>
              <a:t>prove</a:t>
            </a:r>
          </a:p>
          <a:p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!(</a:t>
            </a:r>
            <a:r>
              <a:rPr lang="en-US" sz="2800" dirty="0">
                <a:latin typeface="Consolas" panose="020B0609020204030204" pitchFamily="49" charset="0"/>
                <a:cs typeface="Consolas" panose="020B0609020204030204" pitchFamily="49" charset="0"/>
              </a:rPr>
              <a:t>A &amp;&amp; B) = !A || !</a:t>
            </a:r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B</a:t>
            </a:r>
            <a:endParaRPr lang="en-US" sz="28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80056432"/>
              </p:ext>
            </p:extLst>
          </p:nvPr>
        </p:nvGraphicFramePr>
        <p:xfrm>
          <a:off x="914401" y="1828800"/>
          <a:ext cx="4419599" cy="2362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57199"/>
                <a:gridCol w="533400"/>
                <a:gridCol w="1676400"/>
                <a:gridCol w="1752600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 &amp;&amp; 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!(A &amp;&amp; B)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8041122"/>
              </p:ext>
            </p:extLst>
          </p:nvPr>
        </p:nvGraphicFramePr>
        <p:xfrm>
          <a:off x="914400" y="4308760"/>
          <a:ext cx="1676400" cy="2362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57200"/>
                <a:gridCol w="533400"/>
                <a:gridCol w="685800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838409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2:  </a:t>
            </a:r>
            <a:r>
              <a:rPr lang="en-US" sz="2800" dirty="0" smtClean="0"/>
              <a:t>prove</a:t>
            </a:r>
          </a:p>
          <a:p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!(</a:t>
            </a:r>
            <a:r>
              <a:rPr lang="en-US" sz="2800" dirty="0">
                <a:latin typeface="Consolas" panose="020B0609020204030204" pitchFamily="49" charset="0"/>
                <a:cs typeface="Consolas" panose="020B0609020204030204" pitchFamily="49" charset="0"/>
              </a:rPr>
              <a:t>A &amp;&amp; B) = !A || !</a:t>
            </a:r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B</a:t>
            </a:r>
            <a:endParaRPr lang="en-US" sz="28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7121727"/>
              </p:ext>
            </p:extLst>
          </p:nvPr>
        </p:nvGraphicFramePr>
        <p:xfrm>
          <a:off x="914401" y="1828800"/>
          <a:ext cx="4419599" cy="2362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57199"/>
                <a:gridCol w="533400"/>
                <a:gridCol w="1676400"/>
                <a:gridCol w="1752600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 &amp;&amp; 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!(A &amp;&amp; B)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52260377"/>
              </p:ext>
            </p:extLst>
          </p:nvPr>
        </p:nvGraphicFramePr>
        <p:xfrm>
          <a:off x="914400" y="4308760"/>
          <a:ext cx="2438399" cy="2362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71949"/>
                <a:gridCol w="550606"/>
                <a:gridCol w="707922"/>
                <a:gridCol w="707922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634907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2:  </a:t>
            </a:r>
            <a:r>
              <a:rPr lang="en-US" sz="2800" dirty="0" smtClean="0"/>
              <a:t>prove</a:t>
            </a:r>
          </a:p>
          <a:p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!(</a:t>
            </a:r>
            <a:r>
              <a:rPr lang="en-US" sz="2800" dirty="0">
                <a:latin typeface="Consolas" panose="020B0609020204030204" pitchFamily="49" charset="0"/>
                <a:cs typeface="Consolas" panose="020B0609020204030204" pitchFamily="49" charset="0"/>
              </a:rPr>
              <a:t>A &amp;&amp; B) = !A || !</a:t>
            </a:r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B</a:t>
            </a:r>
            <a:endParaRPr lang="en-US" sz="28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4864993"/>
              </p:ext>
            </p:extLst>
          </p:nvPr>
        </p:nvGraphicFramePr>
        <p:xfrm>
          <a:off x="914401" y="1828800"/>
          <a:ext cx="4419599" cy="2362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57199"/>
                <a:gridCol w="533400"/>
                <a:gridCol w="1676400"/>
                <a:gridCol w="1752600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 &amp;&amp; 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!(A &amp;&amp; B)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23980667"/>
              </p:ext>
            </p:extLst>
          </p:nvPr>
        </p:nvGraphicFramePr>
        <p:xfrm>
          <a:off x="914400" y="4308760"/>
          <a:ext cx="4419601" cy="2362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57200"/>
                <a:gridCol w="533400"/>
                <a:gridCol w="685800"/>
                <a:gridCol w="685800"/>
                <a:gridCol w="2057401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!A || !B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593262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2:  </a:t>
            </a:r>
            <a:r>
              <a:rPr lang="en-US" sz="2800" dirty="0" smtClean="0"/>
              <a:t>prove</a:t>
            </a:r>
          </a:p>
          <a:p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!(</a:t>
            </a:r>
            <a:r>
              <a:rPr lang="en-US" sz="2800" dirty="0">
                <a:latin typeface="Consolas" panose="020B0609020204030204" pitchFamily="49" charset="0"/>
                <a:cs typeface="Consolas" panose="020B0609020204030204" pitchFamily="49" charset="0"/>
              </a:rPr>
              <a:t>A &amp;&amp; B) = !A || !</a:t>
            </a:r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B</a:t>
            </a:r>
            <a:endParaRPr lang="en-US" sz="28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5598882"/>
              </p:ext>
            </p:extLst>
          </p:nvPr>
        </p:nvGraphicFramePr>
        <p:xfrm>
          <a:off x="914401" y="1828800"/>
          <a:ext cx="4419599" cy="2362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57199"/>
                <a:gridCol w="533400"/>
                <a:gridCol w="1676400"/>
                <a:gridCol w="1752600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 &amp;&amp; 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!(A &amp;&amp; B)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08900762"/>
              </p:ext>
            </p:extLst>
          </p:nvPr>
        </p:nvGraphicFramePr>
        <p:xfrm>
          <a:off x="914400" y="4308760"/>
          <a:ext cx="4419601" cy="2362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57200"/>
                <a:gridCol w="533400"/>
                <a:gridCol w="685800"/>
                <a:gridCol w="685800"/>
                <a:gridCol w="2057401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!A || !B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5562600" y="3276600"/>
            <a:ext cx="2590800" cy="193899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two truth tables produce the same output therefore they are equal.</a:t>
            </a:r>
          </a:p>
        </p:txBody>
      </p:sp>
    </p:spTree>
    <p:extLst>
      <p:ext uri="{BB962C8B-B14F-4D97-AF65-F5344CB8AC3E}">
        <p14:creationId xmlns:p14="http://schemas.microsoft.com/office/powerpoint/2010/main" val="27364652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2:  </a:t>
            </a:r>
            <a:r>
              <a:rPr lang="en-US" sz="2800" dirty="0" smtClean="0"/>
              <a:t>prove</a:t>
            </a:r>
          </a:p>
          <a:p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!(</a:t>
            </a:r>
            <a:r>
              <a:rPr lang="en-US" sz="2800" dirty="0">
                <a:latin typeface="Consolas" panose="020B0609020204030204" pitchFamily="49" charset="0"/>
                <a:cs typeface="Consolas" panose="020B0609020204030204" pitchFamily="49" charset="0"/>
              </a:rPr>
              <a:t>A </a:t>
            </a:r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|| </a:t>
            </a:r>
            <a:r>
              <a:rPr lang="en-US" sz="2800" dirty="0">
                <a:latin typeface="Consolas" panose="020B0609020204030204" pitchFamily="49" charset="0"/>
                <a:cs typeface="Consolas" panose="020B0609020204030204" pitchFamily="49" charset="0"/>
              </a:rPr>
              <a:t>B) = !A </a:t>
            </a:r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&amp;&amp; </a:t>
            </a:r>
            <a:r>
              <a:rPr lang="en-US" sz="2800" dirty="0">
                <a:latin typeface="Consolas" panose="020B0609020204030204" pitchFamily="49" charset="0"/>
                <a:cs typeface="Consolas" panose="020B0609020204030204" pitchFamily="49" charset="0"/>
              </a:rPr>
              <a:t>!</a:t>
            </a:r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B</a:t>
            </a:r>
            <a:endParaRPr lang="en-US" sz="28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56510847"/>
              </p:ext>
            </p:extLst>
          </p:nvPr>
        </p:nvGraphicFramePr>
        <p:xfrm>
          <a:off x="914401" y="1828800"/>
          <a:ext cx="4419599" cy="2362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57199"/>
                <a:gridCol w="533400"/>
                <a:gridCol w="1676400"/>
                <a:gridCol w="1752600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 || 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!(A || B)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4659016"/>
              </p:ext>
            </p:extLst>
          </p:nvPr>
        </p:nvGraphicFramePr>
        <p:xfrm>
          <a:off x="914400" y="4308760"/>
          <a:ext cx="4419601" cy="2362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57200"/>
                <a:gridCol w="533400"/>
                <a:gridCol w="685800"/>
                <a:gridCol w="685800"/>
                <a:gridCol w="2057401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!A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!A &amp;&amp; !B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5562600" y="3276600"/>
            <a:ext cx="25908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These also have the </a:t>
            </a:r>
            <a:r>
              <a:rPr lang="en-US" sz="2400" smtClean="0"/>
              <a:t>same output.</a:t>
            </a:r>
            <a:endParaRPr 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10929958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1: </a:t>
            </a:r>
            <a:r>
              <a:rPr lang="en-US" sz="2800" dirty="0"/>
              <a:t>Maria won’t go </a:t>
            </a:r>
            <a:r>
              <a:rPr lang="en-US" sz="2800" dirty="0" smtClean="0"/>
              <a:t>to school </a:t>
            </a:r>
            <a:r>
              <a:rPr lang="en-US" sz="2800" dirty="0"/>
              <a:t>if it is cold and raining or </a:t>
            </a:r>
            <a:r>
              <a:rPr lang="en-US" sz="2800" dirty="0" smtClean="0"/>
              <a:t>she has </a:t>
            </a:r>
            <a:r>
              <a:rPr lang="en-US" sz="2800" dirty="0"/>
              <a:t>not done her homework.</a:t>
            </a:r>
          </a:p>
        </p:txBody>
      </p:sp>
    </p:spTree>
    <p:extLst>
      <p:ext uri="{BB962C8B-B14F-4D97-AF65-F5344CB8AC3E}">
        <p14:creationId xmlns:p14="http://schemas.microsoft.com/office/powerpoint/2010/main" val="4166023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1: </a:t>
            </a:r>
            <a:r>
              <a:rPr lang="en-US" sz="2800" dirty="0"/>
              <a:t>Maria won’t go </a:t>
            </a:r>
            <a:r>
              <a:rPr lang="en-US" sz="2800" dirty="0" smtClean="0"/>
              <a:t>to school </a:t>
            </a:r>
            <a:r>
              <a:rPr lang="en-US" sz="2800" dirty="0"/>
              <a:t>if it is cold and raining or </a:t>
            </a:r>
            <a:r>
              <a:rPr lang="en-US" sz="2800" dirty="0" smtClean="0"/>
              <a:t>she has </a:t>
            </a:r>
            <a:r>
              <a:rPr lang="en-US" sz="2800" dirty="0"/>
              <a:t>not done her homework.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38200" y="1384518"/>
            <a:ext cx="7315200" cy="1815882"/>
          </a:xfrm>
          <a:prstGeom prst="rect">
            <a:avLst/>
          </a:prstGeom>
          <a:solidFill>
            <a:srgbClr val="FFFF99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This problem has three inputs: </a:t>
            </a:r>
            <a:r>
              <a:rPr lang="en-US" sz="2800" b="1" dirty="0" smtClean="0"/>
              <a:t>cold</a:t>
            </a:r>
            <a:r>
              <a:rPr lang="en-US" sz="2800" dirty="0" smtClean="0"/>
              <a:t>, </a:t>
            </a:r>
            <a:r>
              <a:rPr lang="en-US" sz="2800" b="1" dirty="0" smtClean="0"/>
              <a:t>raining</a:t>
            </a:r>
            <a:r>
              <a:rPr lang="en-US" sz="2800" dirty="0" smtClean="0"/>
              <a:t>, and </a:t>
            </a:r>
            <a:r>
              <a:rPr lang="en-US" sz="2800" b="1" dirty="0" smtClean="0"/>
              <a:t>homework</a:t>
            </a:r>
            <a:r>
              <a:rPr lang="en-US" sz="2800" dirty="0" smtClean="0"/>
              <a:t>. Each input has one of two values: </a:t>
            </a:r>
            <a:r>
              <a:rPr lang="en-US" sz="2800" b="1" dirty="0" smtClean="0"/>
              <a:t>true</a:t>
            </a:r>
            <a:r>
              <a:rPr lang="en-US" sz="2800" dirty="0" smtClean="0"/>
              <a:t> or </a:t>
            </a:r>
            <a:r>
              <a:rPr lang="en-US" sz="2800" b="1" dirty="0" smtClean="0"/>
              <a:t>false</a:t>
            </a:r>
            <a:r>
              <a:rPr lang="en-US" sz="2800" dirty="0" smtClean="0"/>
              <a:t>. Let’s construct a truth table that will help evaluate this problem.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3367329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1: </a:t>
            </a:r>
            <a:r>
              <a:rPr lang="en-US" sz="2800" dirty="0"/>
              <a:t>Maria won’t go </a:t>
            </a:r>
            <a:r>
              <a:rPr lang="en-US" sz="2800" dirty="0" smtClean="0"/>
              <a:t>to school </a:t>
            </a:r>
            <a:r>
              <a:rPr lang="en-US" sz="2800" dirty="0"/>
              <a:t>if it is cold and raining or </a:t>
            </a:r>
            <a:r>
              <a:rPr lang="en-US" sz="2800" dirty="0" smtClean="0"/>
              <a:t>she has </a:t>
            </a:r>
            <a:r>
              <a:rPr lang="en-US" sz="2800" dirty="0"/>
              <a:t>not done her homework.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38200" y="1398373"/>
            <a:ext cx="7315200" cy="954107"/>
          </a:xfrm>
          <a:prstGeom prst="rect">
            <a:avLst/>
          </a:prstGeom>
          <a:solidFill>
            <a:srgbClr val="FFFF99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Add three inputs to the table with all possible input combinations (2</a:t>
            </a:r>
            <a:r>
              <a:rPr lang="en-US" sz="2800" baseline="30000" dirty="0" smtClean="0"/>
              <a:t>3</a:t>
            </a:r>
            <a:r>
              <a:rPr lang="en-US" sz="2800" dirty="0" smtClean="0"/>
              <a:t> combinations = 8).</a:t>
            </a:r>
            <a:endParaRPr lang="en-US" sz="2800" dirty="0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52506479"/>
              </p:ext>
            </p:extLst>
          </p:nvPr>
        </p:nvGraphicFramePr>
        <p:xfrm>
          <a:off x="1156854" y="2590800"/>
          <a:ext cx="2043546" cy="41757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81182"/>
                <a:gridCol w="681182"/>
                <a:gridCol w="681182"/>
              </a:tblGrid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/>
                        <a:t>C</a:t>
                      </a:r>
                      <a:endParaRPr lang="en-US" sz="2800" b="1" dirty="0"/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/>
                        <a:t>R</a:t>
                      </a:r>
                      <a:endParaRPr lang="en-US" sz="2800" b="1" dirty="0"/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/>
                        <a:t>H</a:t>
                      </a:r>
                      <a:endParaRPr lang="en-US" sz="2800" b="1" dirty="0"/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320510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1: </a:t>
            </a:r>
            <a:r>
              <a:rPr lang="en-US" sz="2800" dirty="0"/>
              <a:t>Maria won’t go </a:t>
            </a:r>
            <a:r>
              <a:rPr lang="en-US" sz="2800" dirty="0" smtClean="0"/>
              <a:t>to school </a:t>
            </a:r>
            <a:r>
              <a:rPr lang="en-US" sz="2800" dirty="0"/>
              <a:t>if it is cold and raining or </a:t>
            </a:r>
            <a:r>
              <a:rPr lang="en-US" sz="2800" dirty="0" smtClean="0"/>
              <a:t>she has </a:t>
            </a:r>
            <a:r>
              <a:rPr lang="en-US" sz="2800" dirty="0">
                <a:solidFill>
                  <a:srgbClr val="FF0000"/>
                </a:solidFill>
              </a:rPr>
              <a:t>not</a:t>
            </a:r>
            <a:r>
              <a:rPr lang="en-US" sz="2800" dirty="0"/>
              <a:t> done her </a:t>
            </a:r>
            <a:r>
              <a:rPr lang="en-US" sz="2800" dirty="0">
                <a:solidFill>
                  <a:srgbClr val="FF0000"/>
                </a:solidFill>
              </a:rPr>
              <a:t>homework</a:t>
            </a:r>
            <a:r>
              <a:rPr lang="en-US" sz="2800" dirty="0"/>
              <a:t>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38200" y="1398373"/>
            <a:ext cx="7315200" cy="954107"/>
          </a:xfrm>
          <a:prstGeom prst="rect">
            <a:avLst/>
          </a:prstGeom>
          <a:solidFill>
            <a:srgbClr val="FFFF99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</a:t>
            </a:r>
            <a:r>
              <a:rPr lang="en-US" sz="2800" dirty="0" smtClean="0"/>
              <a:t>he NOT operator is evaluated first. It is applied to the </a:t>
            </a:r>
            <a:r>
              <a:rPr lang="en-US" sz="2800" dirty="0"/>
              <a:t>h</a:t>
            </a:r>
            <a:r>
              <a:rPr lang="en-US" sz="2800" dirty="0" smtClean="0"/>
              <a:t>omework input.</a:t>
            </a:r>
            <a:endParaRPr lang="en-US" sz="2800" dirty="0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1806984"/>
              </p:ext>
            </p:extLst>
          </p:nvPr>
        </p:nvGraphicFramePr>
        <p:xfrm>
          <a:off x="1156854" y="2590800"/>
          <a:ext cx="3022054" cy="41757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0887"/>
                <a:gridCol w="510887"/>
                <a:gridCol w="510887"/>
                <a:gridCol w="1489393"/>
              </a:tblGrid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C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R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rgbClr val="FF0000"/>
                          </a:solidFill>
                        </a:rPr>
                        <a:t>H</a:t>
                      </a:r>
                      <a:endParaRPr lang="en-US" sz="2800" b="1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/>
                        <a:t>NOT</a:t>
                      </a:r>
                      <a:r>
                        <a:rPr lang="en-US" sz="2800" b="1" baseline="0" dirty="0" smtClean="0"/>
                        <a:t> H</a:t>
                      </a:r>
                      <a:endParaRPr lang="en-US" sz="2800" b="1" dirty="0"/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44026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4572000" y="3055203"/>
            <a:ext cx="3581400" cy="156966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NOT operator changes all 0’s to 1’s and all 1’s to 0’s.  1 represents true and 0 represents false.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9610666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1: </a:t>
            </a:r>
            <a:r>
              <a:rPr lang="en-US" sz="2800" dirty="0"/>
              <a:t>Maria won’t go </a:t>
            </a:r>
            <a:r>
              <a:rPr lang="en-US" sz="2800" dirty="0" smtClean="0"/>
              <a:t>to school </a:t>
            </a:r>
            <a:r>
              <a:rPr lang="en-US" sz="2800" dirty="0"/>
              <a:t>if it is</a:t>
            </a:r>
            <a:r>
              <a:rPr lang="en-US" sz="2800" dirty="0">
                <a:solidFill>
                  <a:srgbClr val="FF0000"/>
                </a:solidFill>
              </a:rPr>
              <a:t> cold and raining</a:t>
            </a:r>
            <a:r>
              <a:rPr lang="en-US" sz="2800" dirty="0"/>
              <a:t> or </a:t>
            </a:r>
            <a:r>
              <a:rPr lang="en-US" sz="2800" dirty="0" smtClean="0"/>
              <a:t>she has </a:t>
            </a:r>
            <a:r>
              <a:rPr lang="en-US" sz="2800" dirty="0"/>
              <a:t>not done her homework.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38200" y="1398373"/>
            <a:ext cx="7315200" cy="954107"/>
          </a:xfrm>
          <a:prstGeom prst="rect">
            <a:avLst/>
          </a:prstGeom>
          <a:solidFill>
            <a:srgbClr val="FFFF99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</a:t>
            </a:r>
            <a:r>
              <a:rPr lang="en-US" sz="2800" dirty="0" smtClean="0"/>
              <a:t>he AND operator is evaluated next using inputs cold and raining.</a:t>
            </a:r>
            <a:endParaRPr lang="en-US" sz="2800" dirty="0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82967918"/>
              </p:ext>
            </p:extLst>
          </p:nvPr>
        </p:nvGraphicFramePr>
        <p:xfrm>
          <a:off x="1156855" y="2590800"/>
          <a:ext cx="4786745" cy="4191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00195"/>
                <a:gridCol w="511827"/>
                <a:gridCol w="511827"/>
                <a:gridCol w="1244933"/>
                <a:gridCol w="2017963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rgbClr val="FF0000"/>
                          </a:solidFill>
                        </a:rPr>
                        <a:t>C</a:t>
                      </a:r>
                      <a:endParaRPr lang="en-US" sz="2800" b="1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rgbClr val="FF0000"/>
                          </a:solidFill>
                        </a:rPr>
                        <a:t>R</a:t>
                      </a:r>
                      <a:endParaRPr lang="en-US" sz="2800" b="1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/>
                        <a:t>H</a:t>
                      </a:r>
                      <a:endParaRPr lang="en-US" sz="2800" b="1" dirty="0"/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/>
                        <a:t>NOT H</a:t>
                      </a:r>
                      <a:endParaRPr lang="en-US" sz="2800" b="1" dirty="0"/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/>
                        <a:t>C AND</a:t>
                      </a:r>
                      <a:r>
                        <a:rPr lang="en-US" sz="2800" b="1" baseline="0" dirty="0" smtClean="0"/>
                        <a:t> R</a:t>
                      </a:r>
                      <a:endParaRPr lang="en-US" sz="2800" b="1" dirty="0"/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6248400" y="4419600"/>
            <a:ext cx="2590800" cy="156966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An AND’s output is true only when both inputs are true.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5372807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1: </a:t>
            </a:r>
            <a:r>
              <a:rPr lang="en-US" sz="2800" dirty="0"/>
              <a:t>Maria won’t go </a:t>
            </a:r>
            <a:r>
              <a:rPr lang="en-US" sz="2800" dirty="0" smtClean="0"/>
              <a:t>to school </a:t>
            </a:r>
            <a:r>
              <a:rPr lang="en-US" sz="2800" dirty="0"/>
              <a:t>if it is cold and raining </a:t>
            </a:r>
            <a:r>
              <a:rPr lang="en-US" sz="2800" dirty="0">
                <a:solidFill>
                  <a:srgbClr val="FF0000"/>
                </a:solidFill>
              </a:rPr>
              <a:t>or</a:t>
            </a:r>
            <a:r>
              <a:rPr lang="en-US" sz="2800" dirty="0"/>
              <a:t> </a:t>
            </a:r>
            <a:r>
              <a:rPr lang="en-US" sz="2800" dirty="0" smtClean="0"/>
              <a:t>she has </a:t>
            </a:r>
            <a:r>
              <a:rPr lang="en-US" sz="2800" dirty="0"/>
              <a:t>not done her homework.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38200" y="1398373"/>
            <a:ext cx="7315200" cy="954107"/>
          </a:xfrm>
          <a:prstGeom prst="rect">
            <a:avLst/>
          </a:prstGeom>
          <a:solidFill>
            <a:srgbClr val="FFFF99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</a:t>
            </a:r>
            <a:r>
              <a:rPr lang="en-US" sz="2800" dirty="0" smtClean="0"/>
              <a:t>he OR operator is evaluated last using outputs NOT homework and cold AND raining.</a:t>
            </a:r>
            <a:endParaRPr lang="en-US" sz="2800" dirty="0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62468033"/>
              </p:ext>
            </p:extLst>
          </p:nvPr>
        </p:nvGraphicFramePr>
        <p:xfrm>
          <a:off x="1156854" y="2590800"/>
          <a:ext cx="6691746" cy="4191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91891"/>
                <a:gridCol w="503331"/>
                <a:gridCol w="503331"/>
                <a:gridCol w="1224267"/>
                <a:gridCol w="1984463"/>
                <a:gridCol w="1984463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C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R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/>
                        <a:t>H</a:t>
                      </a:r>
                      <a:endParaRPr lang="en-US" sz="2800" b="1" dirty="0"/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rgbClr val="FF0000"/>
                          </a:solidFill>
                        </a:rPr>
                        <a:t>NOT H</a:t>
                      </a:r>
                      <a:endParaRPr lang="en-US" sz="2800" b="1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rgbClr val="FF0000"/>
                          </a:solidFill>
                        </a:rPr>
                        <a:t>C AND</a:t>
                      </a:r>
                      <a:r>
                        <a:rPr lang="en-US" sz="2800" b="1" baseline="0" dirty="0" smtClean="0">
                          <a:solidFill>
                            <a:srgbClr val="FF0000"/>
                          </a:solidFill>
                        </a:rPr>
                        <a:t> R</a:t>
                      </a:r>
                      <a:endParaRPr lang="en-US" sz="2800" b="1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OR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70932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1: </a:t>
            </a:r>
            <a:r>
              <a:rPr lang="en-US" sz="2800" dirty="0"/>
              <a:t>Maria won’t go </a:t>
            </a:r>
            <a:r>
              <a:rPr lang="en-US" sz="2800" dirty="0" smtClean="0"/>
              <a:t>to school </a:t>
            </a:r>
            <a:r>
              <a:rPr lang="en-US" sz="2800" dirty="0"/>
              <a:t>if it is cold and raining </a:t>
            </a:r>
            <a:r>
              <a:rPr lang="en-US" sz="2800" dirty="0">
                <a:solidFill>
                  <a:srgbClr val="FF0000"/>
                </a:solidFill>
              </a:rPr>
              <a:t>or</a:t>
            </a:r>
            <a:r>
              <a:rPr lang="en-US" sz="2800" dirty="0"/>
              <a:t> </a:t>
            </a:r>
            <a:r>
              <a:rPr lang="en-US" sz="2800" dirty="0" smtClean="0"/>
              <a:t>she has </a:t>
            </a:r>
            <a:r>
              <a:rPr lang="en-US" sz="2800" dirty="0"/>
              <a:t>not done her homework.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38200" y="1398373"/>
            <a:ext cx="7315200" cy="954107"/>
          </a:xfrm>
          <a:prstGeom prst="rect">
            <a:avLst/>
          </a:prstGeom>
          <a:solidFill>
            <a:srgbClr val="FFFF99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table shows that there are 5 scenarios that would cause Maria to stay home.</a:t>
            </a:r>
            <a:endParaRPr lang="en-US" sz="2800" dirty="0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64809838"/>
              </p:ext>
            </p:extLst>
          </p:nvPr>
        </p:nvGraphicFramePr>
        <p:xfrm>
          <a:off x="1156854" y="2590800"/>
          <a:ext cx="6691746" cy="4191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91891"/>
                <a:gridCol w="503331"/>
                <a:gridCol w="503331"/>
                <a:gridCol w="1224267"/>
                <a:gridCol w="1984463"/>
                <a:gridCol w="1984463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C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R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/>
                        <a:t>H</a:t>
                      </a:r>
                      <a:endParaRPr lang="en-US" sz="2800" b="1" dirty="0"/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NOT H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C AND</a:t>
                      </a:r>
                      <a:r>
                        <a:rPr lang="en-US" sz="2800" b="1" baseline="0" dirty="0" smtClean="0">
                          <a:solidFill>
                            <a:schemeClr val="tx1"/>
                          </a:solidFill>
                        </a:rPr>
                        <a:t> R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OR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120056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483209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2: </a:t>
            </a:r>
            <a:r>
              <a:rPr lang="en-US" sz="2800" dirty="0" err="1" smtClean="0"/>
              <a:t>DeMorgan’s</a:t>
            </a:r>
            <a:r>
              <a:rPr lang="en-US" sz="2800" dirty="0" smtClean="0"/>
              <a:t> Law states</a:t>
            </a:r>
          </a:p>
          <a:p>
            <a:endParaRPr lang="en-US" sz="2800" dirty="0"/>
          </a:p>
          <a:p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!(A &amp;&amp; B) = !A || !B  and</a:t>
            </a:r>
          </a:p>
          <a:p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!(A || B) = !A &amp;&amp; !B</a:t>
            </a:r>
          </a:p>
          <a:p>
            <a:endParaRPr lang="en-US" sz="2800" dirty="0"/>
          </a:p>
          <a:p>
            <a:r>
              <a:rPr lang="en-US" sz="2800" dirty="0"/>
              <a:t>o</a:t>
            </a:r>
            <a:r>
              <a:rPr lang="en-US" sz="2800" dirty="0" smtClean="0"/>
              <a:t>r</a:t>
            </a:r>
          </a:p>
          <a:p>
            <a:endParaRPr lang="en-US" sz="2800" dirty="0"/>
          </a:p>
          <a:p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NAND = NOT A OR NOT B  and</a:t>
            </a:r>
          </a:p>
          <a:p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NOR = NOT A AND NOT B </a:t>
            </a:r>
          </a:p>
          <a:p>
            <a:endParaRPr lang="en-US" sz="2800" dirty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r>
              <a:rPr lang="en-US" sz="2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Use truth tables to prove this law.</a:t>
            </a:r>
            <a:endParaRPr lang="en-US" sz="28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076133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885</TotalTime>
  <Words>1102</Words>
  <Application>Microsoft Office PowerPoint</Application>
  <PresentationFormat>On-screen Show (4:3)</PresentationFormat>
  <Paragraphs>548</Paragraphs>
  <Slides>17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repair</dc:creator>
  <cp:lastModifiedBy>UIL</cp:lastModifiedBy>
  <cp:revision>90</cp:revision>
  <dcterms:created xsi:type="dcterms:W3CDTF">2012-11-30T16:22:57Z</dcterms:created>
  <dcterms:modified xsi:type="dcterms:W3CDTF">2013-10-09T14:31:03Z</dcterms:modified>
</cp:coreProperties>
</file>

<file path=docProps/thumbnail.jpeg>
</file>