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65" r:id="rId3"/>
    <p:sldId id="282" r:id="rId4"/>
    <p:sldId id="283" r:id="rId5"/>
    <p:sldId id="284" r:id="rId6"/>
    <p:sldId id="285" r:id="rId7"/>
    <p:sldId id="286" r:id="rId8"/>
    <p:sldId id="287" r:id="rId9"/>
    <p:sldId id="288" r:id="rId10"/>
    <p:sldId id="289" r:id="rId11"/>
    <p:sldId id="290" r:id="rId12"/>
    <p:sldId id="291" r:id="rId13"/>
    <p:sldId id="292" r:id="rId14"/>
    <p:sldId id="293" r:id="rId15"/>
    <p:sldId id="294" r:id="rId16"/>
    <p:sldId id="295" r:id="rId17"/>
    <p:sldId id="296" r:id="rId18"/>
    <p:sldId id="297" r:id="rId19"/>
    <p:sldId id="298" r:id="rId20"/>
    <p:sldId id="299" r:id="rId21"/>
    <p:sldId id="300" r:id="rId22"/>
    <p:sldId id="301" r:id="rId23"/>
    <p:sldId id="302" r:id="rId24"/>
    <p:sldId id="303" r:id="rId25"/>
    <p:sldId id="304" r:id="rId26"/>
    <p:sldId id="305" r:id="rId27"/>
    <p:sldId id="306" r:id="rId28"/>
    <p:sldId id="307" r:id="rId2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CECFC"/>
    <a:srgbClr val="94C5F6"/>
    <a:srgbClr val="47A3FF"/>
    <a:srgbClr val="056AFF"/>
    <a:srgbClr val="FFFFCC"/>
    <a:srgbClr val="D5FFD5"/>
    <a:srgbClr val="E9F5DB"/>
    <a:srgbClr val="EAFFD5"/>
    <a:srgbClr val="FFE07D"/>
    <a:srgbClr val="CBDAE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815" autoAdjust="0"/>
    <p:restoredTop sz="94660"/>
  </p:normalViewPr>
  <p:slideViewPr>
    <p:cSldViewPr>
      <p:cViewPr varScale="1">
        <p:scale>
          <a:sx n="111" d="100"/>
          <a:sy n="111" d="100"/>
        </p:scale>
        <p:origin x="-1602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3596A-8C77-4727-9A68-8AE14AC65763}" type="datetimeFigureOut">
              <a:rPr lang="en-US" smtClean="0"/>
              <a:pPr/>
              <a:t>7/26/2013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855D-15FB-49E3-82FB-17A3E315FB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96707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3596A-8C77-4727-9A68-8AE14AC65763}" type="datetimeFigureOut">
              <a:rPr lang="en-US" smtClean="0"/>
              <a:pPr/>
              <a:t>7/26/2013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855D-15FB-49E3-82FB-17A3E315FB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95820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3596A-8C77-4727-9A68-8AE14AC65763}" type="datetimeFigureOut">
              <a:rPr lang="en-US" smtClean="0"/>
              <a:pPr/>
              <a:t>7/26/2013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855D-15FB-49E3-82FB-17A3E315FB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26574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3596A-8C77-4727-9A68-8AE14AC65763}" type="datetimeFigureOut">
              <a:rPr lang="en-US" smtClean="0"/>
              <a:pPr/>
              <a:t>7/26/2013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855D-15FB-49E3-82FB-17A3E315FB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65474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3596A-8C77-4727-9A68-8AE14AC65763}" type="datetimeFigureOut">
              <a:rPr lang="en-US" smtClean="0"/>
              <a:pPr/>
              <a:t>7/26/2013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855D-15FB-49E3-82FB-17A3E315FB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26390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3596A-8C77-4727-9A68-8AE14AC65763}" type="datetimeFigureOut">
              <a:rPr lang="en-US" smtClean="0"/>
              <a:pPr/>
              <a:t>7/26/2013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855D-15FB-49E3-82FB-17A3E315FB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62644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3596A-8C77-4727-9A68-8AE14AC65763}" type="datetimeFigureOut">
              <a:rPr lang="en-US" smtClean="0"/>
              <a:pPr/>
              <a:t>7/26/2013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855D-15FB-49E3-82FB-17A3E315FB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48074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3596A-8C77-4727-9A68-8AE14AC65763}" type="datetimeFigureOut">
              <a:rPr lang="en-US" smtClean="0"/>
              <a:pPr/>
              <a:t>7/26/2013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855D-15FB-49E3-82FB-17A3E315FB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20033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3596A-8C77-4727-9A68-8AE14AC65763}" type="datetimeFigureOut">
              <a:rPr lang="en-US" smtClean="0"/>
              <a:pPr/>
              <a:t>7/26/2013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855D-15FB-49E3-82FB-17A3E315FB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33266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3596A-8C77-4727-9A68-8AE14AC65763}" type="datetimeFigureOut">
              <a:rPr lang="en-US" smtClean="0"/>
              <a:pPr/>
              <a:t>7/26/2013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855D-15FB-49E3-82FB-17A3E315FB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66675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3596A-8C77-4727-9A68-8AE14AC65763}" type="datetimeFigureOut">
              <a:rPr lang="en-US" smtClean="0"/>
              <a:pPr/>
              <a:t>7/26/2013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855D-15FB-49E3-82FB-17A3E315FB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28158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56AFF"/>
            </a:gs>
            <a:gs pos="99000">
              <a:srgbClr val="DCECFC"/>
            </a:gs>
            <a:gs pos="70000">
              <a:srgbClr val="94C5F6"/>
            </a:gs>
            <a:gs pos="35000">
              <a:srgbClr val="47A3F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53596A-8C77-4727-9A68-8AE14AC65763}" type="datetimeFigureOut">
              <a:rPr lang="en-US" smtClean="0"/>
              <a:pPr/>
              <a:t>7/26/2013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13855D-15FB-49E3-82FB-17A3E315FB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24986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884265" y="2209800"/>
            <a:ext cx="3385863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400" dirty="0" smtClean="0">
                <a:latin typeface="Arial" pitchFamily="34" charset="0"/>
                <a:cs typeface="Arial" pitchFamily="34" charset="0"/>
              </a:rPr>
              <a:t>Logical Size </a:t>
            </a:r>
          </a:p>
          <a:p>
            <a:pPr algn="ctr"/>
            <a:r>
              <a:rPr lang="en-US" sz="4400" dirty="0" smtClean="0">
                <a:latin typeface="Arial" pitchFamily="34" charset="0"/>
                <a:cs typeface="Arial" pitchFamily="34" charset="0"/>
              </a:rPr>
              <a:t>of an Array</a:t>
            </a:r>
            <a:endParaRPr lang="en-US" sz="44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14400" y="76200"/>
            <a:ext cx="7315200" cy="4401205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800" dirty="0">
                <a:latin typeface="Consolas" pitchFamily="49" charset="0"/>
                <a:cs typeface="Consolas" pitchFamily="49" charset="0"/>
              </a:rPr>
              <a:t>String[] students= new String[5];</a:t>
            </a:r>
          </a:p>
          <a:p>
            <a:r>
              <a:rPr lang="en-US" sz="2800" dirty="0" err="1">
                <a:latin typeface="Consolas" pitchFamily="49" charset="0"/>
                <a:cs typeface="Consolas" pitchFamily="49" charset="0"/>
              </a:rPr>
              <a:t>int</a:t>
            </a:r>
            <a:r>
              <a:rPr lang="en-US" sz="2800" dirty="0">
                <a:latin typeface="Consolas" pitchFamily="49" charset="0"/>
                <a:cs typeface="Consolas" pitchFamily="49" charset="0"/>
              </a:rPr>
              <a:t> n = 0;</a:t>
            </a:r>
          </a:p>
          <a:p>
            <a:r>
              <a:rPr lang="en-US" sz="2800" dirty="0">
                <a:latin typeface="Consolas" pitchFamily="49" charset="0"/>
                <a:cs typeface="Consolas" pitchFamily="49" charset="0"/>
              </a:rPr>
              <a:t>String </a:t>
            </a:r>
            <a:r>
              <a:rPr lang="en-US" sz="2800" dirty="0" err="1">
                <a:latin typeface="Consolas" pitchFamily="49" charset="0"/>
                <a:cs typeface="Consolas" pitchFamily="49" charset="0"/>
              </a:rPr>
              <a:t>ans</a:t>
            </a:r>
            <a:r>
              <a:rPr lang="en-US" sz="2800" dirty="0">
                <a:latin typeface="Consolas" pitchFamily="49" charset="0"/>
                <a:cs typeface="Consolas" pitchFamily="49" charset="0"/>
              </a:rPr>
              <a:t> = “y”;</a:t>
            </a:r>
          </a:p>
          <a:p>
            <a:r>
              <a:rPr lang="en-US" sz="2800" dirty="0">
                <a:latin typeface="Consolas" pitchFamily="49" charset="0"/>
                <a:cs typeface="Consolas" pitchFamily="49" charset="0"/>
              </a:rPr>
              <a:t>while(</a:t>
            </a:r>
            <a:r>
              <a:rPr lang="en-US" sz="2800" dirty="0" err="1">
                <a:latin typeface="Consolas" pitchFamily="49" charset="0"/>
                <a:cs typeface="Consolas" pitchFamily="49" charset="0"/>
              </a:rPr>
              <a:t>ans.equals</a:t>
            </a:r>
            <a:r>
              <a:rPr lang="en-US" sz="2800" dirty="0">
                <a:latin typeface="Consolas" pitchFamily="49" charset="0"/>
                <a:cs typeface="Consolas" pitchFamily="49" charset="0"/>
              </a:rPr>
              <a:t>(“y”)) {</a:t>
            </a:r>
          </a:p>
          <a:p>
            <a:r>
              <a:rPr lang="en-US" sz="2800" dirty="0">
                <a:latin typeface="Consolas" pitchFamily="49" charset="0"/>
                <a:cs typeface="Consolas" pitchFamily="49" charset="0"/>
              </a:rPr>
              <a:t>  </a:t>
            </a:r>
            <a:r>
              <a:rPr lang="en-US" sz="2800" dirty="0" err="1">
                <a:latin typeface="Consolas" pitchFamily="49" charset="0"/>
                <a:cs typeface="Consolas" pitchFamily="49" charset="0"/>
              </a:rPr>
              <a:t>System.out.print</a:t>
            </a:r>
            <a:r>
              <a:rPr lang="en-US" sz="2800" dirty="0">
                <a:latin typeface="Consolas" pitchFamily="49" charset="0"/>
                <a:cs typeface="Consolas" pitchFamily="49" charset="0"/>
              </a:rPr>
              <a:t>(“Enter name--&gt;”);  </a:t>
            </a:r>
          </a:p>
          <a:p>
            <a:r>
              <a:rPr lang="en-US" sz="2800" dirty="0">
                <a:latin typeface="Consolas" pitchFamily="49" charset="0"/>
                <a:cs typeface="Consolas" pitchFamily="49" charset="0"/>
              </a:rPr>
              <a:t>  students[n] = </a:t>
            </a:r>
            <a:r>
              <a:rPr lang="en-US" sz="2800" dirty="0" err="1">
                <a:latin typeface="Consolas" pitchFamily="49" charset="0"/>
                <a:cs typeface="Consolas" pitchFamily="49" charset="0"/>
              </a:rPr>
              <a:t>keyboard.nextLine</a:t>
            </a:r>
            <a:r>
              <a:rPr lang="en-US" sz="2800" dirty="0">
                <a:latin typeface="Consolas" pitchFamily="49" charset="0"/>
                <a:cs typeface="Consolas" pitchFamily="49" charset="0"/>
              </a:rPr>
              <a:t>();</a:t>
            </a:r>
          </a:p>
          <a:p>
            <a:r>
              <a:rPr lang="en-US" sz="2800" dirty="0">
                <a:latin typeface="Consolas" pitchFamily="49" charset="0"/>
                <a:cs typeface="Consolas" pitchFamily="49" charset="0"/>
              </a:rPr>
              <a:t>  n++;</a:t>
            </a:r>
          </a:p>
          <a:p>
            <a:r>
              <a:rPr lang="en-US" sz="2800" dirty="0">
                <a:latin typeface="Consolas" pitchFamily="49" charset="0"/>
                <a:cs typeface="Consolas" pitchFamily="49" charset="0"/>
              </a:rPr>
              <a:t>  </a:t>
            </a:r>
            <a:r>
              <a:rPr lang="en-US" sz="2800" dirty="0" err="1">
                <a:latin typeface="Consolas" pitchFamily="49" charset="0"/>
                <a:cs typeface="Consolas" pitchFamily="49" charset="0"/>
              </a:rPr>
              <a:t>System.out.print</a:t>
            </a:r>
            <a:r>
              <a:rPr lang="en-US" sz="2800" dirty="0">
                <a:latin typeface="Consolas" pitchFamily="49" charset="0"/>
                <a:cs typeface="Consolas" pitchFamily="49" charset="0"/>
              </a:rPr>
              <a:t>(“Continue[y/n]”);   </a:t>
            </a:r>
          </a:p>
          <a:p>
            <a:r>
              <a:rPr lang="en-US" sz="2800" dirty="0">
                <a:latin typeface="Consolas" pitchFamily="49" charset="0"/>
                <a:cs typeface="Consolas" pitchFamily="49" charset="0"/>
              </a:rPr>
              <a:t>  </a:t>
            </a:r>
            <a:r>
              <a:rPr lang="en-US" sz="2800" dirty="0" err="1">
                <a:latin typeface="Consolas" pitchFamily="49" charset="0"/>
                <a:cs typeface="Consolas" pitchFamily="49" charset="0"/>
              </a:rPr>
              <a:t>ans</a:t>
            </a:r>
            <a:r>
              <a:rPr lang="en-US" sz="2800" dirty="0">
                <a:latin typeface="Consolas" pitchFamily="49" charset="0"/>
                <a:cs typeface="Consolas" pitchFamily="49" charset="0"/>
              </a:rPr>
              <a:t> = </a:t>
            </a:r>
            <a:r>
              <a:rPr lang="en-US" sz="2800" dirty="0" err="1">
                <a:latin typeface="Consolas" pitchFamily="49" charset="0"/>
                <a:cs typeface="Consolas" pitchFamily="49" charset="0"/>
              </a:rPr>
              <a:t>keyboard.nextLine</a:t>
            </a:r>
            <a:r>
              <a:rPr lang="en-US" sz="2800" dirty="0">
                <a:latin typeface="Consolas" pitchFamily="49" charset="0"/>
                <a:cs typeface="Consolas" pitchFamily="49" charset="0"/>
              </a:rPr>
              <a:t>();</a:t>
            </a:r>
          </a:p>
          <a:p>
            <a:r>
              <a:rPr lang="en-US" sz="2800" dirty="0">
                <a:latin typeface="Consolas" pitchFamily="49" charset="0"/>
                <a:cs typeface="Consolas" pitchFamily="49" charset="0"/>
              </a:rPr>
              <a:t>}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932916" y="4478911"/>
            <a:ext cx="7315200" cy="95410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Another </a:t>
            </a:r>
            <a:r>
              <a:rPr lang="en-US" sz="2800" dirty="0"/>
              <a:t>student’s name is entered into the array at index </a:t>
            </a:r>
            <a:r>
              <a:rPr lang="en-US" sz="2800" dirty="0" smtClean="0"/>
              <a:t>1 </a:t>
            </a:r>
            <a:r>
              <a:rPr lang="en-US" sz="2800" dirty="0"/>
              <a:t>since n = </a:t>
            </a:r>
            <a:r>
              <a:rPr lang="en-US" sz="2800" dirty="0" smtClean="0"/>
              <a:t>1.</a:t>
            </a:r>
            <a:endParaRPr lang="en-US" sz="2800" dirty="0"/>
          </a:p>
        </p:txBody>
      </p:sp>
      <p:sp>
        <p:nvSpPr>
          <p:cNvPr id="5" name="Rectangle 4"/>
          <p:cNvSpPr/>
          <p:nvPr/>
        </p:nvSpPr>
        <p:spPr>
          <a:xfrm>
            <a:off x="898508" y="1857702"/>
            <a:ext cx="7333716" cy="838200"/>
          </a:xfrm>
          <a:prstGeom prst="rect">
            <a:avLst/>
          </a:prstGeom>
          <a:solidFill>
            <a:srgbClr val="FF0000">
              <a:alpha val="35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85402556"/>
              </p:ext>
            </p:extLst>
          </p:nvPr>
        </p:nvGraphicFramePr>
        <p:xfrm>
          <a:off x="3195236" y="5724162"/>
          <a:ext cx="5339165" cy="9144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67833"/>
                <a:gridCol w="1067833"/>
                <a:gridCol w="1067833"/>
                <a:gridCol w="1067833"/>
                <a:gridCol w="1067833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“Bob”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“</a:t>
                      </a:r>
                      <a:r>
                        <a:rPr lang="en-US" sz="2400" dirty="0" smtClean="0">
                          <a:solidFill>
                            <a:srgbClr val="FF0000"/>
                          </a:solidFill>
                        </a:rPr>
                        <a:t>Sue</a:t>
                      </a:r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”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null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null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null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864101" y="5943600"/>
            <a:ext cx="727763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400" dirty="0" smtClean="0"/>
              <a:t> “y” </a:t>
            </a:r>
            <a:endParaRPr lang="en-US" sz="2400" dirty="0"/>
          </a:p>
        </p:txBody>
      </p:sp>
      <p:sp>
        <p:nvSpPr>
          <p:cNvPr id="8" name="TextBox 7"/>
          <p:cNvSpPr txBox="1"/>
          <p:nvPr/>
        </p:nvSpPr>
        <p:spPr>
          <a:xfrm>
            <a:off x="898508" y="5493330"/>
            <a:ext cx="62549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err="1" smtClean="0"/>
              <a:t>ans</a:t>
            </a:r>
            <a:endParaRPr lang="en-US" sz="24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2122094" y="5493330"/>
            <a:ext cx="34977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n</a:t>
            </a:r>
            <a:endParaRPr lang="en-US" sz="24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1923536" y="5966389"/>
            <a:ext cx="753732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2400" dirty="0" smtClean="0"/>
              <a:t>   1   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683366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14400" y="76200"/>
            <a:ext cx="7315200" cy="4401205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800" dirty="0">
                <a:latin typeface="Consolas" pitchFamily="49" charset="0"/>
                <a:cs typeface="Consolas" pitchFamily="49" charset="0"/>
              </a:rPr>
              <a:t>String[] students= new String[5];</a:t>
            </a:r>
          </a:p>
          <a:p>
            <a:r>
              <a:rPr lang="en-US" sz="2800" dirty="0" err="1">
                <a:latin typeface="Consolas" pitchFamily="49" charset="0"/>
                <a:cs typeface="Consolas" pitchFamily="49" charset="0"/>
              </a:rPr>
              <a:t>int</a:t>
            </a:r>
            <a:r>
              <a:rPr lang="en-US" sz="2800" dirty="0">
                <a:latin typeface="Consolas" pitchFamily="49" charset="0"/>
                <a:cs typeface="Consolas" pitchFamily="49" charset="0"/>
              </a:rPr>
              <a:t> n = 0;</a:t>
            </a:r>
          </a:p>
          <a:p>
            <a:r>
              <a:rPr lang="en-US" sz="2800" dirty="0">
                <a:latin typeface="Consolas" pitchFamily="49" charset="0"/>
                <a:cs typeface="Consolas" pitchFamily="49" charset="0"/>
              </a:rPr>
              <a:t>String </a:t>
            </a:r>
            <a:r>
              <a:rPr lang="en-US" sz="2800" dirty="0" err="1">
                <a:latin typeface="Consolas" pitchFamily="49" charset="0"/>
                <a:cs typeface="Consolas" pitchFamily="49" charset="0"/>
              </a:rPr>
              <a:t>ans</a:t>
            </a:r>
            <a:r>
              <a:rPr lang="en-US" sz="2800" dirty="0">
                <a:latin typeface="Consolas" pitchFamily="49" charset="0"/>
                <a:cs typeface="Consolas" pitchFamily="49" charset="0"/>
              </a:rPr>
              <a:t> = “y”;</a:t>
            </a:r>
          </a:p>
          <a:p>
            <a:r>
              <a:rPr lang="en-US" sz="2800" dirty="0">
                <a:latin typeface="Consolas" pitchFamily="49" charset="0"/>
                <a:cs typeface="Consolas" pitchFamily="49" charset="0"/>
              </a:rPr>
              <a:t>while(</a:t>
            </a:r>
            <a:r>
              <a:rPr lang="en-US" sz="2800" dirty="0" err="1">
                <a:latin typeface="Consolas" pitchFamily="49" charset="0"/>
                <a:cs typeface="Consolas" pitchFamily="49" charset="0"/>
              </a:rPr>
              <a:t>ans.equals</a:t>
            </a:r>
            <a:r>
              <a:rPr lang="en-US" sz="2800" dirty="0">
                <a:latin typeface="Consolas" pitchFamily="49" charset="0"/>
                <a:cs typeface="Consolas" pitchFamily="49" charset="0"/>
              </a:rPr>
              <a:t>(“y”)) {</a:t>
            </a:r>
          </a:p>
          <a:p>
            <a:r>
              <a:rPr lang="en-US" sz="2800" dirty="0">
                <a:latin typeface="Consolas" pitchFamily="49" charset="0"/>
                <a:cs typeface="Consolas" pitchFamily="49" charset="0"/>
              </a:rPr>
              <a:t>  </a:t>
            </a:r>
            <a:r>
              <a:rPr lang="en-US" sz="2800" dirty="0" err="1">
                <a:latin typeface="Consolas" pitchFamily="49" charset="0"/>
                <a:cs typeface="Consolas" pitchFamily="49" charset="0"/>
              </a:rPr>
              <a:t>System.out.print</a:t>
            </a:r>
            <a:r>
              <a:rPr lang="en-US" sz="2800" dirty="0">
                <a:latin typeface="Consolas" pitchFamily="49" charset="0"/>
                <a:cs typeface="Consolas" pitchFamily="49" charset="0"/>
              </a:rPr>
              <a:t>(“Enter name--&gt;”);  </a:t>
            </a:r>
          </a:p>
          <a:p>
            <a:r>
              <a:rPr lang="en-US" sz="2800" dirty="0">
                <a:latin typeface="Consolas" pitchFamily="49" charset="0"/>
                <a:cs typeface="Consolas" pitchFamily="49" charset="0"/>
              </a:rPr>
              <a:t>  students[n] = </a:t>
            </a:r>
            <a:r>
              <a:rPr lang="en-US" sz="2800" dirty="0" err="1">
                <a:latin typeface="Consolas" pitchFamily="49" charset="0"/>
                <a:cs typeface="Consolas" pitchFamily="49" charset="0"/>
              </a:rPr>
              <a:t>keyboard.nextLine</a:t>
            </a:r>
            <a:r>
              <a:rPr lang="en-US" sz="2800" dirty="0">
                <a:latin typeface="Consolas" pitchFamily="49" charset="0"/>
                <a:cs typeface="Consolas" pitchFamily="49" charset="0"/>
              </a:rPr>
              <a:t>();</a:t>
            </a:r>
          </a:p>
          <a:p>
            <a:r>
              <a:rPr lang="en-US" sz="2800" dirty="0">
                <a:latin typeface="Consolas" pitchFamily="49" charset="0"/>
                <a:cs typeface="Consolas" pitchFamily="49" charset="0"/>
              </a:rPr>
              <a:t>  n++;</a:t>
            </a:r>
          </a:p>
          <a:p>
            <a:r>
              <a:rPr lang="en-US" sz="2800" dirty="0">
                <a:latin typeface="Consolas" pitchFamily="49" charset="0"/>
                <a:cs typeface="Consolas" pitchFamily="49" charset="0"/>
              </a:rPr>
              <a:t>  </a:t>
            </a:r>
            <a:r>
              <a:rPr lang="en-US" sz="2800" dirty="0" err="1">
                <a:latin typeface="Consolas" pitchFamily="49" charset="0"/>
                <a:cs typeface="Consolas" pitchFamily="49" charset="0"/>
              </a:rPr>
              <a:t>System.out.print</a:t>
            </a:r>
            <a:r>
              <a:rPr lang="en-US" sz="2800" dirty="0">
                <a:latin typeface="Consolas" pitchFamily="49" charset="0"/>
                <a:cs typeface="Consolas" pitchFamily="49" charset="0"/>
              </a:rPr>
              <a:t>(“Continue[y/n]”);   </a:t>
            </a:r>
          </a:p>
          <a:p>
            <a:r>
              <a:rPr lang="en-US" sz="2800" dirty="0">
                <a:latin typeface="Consolas" pitchFamily="49" charset="0"/>
                <a:cs typeface="Consolas" pitchFamily="49" charset="0"/>
              </a:rPr>
              <a:t>  </a:t>
            </a:r>
            <a:r>
              <a:rPr lang="en-US" sz="2800" dirty="0" err="1">
                <a:latin typeface="Consolas" pitchFamily="49" charset="0"/>
                <a:cs typeface="Consolas" pitchFamily="49" charset="0"/>
              </a:rPr>
              <a:t>ans</a:t>
            </a:r>
            <a:r>
              <a:rPr lang="en-US" sz="2800" dirty="0">
                <a:latin typeface="Consolas" pitchFamily="49" charset="0"/>
                <a:cs typeface="Consolas" pitchFamily="49" charset="0"/>
              </a:rPr>
              <a:t> = </a:t>
            </a:r>
            <a:r>
              <a:rPr lang="en-US" sz="2800" dirty="0" err="1">
                <a:latin typeface="Consolas" pitchFamily="49" charset="0"/>
                <a:cs typeface="Consolas" pitchFamily="49" charset="0"/>
              </a:rPr>
              <a:t>keyboard.nextLine</a:t>
            </a:r>
            <a:r>
              <a:rPr lang="en-US" sz="2800" dirty="0">
                <a:latin typeface="Consolas" pitchFamily="49" charset="0"/>
                <a:cs typeface="Consolas" pitchFamily="49" charset="0"/>
              </a:rPr>
              <a:t>();</a:t>
            </a:r>
          </a:p>
          <a:p>
            <a:r>
              <a:rPr lang="en-US" sz="2800" dirty="0">
                <a:latin typeface="Consolas" pitchFamily="49" charset="0"/>
                <a:cs typeface="Consolas" pitchFamily="49" charset="0"/>
              </a:rPr>
              <a:t>}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932916" y="4478911"/>
            <a:ext cx="7315200" cy="95410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800" dirty="0"/>
              <a:t>The logical size of the array is increased by one by incrementing the variable n.</a:t>
            </a:r>
          </a:p>
        </p:txBody>
      </p:sp>
      <p:sp>
        <p:nvSpPr>
          <p:cNvPr id="5" name="Rectangle 4"/>
          <p:cNvSpPr/>
          <p:nvPr/>
        </p:nvSpPr>
        <p:spPr>
          <a:xfrm>
            <a:off x="895884" y="2726108"/>
            <a:ext cx="7333716" cy="371802"/>
          </a:xfrm>
          <a:prstGeom prst="rect">
            <a:avLst/>
          </a:prstGeom>
          <a:solidFill>
            <a:srgbClr val="FF0000">
              <a:alpha val="35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59462281"/>
              </p:ext>
            </p:extLst>
          </p:nvPr>
        </p:nvGraphicFramePr>
        <p:xfrm>
          <a:off x="3195236" y="5724162"/>
          <a:ext cx="5339165" cy="9144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67833"/>
                <a:gridCol w="1067833"/>
                <a:gridCol w="1067833"/>
                <a:gridCol w="1067833"/>
                <a:gridCol w="1067833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“Bob”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“Sue”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null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null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null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864101" y="5943600"/>
            <a:ext cx="727763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400" dirty="0" smtClean="0"/>
              <a:t> “y” </a:t>
            </a:r>
            <a:endParaRPr lang="en-US" sz="2400" dirty="0"/>
          </a:p>
        </p:txBody>
      </p:sp>
      <p:sp>
        <p:nvSpPr>
          <p:cNvPr id="8" name="TextBox 7"/>
          <p:cNvSpPr txBox="1"/>
          <p:nvPr/>
        </p:nvSpPr>
        <p:spPr>
          <a:xfrm>
            <a:off x="898508" y="5493330"/>
            <a:ext cx="62549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err="1" smtClean="0"/>
              <a:t>ans</a:t>
            </a:r>
            <a:endParaRPr lang="en-US" sz="24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2122094" y="5493330"/>
            <a:ext cx="34977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n</a:t>
            </a:r>
            <a:endParaRPr lang="en-US" sz="24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1923536" y="5966389"/>
            <a:ext cx="753732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2400" dirty="0" smtClean="0"/>
              <a:t>   </a:t>
            </a:r>
            <a:r>
              <a:rPr lang="en-US" sz="2400" dirty="0" smtClean="0">
                <a:solidFill>
                  <a:srgbClr val="FF0000"/>
                </a:solidFill>
              </a:rPr>
              <a:t>2</a:t>
            </a:r>
            <a:r>
              <a:rPr lang="en-US" sz="2400" dirty="0" smtClean="0"/>
              <a:t>   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538325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14400" y="76200"/>
            <a:ext cx="7315200" cy="4401205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800" dirty="0">
                <a:latin typeface="Consolas" pitchFamily="49" charset="0"/>
                <a:cs typeface="Consolas" pitchFamily="49" charset="0"/>
              </a:rPr>
              <a:t>String[] students= new String[5];</a:t>
            </a:r>
          </a:p>
          <a:p>
            <a:r>
              <a:rPr lang="en-US" sz="2800" dirty="0" err="1">
                <a:latin typeface="Consolas" pitchFamily="49" charset="0"/>
                <a:cs typeface="Consolas" pitchFamily="49" charset="0"/>
              </a:rPr>
              <a:t>int</a:t>
            </a:r>
            <a:r>
              <a:rPr lang="en-US" sz="2800" dirty="0">
                <a:latin typeface="Consolas" pitchFamily="49" charset="0"/>
                <a:cs typeface="Consolas" pitchFamily="49" charset="0"/>
              </a:rPr>
              <a:t> n = 0;</a:t>
            </a:r>
          </a:p>
          <a:p>
            <a:r>
              <a:rPr lang="en-US" sz="2800" dirty="0">
                <a:latin typeface="Consolas" pitchFamily="49" charset="0"/>
                <a:cs typeface="Consolas" pitchFamily="49" charset="0"/>
              </a:rPr>
              <a:t>String </a:t>
            </a:r>
            <a:r>
              <a:rPr lang="en-US" sz="2800" dirty="0" err="1">
                <a:latin typeface="Consolas" pitchFamily="49" charset="0"/>
                <a:cs typeface="Consolas" pitchFamily="49" charset="0"/>
              </a:rPr>
              <a:t>ans</a:t>
            </a:r>
            <a:r>
              <a:rPr lang="en-US" sz="2800" dirty="0">
                <a:latin typeface="Consolas" pitchFamily="49" charset="0"/>
                <a:cs typeface="Consolas" pitchFamily="49" charset="0"/>
              </a:rPr>
              <a:t> = “y”;</a:t>
            </a:r>
          </a:p>
          <a:p>
            <a:r>
              <a:rPr lang="en-US" sz="2800" dirty="0">
                <a:latin typeface="Consolas" pitchFamily="49" charset="0"/>
                <a:cs typeface="Consolas" pitchFamily="49" charset="0"/>
              </a:rPr>
              <a:t>while(</a:t>
            </a:r>
            <a:r>
              <a:rPr lang="en-US" sz="2800" dirty="0" err="1">
                <a:latin typeface="Consolas" pitchFamily="49" charset="0"/>
                <a:cs typeface="Consolas" pitchFamily="49" charset="0"/>
              </a:rPr>
              <a:t>ans.equals</a:t>
            </a:r>
            <a:r>
              <a:rPr lang="en-US" sz="2800" dirty="0">
                <a:latin typeface="Consolas" pitchFamily="49" charset="0"/>
                <a:cs typeface="Consolas" pitchFamily="49" charset="0"/>
              </a:rPr>
              <a:t>(“y”)) {</a:t>
            </a:r>
          </a:p>
          <a:p>
            <a:r>
              <a:rPr lang="en-US" sz="2800" dirty="0">
                <a:latin typeface="Consolas" pitchFamily="49" charset="0"/>
                <a:cs typeface="Consolas" pitchFamily="49" charset="0"/>
              </a:rPr>
              <a:t>  </a:t>
            </a:r>
            <a:r>
              <a:rPr lang="en-US" sz="2800" dirty="0" err="1">
                <a:latin typeface="Consolas" pitchFamily="49" charset="0"/>
                <a:cs typeface="Consolas" pitchFamily="49" charset="0"/>
              </a:rPr>
              <a:t>System.out.print</a:t>
            </a:r>
            <a:r>
              <a:rPr lang="en-US" sz="2800" dirty="0">
                <a:latin typeface="Consolas" pitchFamily="49" charset="0"/>
                <a:cs typeface="Consolas" pitchFamily="49" charset="0"/>
              </a:rPr>
              <a:t>(“Enter name--&gt;”);  </a:t>
            </a:r>
          </a:p>
          <a:p>
            <a:r>
              <a:rPr lang="en-US" sz="2800" dirty="0">
                <a:latin typeface="Consolas" pitchFamily="49" charset="0"/>
                <a:cs typeface="Consolas" pitchFamily="49" charset="0"/>
              </a:rPr>
              <a:t>  students[n] = </a:t>
            </a:r>
            <a:r>
              <a:rPr lang="en-US" sz="2800" dirty="0" err="1">
                <a:latin typeface="Consolas" pitchFamily="49" charset="0"/>
                <a:cs typeface="Consolas" pitchFamily="49" charset="0"/>
              </a:rPr>
              <a:t>keyboard.nextLine</a:t>
            </a:r>
            <a:r>
              <a:rPr lang="en-US" sz="2800" dirty="0">
                <a:latin typeface="Consolas" pitchFamily="49" charset="0"/>
                <a:cs typeface="Consolas" pitchFamily="49" charset="0"/>
              </a:rPr>
              <a:t>();</a:t>
            </a:r>
          </a:p>
          <a:p>
            <a:r>
              <a:rPr lang="en-US" sz="2800" dirty="0">
                <a:latin typeface="Consolas" pitchFamily="49" charset="0"/>
                <a:cs typeface="Consolas" pitchFamily="49" charset="0"/>
              </a:rPr>
              <a:t>  n++;</a:t>
            </a:r>
          </a:p>
          <a:p>
            <a:r>
              <a:rPr lang="en-US" sz="2800" dirty="0">
                <a:latin typeface="Consolas" pitchFamily="49" charset="0"/>
                <a:cs typeface="Consolas" pitchFamily="49" charset="0"/>
              </a:rPr>
              <a:t>  </a:t>
            </a:r>
            <a:r>
              <a:rPr lang="en-US" sz="2800" dirty="0" err="1">
                <a:latin typeface="Consolas" pitchFamily="49" charset="0"/>
                <a:cs typeface="Consolas" pitchFamily="49" charset="0"/>
              </a:rPr>
              <a:t>System.out.print</a:t>
            </a:r>
            <a:r>
              <a:rPr lang="en-US" sz="2800" dirty="0">
                <a:latin typeface="Consolas" pitchFamily="49" charset="0"/>
                <a:cs typeface="Consolas" pitchFamily="49" charset="0"/>
              </a:rPr>
              <a:t>(“Continue[y/n]”);   </a:t>
            </a:r>
          </a:p>
          <a:p>
            <a:r>
              <a:rPr lang="en-US" sz="2800" dirty="0">
                <a:latin typeface="Consolas" pitchFamily="49" charset="0"/>
                <a:cs typeface="Consolas" pitchFamily="49" charset="0"/>
              </a:rPr>
              <a:t>  </a:t>
            </a:r>
            <a:r>
              <a:rPr lang="en-US" sz="2800" dirty="0" err="1">
                <a:latin typeface="Consolas" pitchFamily="49" charset="0"/>
                <a:cs typeface="Consolas" pitchFamily="49" charset="0"/>
              </a:rPr>
              <a:t>ans</a:t>
            </a:r>
            <a:r>
              <a:rPr lang="en-US" sz="2800" dirty="0">
                <a:latin typeface="Consolas" pitchFamily="49" charset="0"/>
                <a:cs typeface="Consolas" pitchFamily="49" charset="0"/>
              </a:rPr>
              <a:t> = </a:t>
            </a:r>
            <a:r>
              <a:rPr lang="en-US" sz="2800" dirty="0" err="1">
                <a:latin typeface="Consolas" pitchFamily="49" charset="0"/>
                <a:cs typeface="Consolas" pitchFamily="49" charset="0"/>
              </a:rPr>
              <a:t>keyboard.nextLine</a:t>
            </a:r>
            <a:r>
              <a:rPr lang="en-US" sz="2800" dirty="0">
                <a:latin typeface="Consolas" pitchFamily="49" charset="0"/>
                <a:cs typeface="Consolas" pitchFamily="49" charset="0"/>
              </a:rPr>
              <a:t>();</a:t>
            </a:r>
          </a:p>
          <a:p>
            <a:r>
              <a:rPr lang="en-US" sz="2800" dirty="0">
                <a:latin typeface="Consolas" pitchFamily="49" charset="0"/>
                <a:cs typeface="Consolas" pitchFamily="49" charset="0"/>
              </a:rPr>
              <a:t>}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932916" y="4478911"/>
            <a:ext cx="7315200" cy="95410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800" dirty="0"/>
              <a:t>User types “y” when prompted so the loop continues.</a:t>
            </a:r>
          </a:p>
        </p:txBody>
      </p:sp>
      <p:sp>
        <p:nvSpPr>
          <p:cNvPr id="5" name="Rectangle 4"/>
          <p:cNvSpPr/>
          <p:nvPr/>
        </p:nvSpPr>
        <p:spPr>
          <a:xfrm>
            <a:off x="886178" y="3097910"/>
            <a:ext cx="7333716" cy="864490"/>
          </a:xfrm>
          <a:prstGeom prst="rect">
            <a:avLst/>
          </a:prstGeom>
          <a:solidFill>
            <a:srgbClr val="FF0000">
              <a:alpha val="35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40110810"/>
              </p:ext>
            </p:extLst>
          </p:nvPr>
        </p:nvGraphicFramePr>
        <p:xfrm>
          <a:off x="3195236" y="5724162"/>
          <a:ext cx="5339165" cy="9144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67833"/>
                <a:gridCol w="1067833"/>
                <a:gridCol w="1067833"/>
                <a:gridCol w="1067833"/>
                <a:gridCol w="1067833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“Bob”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“Sue”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null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null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null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864101" y="5943600"/>
            <a:ext cx="727763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400" dirty="0" smtClean="0"/>
              <a:t> “</a:t>
            </a:r>
            <a:r>
              <a:rPr lang="en-US" sz="2400" dirty="0" smtClean="0">
                <a:solidFill>
                  <a:srgbClr val="FF0000"/>
                </a:solidFill>
              </a:rPr>
              <a:t>y</a:t>
            </a:r>
            <a:r>
              <a:rPr lang="en-US" sz="2400" dirty="0" smtClean="0"/>
              <a:t>” </a:t>
            </a:r>
            <a:endParaRPr lang="en-US" sz="2400" dirty="0"/>
          </a:p>
        </p:txBody>
      </p:sp>
      <p:sp>
        <p:nvSpPr>
          <p:cNvPr id="8" name="TextBox 7"/>
          <p:cNvSpPr txBox="1"/>
          <p:nvPr/>
        </p:nvSpPr>
        <p:spPr>
          <a:xfrm>
            <a:off x="898508" y="5493330"/>
            <a:ext cx="62549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err="1" smtClean="0"/>
              <a:t>ans</a:t>
            </a:r>
            <a:endParaRPr lang="en-US" sz="24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2122094" y="5493330"/>
            <a:ext cx="34977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n</a:t>
            </a:r>
            <a:endParaRPr lang="en-US" sz="24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1923536" y="5966389"/>
            <a:ext cx="753732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2400" dirty="0" smtClean="0"/>
              <a:t>   2   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922617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14400" y="76200"/>
            <a:ext cx="7315200" cy="4401205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800" dirty="0">
                <a:latin typeface="Consolas" pitchFamily="49" charset="0"/>
                <a:cs typeface="Consolas" pitchFamily="49" charset="0"/>
              </a:rPr>
              <a:t>String[] students= new String[5];</a:t>
            </a:r>
          </a:p>
          <a:p>
            <a:r>
              <a:rPr lang="en-US" sz="2800" dirty="0" err="1">
                <a:latin typeface="Consolas" pitchFamily="49" charset="0"/>
                <a:cs typeface="Consolas" pitchFamily="49" charset="0"/>
              </a:rPr>
              <a:t>int</a:t>
            </a:r>
            <a:r>
              <a:rPr lang="en-US" sz="2800" dirty="0">
                <a:latin typeface="Consolas" pitchFamily="49" charset="0"/>
                <a:cs typeface="Consolas" pitchFamily="49" charset="0"/>
              </a:rPr>
              <a:t> n = 0;</a:t>
            </a:r>
          </a:p>
          <a:p>
            <a:r>
              <a:rPr lang="en-US" sz="2800" dirty="0">
                <a:latin typeface="Consolas" pitchFamily="49" charset="0"/>
                <a:cs typeface="Consolas" pitchFamily="49" charset="0"/>
              </a:rPr>
              <a:t>String </a:t>
            </a:r>
            <a:r>
              <a:rPr lang="en-US" sz="2800" dirty="0" err="1">
                <a:latin typeface="Consolas" pitchFamily="49" charset="0"/>
                <a:cs typeface="Consolas" pitchFamily="49" charset="0"/>
              </a:rPr>
              <a:t>ans</a:t>
            </a:r>
            <a:r>
              <a:rPr lang="en-US" sz="2800" dirty="0">
                <a:latin typeface="Consolas" pitchFamily="49" charset="0"/>
                <a:cs typeface="Consolas" pitchFamily="49" charset="0"/>
              </a:rPr>
              <a:t> = “y”;</a:t>
            </a:r>
          </a:p>
          <a:p>
            <a:r>
              <a:rPr lang="en-US" sz="2800" dirty="0">
                <a:latin typeface="Consolas" pitchFamily="49" charset="0"/>
                <a:cs typeface="Consolas" pitchFamily="49" charset="0"/>
              </a:rPr>
              <a:t>while(</a:t>
            </a:r>
            <a:r>
              <a:rPr lang="en-US" sz="2800" dirty="0" err="1">
                <a:latin typeface="Consolas" pitchFamily="49" charset="0"/>
                <a:cs typeface="Consolas" pitchFamily="49" charset="0"/>
              </a:rPr>
              <a:t>ans.equals</a:t>
            </a:r>
            <a:r>
              <a:rPr lang="en-US" sz="2800" dirty="0">
                <a:latin typeface="Consolas" pitchFamily="49" charset="0"/>
                <a:cs typeface="Consolas" pitchFamily="49" charset="0"/>
              </a:rPr>
              <a:t>(“y”)) {</a:t>
            </a:r>
          </a:p>
          <a:p>
            <a:r>
              <a:rPr lang="en-US" sz="2800" dirty="0">
                <a:latin typeface="Consolas" pitchFamily="49" charset="0"/>
                <a:cs typeface="Consolas" pitchFamily="49" charset="0"/>
              </a:rPr>
              <a:t>  </a:t>
            </a:r>
            <a:r>
              <a:rPr lang="en-US" sz="2800" dirty="0" err="1">
                <a:latin typeface="Consolas" pitchFamily="49" charset="0"/>
                <a:cs typeface="Consolas" pitchFamily="49" charset="0"/>
              </a:rPr>
              <a:t>System.out.print</a:t>
            </a:r>
            <a:r>
              <a:rPr lang="en-US" sz="2800" dirty="0">
                <a:latin typeface="Consolas" pitchFamily="49" charset="0"/>
                <a:cs typeface="Consolas" pitchFamily="49" charset="0"/>
              </a:rPr>
              <a:t>(“Enter name--&gt;”);  </a:t>
            </a:r>
          </a:p>
          <a:p>
            <a:r>
              <a:rPr lang="en-US" sz="2800" dirty="0">
                <a:latin typeface="Consolas" pitchFamily="49" charset="0"/>
                <a:cs typeface="Consolas" pitchFamily="49" charset="0"/>
              </a:rPr>
              <a:t>  students[n] = </a:t>
            </a:r>
            <a:r>
              <a:rPr lang="en-US" sz="2800" dirty="0" err="1">
                <a:latin typeface="Consolas" pitchFamily="49" charset="0"/>
                <a:cs typeface="Consolas" pitchFamily="49" charset="0"/>
              </a:rPr>
              <a:t>keyboard.nextLine</a:t>
            </a:r>
            <a:r>
              <a:rPr lang="en-US" sz="2800" dirty="0">
                <a:latin typeface="Consolas" pitchFamily="49" charset="0"/>
                <a:cs typeface="Consolas" pitchFamily="49" charset="0"/>
              </a:rPr>
              <a:t>();</a:t>
            </a:r>
          </a:p>
          <a:p>
            <a:r>
              <a:rPr lang="en-US" sz="2800" dirty="0">
                <a:latin typeface="Consolas" pitchFamily="49" charset="0"/>
                <a:cs typeface="Consolas" pitchFamily="49" charset="0"/>
              </a:rPr>
              <a:t>  n++;</a:t>
            </a:r>
          </a:p>
          <a:p>
            <a:r>
              <a:rPr lang="en-US" sz="2800" dirty="0">
                <a:latin typeface="Consolas" pitchFamily="49" charset="0"/>
                <a:cs typeface="Consolas" pitchFamily="49" charset="0"/>
              </a:rPr>
              <a:t>  </a:t>
            </a:r>
            <a:r>
              <a:rPr lang="en-US" sz="2800" dirty="0" err="1">
                <a:latin typeface="Consolas" pitchFamily="49" charset="0"/>
                <a:cs typeface="Consolas" pitchFamily="49" charset="0"/>
              </a:rPr>
              <a:t>System.out.print</a:t>
            </a:r>
            <a:r>
              <a:rPr lang="en-US" sz="2800" dirty="0">
                <a:latin typeface="Consolas" pitchFamily="49" charset="0"/>
                <a:cs typeface="Consolas" pitchFamily="49" charset="0"/>
              </a:rPr>
              <a:t>(“Continue[y/n]”);   </a:t>
            </a:r>
          </a:p>
          <a:p>
            <a:r>
              <a:rPr lang="en-US" sz="2800" dirty="0">
                <a:latin typeface="Consolas" pitchFamily="49" charset="0"/>
                <a:cs typeface="Consolas" pitchFamily="49" charset="0"/>
              </a:rPr>
              <a:t>  </a:t>
            </a:r>
            <a:r>
              <a:rPr lang="en-US" sz="2800" dirty="0" err="1">
                <a:latin typeface="Consolas" pitchFamily="49" charset="0"/>
                <a:cs typeface="Consolas" pitchFamily="49" charset="0"/>
              </a:rPr>
              <a:t>ans</a:t>
            </a:r>
            <a:r>
              <a:rPr lang="en-US" sz="2800" dirty="0">
                <a:latin typeface="Consolas" pitchFamily="49" charset="0"/>
                <a:cs typeface="Consolas" pitchFamily="49" charset="0"/>
              </a:rPr>
              <a:t> = </a:t>
            </a:r>
            <a:r>
              <a:rPr lang="en-US" sz="2800" dirty="0" err="1">
                <a:latin typeface="Consolas" pitchFamily="49" charset="0"/>
                <a:cs typeface="Consolas" pitchFamily="49" charset="0"/>
              </a:rPr>
              <a:t>keyboard.nextLine</a:t>
            </a:r>
            <a:r>
              <a:rPr lang="en-US" sz="2800" dirty="0">
                <a:latin typeface="Consolas" pitchFamily="49" charset="0"/>
                <a:cs typeface="Consolas" pitchFamily="49" charset="0"/>
              </a:rPr>
              <a:t>();</a:t>
            </a:r>
          </a:p>
          <a:p>
            <a:r>
              <a:rPr lang="en-US" sz="2800" dirty="0">
                <a:latin typeface="Consolas" pitchFamily="49" charset="0"/>
                <a:cs typeface="Consolas" pitchFamily="49" charset="0"/>
              </a:rPr>
              <a:t>}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932916" y="4478911"/>
            <a:ext cx="7315200" cy="95410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800" dirty="0"/>
              <a:t>Another student’s name is entered into the array at index </a:t>
            </a:r>
            <a:r>
              <a:rPr lang="en-US" sz="2800" dirty="0" smtClean="0"/>
              <a:t>2 </a:t>
            </a:r>
            <a:r>
              <a:rPr lang="en-US" sz="2800" dirty="0"/>
              <a:t>since n = </a:t>
            </a:r>
            <a:r>
              <a:rPr lang="en-US" sz="2800" dirty="0" smtClean="0"/>
              <a:t>2.</a:t>
            </a:r>
            <a:endParaRPr lang="en-US" sz="2800" dirty="0"/>
          </a:p>
        </p:txBody>
      </p:sp>
      <p:sp>
        <p:nvSpPr>
          <p:cNvPr id="5" name="Rectangle 4"/>
          <p:cNvSpPr/>
          <p:nvPr/>
        </p:nvSpPr>
        <p:spPr>
          <a:xfrm>
            <a:off x="905142" y="1844557"/>
            <a:ext cx="7333716" cy="864490"/>
          </a:xfrm>
          <a:prstGeom prst="rect">
            <a:avLst/>
          </a:prstGeom>
          <a:solidFill>
            <a:srgbClr val="FF0000">
              <a:alpha val="35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41808408"/>
              </p:ext>
            </p:extLst>
          </p:nvPr>
        </p:nvGraphicFramePr>
        <p:xfrm>
          <a:off x="3195236" y="5724162"/>
          <a:ext cx="5339165" cy="9144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67833"/>
                <a:gridCol w="1067833"/>
                <a:gridCol w="1067833"/>
                <a:gridCol w="1067833"/>
                <a:gridCol w="1067833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“Bob”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“Sue”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“</a:t>
                      </a:r>
                      <a:r>
                        <a:rPr lang="en-US" sz="2400" dirty="0" smtClean="0">
                          <a:solidFill>
                            <a:srgbClr val="FF0000"/>
                          </a:solidFill>
                        </a:rPr>
                        <a:t>Jose</a:t>
                      </a:r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”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null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null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864101" y="5943600"/>
            <a:ext cx="727763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400" dirty="0" smtClean="0"/>
              <a:t> “y” </a:t>
            </a:r>
            <a:endParaRPr lang="en-US" sz="2400" dirty="0"/>
          </a:p>
        </p:txBody>
      </p:sp>
      <p:sp>
        <p:nvSpPr>
          <p:cNvPr id="8" name="TextBox 7"/>
          <p:cNvSpPr txBox="1"/>
          <p:nvPr/>
        </p:nvSpPr>
        <p:spPr>
          <a:xfrm>
            <a:off x="898508" y="5493330"/>
            <a:ext cx="62549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err="1" smtClean="0"/>
              <a:t>ans</a:t>
            </a:r>
            <a:endParaRPr lang="en-US" sz="24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2122094" y="5493330"/>
            <a:ext cx="34977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n</a:t>
            </a:r>
            <a:endParaRPr lang="en-US" sz="24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1923536" y="5966389"/>
            <a:ext cx="753732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2400" dirty="0" smtClean="0"/>
              <a:t>   2   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754570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14400" y="76200"/>
            <a:ext cx="7315200" cy="4401205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800" dirty="0">
                <a:latin typeface="Consolas" pitchFamily="49" charset="0"/>
                <a:cs typeface="Consolas" pitchFamily="49" charset="0"/>
              </a:rPr>
              <a:t>String[] students= new String[5];</a:t>
            </a:r>
          </a:p>
          <a:p>
            <a:r>
              <a:rPr lang="en-US" sz="2800" dirty="0" err="1">
                <a:latin typeface="Consolas" pitchFamily="49" charset="0"/>
                <a:cs typeface="Consolas" pitchFamily="49" charset="0"/>
              </a:rPr>
              <a:t>int</a:t>
            </a:r>
            <a:r>
              <a:rPr lang="en-US" sz="2800" dirty="0">
                <a:latin typeface="Consolas" pitchFamily="49" charset="0"/>
                <a:cs typeface="Consolas" pitchFamily="49" charset="0"/>
              </a:rPr>
              <a:t> n = 0;</a:t>
            </a:r>
          </a:p>
          <a:p>
            <a:r>
              <a:rPr lang="en-US" sz="2800" dirty="0">
                <a:latin typeface="Consolas" pitchFamily="49" charset="0"/>
                <a:cs typeface="Consolas" pitchFamily="49" charset="0"/>
              </a:rPr>
              <a:t>String </a:t>
            </a:r>
            <a:r>
              <a:rPr lang="en-US" sz="2800" dirty="0" err="1">
                <a:latin typeface="Consolas" pitchFamily="49" charset="0"/>
                <a:cs typeface="Consolas" pitchFamily="49" charset="0"/>
              </a:rPr>
              <a:t>ans</a:t>
            </a:r>
            <a:r>
              <a:rPr lang="en-US" sz="2800" dirty="0">
                <a:latin typeface="Consolas" pitchFamily="49" charset="0"/>
                <a:cs typeface="Consolas" pitchFamily="49" charset="0"/>
              </a:rPr>
              <a:t> = “y”;</a:t>
            </a:r>
          </a:p>
          <a:p>
            <a:r>
              <a:rPr lang="en-US" sz="2800" dirty="0">
                <a:latin typeface="Consolas" pitchFamily="49" charset="0"/>
                <a:cs typeface="Consolas" pitchFamily="49" charset="0"/>
              </a:rPr>
              <a:t>while(</a:t>
            </a:r>
            <a:r>
              <a:rPr lang="en-US" sz="2800" dirty="0" err="1">
                <a:latin typeface="Consolas" pitchFamily="49" charset="0"/>
                <a:cs typeface="Consolas" pitchFamily="49" charset="0"/>
              </a:rPr>
              <a:t>ans.equals</a:t>
            </a:r>
            <a:r>
              <a:rPr lang="en-US" sz="2800" dirty="0">
                <a:latin typeface="Consolas" pitchFamily="49" charset="0"/>
                <a:cs typeface="Consolas" pitchFamily="49" charset="0"/>
              </a:rPr>
              <a:t>(“y”)) {</a:t>
            </a:r>
          </a:p>
          <a:p>
            <a:r>
              <a:rPr lang="en-US" sz="2800" dirty="0">
                <a:latin typeface="Consolas" pitchFamily="49" charset="0"/>
                <a:cs typeface="Consolas" pitchFamily="49" charset="0"/>
              </a:rPr>
              <a:t>  </a:t>
            </a:r>
            <a:r>
              <a:rPr lang="en-US" sz="2800" dirty="0" err="1">
                <a:latin typeface="Consolas" pitchFamily="49" charset="0"/>
                <a:cs typeface="Consolas" pitchFamily="49" charset="0"/>
              </a:rPr>
              <a:t>System.out.print</a:t>
            </a:r>
            <a:r>
              <a:rPr lang="en-US" sz="2800" dirty="0">
                <a:latin typeface="Consolas" pitchFamily="49" charset="0"/>
                <a:cs typeface="Consolas" pitchFamily="49" charset="0"/>
              </a:rPr>
              <a:t>(“Enter name--&gt;”);  </a:t>
            </a:r>
          </a:p>
          <a:p>
            <a:r>
              <a:rPr lang="en-US" sz="2800" dirty="0">
                <a:latin typeface="Consolas" pitchFamily="49" charset="0"/>
                <a:cs typeface="Consolas" pitchFamily="49" charset="0"/>
              </a:rPr>
              <a:t>  students[n] = </a:t>
            </a:r>
            <a:r>
              <a:rPr lang="en-US" sz="2800" dirty="0" err="1">
                <a:latin typeface="Consolas" pitchFamily="49" charset="0"/>
                <a:cs typeface="Consolas" pitchFamily="49" charset="0"/>
              </a:rPr>
              <a:t>keyboard.nextLine</a:t>
            </a:r>
            <a:r>
              <a:rPr lang="en-US" sz="2800" dirty="0">
                <a:latin typeface="Consolas" pitchFamily="49" charset="0"/>
                <a:cs typeface="Consolas" pitchFamily="49" charset="0"/>
              </a:rPr>
              <a:t>();</a:t>
            </a:r>
          </a:p>
          <a:p>
            <a:r>
              <a:rPr lang="en-US" sz="2800" dirty="0">
                <a:latin typeface="Consolas" pitchFamily="49" charset="0"/>
                <a:cs typeface="Consolas" pitchFamily="49" charset="0"/>
              </a:rPr>
              <a:t>  n++;</a:t>
            </a:r>
          </a:p>
          <a:p>
            <a:r>
              <a:rPr lang="en-US" sz="2800" dirty="0">
                <a:latin typeface="Consolas" pitchFamily="49" charset="0"/>
                <a:cs typeface="Consolas" pitchFamily="49" charset="0"/>
              </a:rPr>
              <a:t>  </a:t>
            </a:r>
            <a:r>
              <a:rPr lang="en-US" sz="2800" dirty="0" err="1">
                <a:latin typeface="Consolas" pitchFamily="49" charset="0"/>
                <a:cs typeface="Consolas" pitchFamily="49" charset="0"/>
              </a:rPr>
              <a:t>System.out.print</a:t>
            </a:r>
            <a:r>
              <a:rPr lang="en-US" sz="2800" dirty="0">
                <a:latin typeface="Consolas" pitchFamily="49" charset="0"/>
                <a:cs typeface="Consolas" pitchFamily="49" charset="0"/>
              </a:rPr>
              <a:t>(“Continue[y/n]”);   </a:t>
            </a:r>
          </a:p>
          <a:p>
            <a:r>
              <a:rPr lang="en-US" sz="2800" dirty="0">
                <a:latin typeface="Consolas" pitchFamily="49" charset="0"/>
                <a:cs typeface="Consolas" pitchFamily="49" charset="0"/>
              </a:rPr>
              <a:t>  </a:t>
            </a:r>
            <a:r>
              <a:rPr lang="en-US" sz="2800" dirty="0" err="1">
                <a:latin typeface="Consolas" pitchFamily="49" charset="0"/>
                <a:cs typeface="Consolas" pitchFamily="49" charset="0"/>
              </a:rPr>
              <a:t>ans</a:t>
            </a:r>
            <a:r>
              <a:rPr lang="en-US" sz="2800" dirty="0">
                <a:latin typeface="Consolas" pitchFamily="49" charset="0"/>
                <a:cs typeface="Consolas" pitchFamily="49" charset="0"/>
              </a:rPr>
              <a:t> = </a:t>
            </a:r>
            <a:r>
              <a:rPr lang="en-US" sz="2800" dirty="0" err="1">
                <a:latin typeface="Consolas" pitchFamily="49" charset="0"/>
                <a:cs typeface="Consolas" pitchFamily="49" charset="0"/>
              </a:rPr>
              <a:t>keyboard.nextLine</a:t>
            </a:r>
            <a:r>
              <a:rPr lang="en-US" sz="2800" dirty="0">
                <a:latin typeface="Consolas" pitchFamily="49" charset="0"/>
                <a:cs typeface="Consolas" pitchFamily="49" charset="0"/>
              </a:rPr>
              <a:t>();</a:t>
            </a:r>
          </a:p>
          <a:p>
            <a:r>
              <a:rPr lang="en-US" sz="2800" dirty="0">
                <a:latin typeface="Consolas" pitchFamily="49" charset="0"/>
                <a:cs typeface="Consolas" pitchFamily="49" charset="0"/>
              </a:rPr>
              <a:t>}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932916" y="4478911"/>
            <a:ext cx="7315200" cy="95410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800" dirty="0"/>
              <a:t>The logical size of the array is increased by one by incrementing the variable n.</a:t>
            </a:r>
          </a:p>
        </p:txBody>
      </p:sp>
      <p:sp>
        <p:nvSpPr>
          <p:cNvPr id="5" name="Rectangle 4"/>
          <p:cNvSpPr/>
          <p:nvPr/>
        </p:nvSpPr>
        <p:spPr>
          <a:xfrm>
            <a:off x="932916" y="2709047"/>
            <a:ext cx="7333716" cy="432245"/>
          </a:xfrm>
          <a:prstGeom prst="rect">
            <a:avLst/>
          </a:prstGeom>
          <a:solidFill>
            <a:srgbClr val="FF0000">
              <a:alpha val="35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61255951"/>
              </p:ext>
            </p:extLst>
          </p:nvPr>
        </p:nvGraphicFramePr>
        <p:xfrm>
          <a:off x="3195236" y="5724162"/>
          <a:ext cx="5339165" cy="9144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67833"/>
                <a:gridCol w="1067833"/>
                <a:gridCol w="1067833"/>
                <a:gridCol w="1067833"/>
                <a:gridCol w="1067833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“Bob”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“Sue”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“Jose”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null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null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864101" y="5943600"/>
            <a:ext cx="727763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400" dirty="0" smtClean="0"/>
              <a:t> “y” </a:t>
            </a:r>
            <a:endParaRPr lang="en-US" sz="2400" dirty="0"/>
          </a:p>
        </p:txBody>
      </p:sp>
      <p:sp>
        <p:nvSpPr>
          <p:cNvPr id="8" name="TextBox 7"/>
          <p:cNvSpPr txBox="1"/>
          <p:nvPr/>
        </p:nvSpPr>
        <p:spPr>
          <a:xfrm>
            <a:off x="898508" y="5493330"/>
            <a:ext cx="62549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err="1" smtClean="0"/>
              <a:t>ans</a:t>
            </a:r>
            <a:endParaRPr lang="en-US" sz="24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2122094" y="5493330"/>
            <a:ext cx="34977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n</a:t>
            </a:r>
            <a:endParaRPr lang="en-US" sz="24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1923536" y="5966389"/>
            <a:ext cx="753732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2400" dirty="0" smtClean="0"/>
              <a:t>   </a:t>
            </a:r>
            <a:r>
              <a:rPr lang="en-US" sz="2400" dirty="0" smtClean="0">
                <a:solidFill>
                  <a:srgbClr val="FF0000"/>
                </a:solidFill>
              </a:rPr>
              <a:t>3</a:t>
            </a:r>
            <a:r>
              <a:rPr lang="en-US" sz="2400" dirty="0" smtClean="0"/>
              <a:t>   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972426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14400" y="76200"/>
            <a:ext cx="7315200" cy="4401205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800" dirty="0">
                <a:latin typeface="Consolas" pitchFamily="49" charset="0"/>
                <a:cs typeface="Consolas" pitchFamily="49" charset="0"/>
              </a:rPr>
              <a:t>String[] students= new String[5];</a:t>
            </a:r>
          </a:p>
          <a:p>
            <a:r>
              <a:rPr lang="en-US" sz="2800" dirty="0" err="1">
                <a:latin typeface="Consolas" pitchFamily="49" charset="0"/>
                <a:cs typeface="Consolas" pitchFamily="49" charset="0"/>
              </a:rPr>
              <a:t>int</a:t>
            </a:r>
            <a:r>
              <a:rPr lang="en-US" sz="2800" dirty="0">
                <a:latin typeface="Consolas" pitchFamily="49" charset="0"/>
                <a:cs typeface="Consolas" pitchFamily="49" charset="0"/>
              </a:rPr>
              <a:t> n = 0;</a:t>
            </a:r>
          </a:p>
          <a:p>
            <a:r>
              <a:rPr lang="en-US" sz="2800" dirty="0">
                <a:latin typeface="Consolas" pitchFamily="49" charset="0"/>
                <a:cs typeface="Consolas" pitchFamily="49" charset="0"/>
              </a:rPr>
              <a:t>String </a:t>
            </a:r>
            <a:r>
              <a:rPr lang="en-US" sz="2800" dirty="0" err="1">
                <a:latin typeface="Consolas" pitchFamily="49" charset="0"/>
                <a:cs typeface="Consolas" pitchFamily="49" charset="0"/>
              </a:rPr>
              <a:t>ans</a:t>
            </a:r>
            <a:r>
              <a:rPr lang="en-US" sz="2800" dirty="0">
                <a:latin typeface="Consolas" pitchFamily="49" charset="0"/>
                <a:cs typeface="Consolas" pitchFamily="49" charset="0"/>
              </a:rPr>
              <a:t> = “y”;</a:t>
            </a:r>
          </a:p>
          <a:p>
            <a:r>
              <a:rPr lang="en-US" sz="2800" dirty="0">
                <a:latin typeface="Consolas" pitchFamily="49" charset="0"/>
                <a:cs typeface="Consolas" pitchFamily="49" charset="0"/>
              </a:rPr>
              <a:t>while(</a:t>
            </a:r>
            <a:r>
              <a:rPr lang="en-US" sz="2800" dirty="0" err="1">
                <a:latin typeface="Consolas" pitchFamily="49" charset="0"/>
                <a:cs typeface="Consolas" pitchFamily="49" charset="0"/>
              </a:rPr>
              <a:t>ans.equals</a:t>
            </a:r>
            <a:r>
              <a:rPr lang="en-US" sz="2800" dirty="0">
                <a:latin typeface="Consolas" pitchFamily="49" charset="0"/>
                <a:cs typeface="Consolas" pitchFamily="49" charset="0"/>
              </a:rPr>
              <a:t>(“y”)) {</a:t>
            </a:r>
          </a:p>
          <a:p>
            <a:r>
              <a:rPr lang="en-US" sz="2800" dirty="0">
                <a:latin typeface="Consolas" pitchFamily="49" charset="0"/>
                <a:cs typeface="Consolas" pitchFamily="49" charset="0"/>
              </a:rPr>
              <a:t>  </a:t>
            </a:r>
            <a:r>
              <a:rPr lang="en-US" sz="2800" dirty="0" err="1">
                <a:latin typeface="Consolas" pitchFamily="49" charset="0"/>
                <a:cs typeface="Consolas" pitchFamily="49" charset="0"/>
              </a:rPr>
              <a:t>System.out.print</a:t>
            </a:r>
            <a:r>
              <a:rPr lang="en-US" sz="2800" dirty="0">
                <a:latin typeface="Consolas" pitchFamily="49" charset="0"/>
                <a:cs typeface="Consolas" pitchFamily="49" charset="0"/>
              </a:rPr>
              <a:t>(“Enter name--&gt;”);  </a:t>
            </a:r>
          </a:p>
          <a:p>
            <a:r>
              <a:rPr lang="en-US" sz="2800" dirty="0">
                <a:latin typeface="Consolas" pitchFamily="49" charset="0"/>
                <a:cs typeface="Consolas" pitchFamily="49" charset="0"/>
              </a:rPr>
              <a:t>  students[n] = </a:t>
            </a:r>
            <a:r>
              <a:rPr lang="en-US" sz="2800" dirty="0" err="1">
                <a:latin typeface="Consolas" pitchFamily="49" charset="0"/>
                <a:cs typeface="Consolas" pitchFamily="49" charset="0"/>
              </a:rPr>
              <a:t>keyboard.nextLine</a:t>
            </a:r>
            <a:r>
              <a:rPr lang="en-US" sz="2800" dirty="0">
                <a:latin typeface="Consolas" pitchFamily="49" charset="0"/>
                <a:cs typeface="Consolas" pitchFamily="49" charset="0"/>
              </a:rPr>
              <a:t>();</a:t>
            </a:r>
          </a:p>
          <a:p>
            <a:r>
              <a:rPr lang="en-US" sz="2800" dirty="0">
                <a:latin typeface="Consolas" pitchFamily="49" charset="0"/>
                <a:cs typeface="Consolas" pitchFamily="49" charset="0"/>
              </a:rPr>
              <a:t>  n++;</a:t>
            </a:r>
          </a:p>
          <a:p>
            <a:r>
              <a:rPr lang="en-US" sz="2800" dirty="0">
                <a:latin typeface="Consolas" pitchFamily="49" charset="0"/>
                <a:cs typeface="Consolas" pitchFamily="49" charset="0"/>
              </a:rPr>
              <a:t>  </a:t>
            </a:r>
            <a:r>
              <a:rPr lang="en-US" sz="2800" dirty="0" err="1">
                <a:latin typeface="Consolas" pitchFamily="49" charset="0"/>
                <a:cs typeface="Consolas" pitchFamily="49" charset="0"/>
              </a:rPr>
              <a:t>System.out.print</a:t>
            </a:r>
            <a:r>
              <a:rPr lang="en-US" sz="2800" dirty="0">
                <a:latin typeface="Consolas" pitchFamily="49" charset="0"/>
                <a:cs typeface="Consolas" pitchFamily="49" charset="0"/>
              </a:rPr>
              <a:t>(“Continue[y/n]”);   </a:t>
            </a:r>
          </a:p>
          <a:p>
            <a:r>
              <a:rPr lang="en-US" sz="2800" dirty="0">
                <a:latin typeface="Consolas" pitchFamily="49" charset="0"/>
                <a:cs typeface="Consolas" pitchFamily="49" charset="0"/>
              </a:rPr>
              <a:t>  </a:t>
            </a:r>
            <a:r>
              <a:rPr lang="en-US" sz="2800" dirty="0" err="1">
                <a:latin typeface="Consolas" pitchFamily="49" charset="0"/>
                <a:cs typeface="Consolas" pitchFamily="49" charset="0"/>
              </a:rPr>
              <a:t>ans</a:t>
            </a:r>
            <a:r>
              <a:rPr lang="en-US" sz="2800" dirty="0">
                <a:latin typeface="Consolas" pitchFamily="49" charset="0"/>
                <a:cs typeface="Consolas" pitchFamily="49" charset="0"/>
              </a:rPr>
              <a:t> = </a:t>
            </a:r>
            <a:r>
              <a:rPr lang="en-US" sz="2800" dirty="0" err="1">
                <a:latin typeface="Consolas" pitchFamily="49" charset="0"/>
                <a:cs typeface="Consolas" pitchFamily="49" charset="0"/>
              </a:rPr>
              <a:t>keyboard.nextLine</a:t>
            </a:r>
            <a:r>
              <a:rPr lang="en-US" sz="2800" dirty="0">
                <a:latin typeface="Consolas" pitchFamily="49" charset="0"/>
                <a:cs typeface="Consolas" pitchFamily="49" charset="0"/>
              </a:rPr>
              <a:t>();</a:t>
            </a:r>
          </a:p>
          <a:p>
            <a:r>
              <a:rPr lang="en-US" sz="2800" dirty="0">
                <a:latin typeface="Consolas" pitchFamily="49" charset="0"/>
                <a:cs typeface="Consolas" pitchFamily="49" charset="0"/>
              </a:rPr>
              <a:t>}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932916" y="4478911"/>
            <a:ext cx="7315200" cy="95410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800" dirty="0"/>
              <a:t>User types </a:t>
            </a:r>
            <a:r>
              <a:rPr lang="en-US" sz="2800" dirty="0" smtClean="0"/>
              <a:t>“n” </a:t>
            </a:r>
            <a:r>
              <a:rPr lang="en-US" sz="2800" dirty="0"/>
              <a:t>when prompted so the loop </a:t>
            </a:r>
            <a:r>
              <a:rPr lang="en-US" sz="2800" dirty="0" smtClean="0"/>
              <a:t>stops.</a:t>
            </a:r>
            <a:endParaRPr lang="en-US" sz="2800" dirty="0"/>
          </a:p>
        </p:txBody>
      </p:sp>
      <p:sp>
        <p:nvSpPr>
          <p:cNvPr id="5" name="Rectangle 4"/>
          <p:cNvSpPr/>
          <p:nvPr/>
        </p:nvSpPr>
        <p:spPr>
          <a:xfrm>
            <a:off x="914400" y="3141292"/>
            <a:ext cx="7333716" cy="821108"/>
          </a:xfrm>
          <a:prstGeom prst="rect">
            <a:avLst/>
          </a:prstGeom>
          <a:solidFill>
            <a:srgbClr val="FF0000">
              <a:alpha val="35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45194869"/>
              </p:ext>
            </p:extLst>
          </p:nvPr>
        </p:nvGraphicFramePr>
        <p:xfrm>
          <a:off x="3195236" y="5724162"/>
          <a:ext cx="5339165" cy="9144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67833"/>
                <a:gridCol w="1067833"/>
                <a:gridCol w="1067833"/>
                <a:gridCol w="1067833"/>
                <a:gridCol w="1067833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“Bob”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“Sue”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“Jose”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null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null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864101" y="5943600"/>
            <a:ext cx="740908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400" dirty="0" smtClean="0"/>
              <a:t> “</a:t>
            </a:r>
            <a:r>
              <a:rPr lang="en-US" sz="2400" dirty="0" smtClean="0">
                <a:solidFill>
                  <a:srgbClr val="FF0000"/>
                </a:solidFill>
              </a:rPr>
              <a:t>n</a:t>
            </a:r>
            <a:r>
              <a:rPr lang="en-US" sz="2400" dirty="0" smtClean="0"/>
              <a:t>” </a:t>
            </a:r>
            <a:endParaRPr lang="en-US" sz="2400" dirty="0"/>
          </a:p>
        </p:txBody>
      </p:sp>
      <p:sp>
        <p:nvSpPr>
          <p:cNvPr id="8" name="TextBox 7"/>
          <p:cNvSpPr txBox="1"/>
          <p:nvPr/>
        </p:nvSpPr>
        <p:spPr>
          <a:xfrm>
            <a:off x="898508" y="5493330"/>
            <a:ext cx="62549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err="1" smtClean="0"/>
              <a:t>ans</a:t>
            </a:r>
            <a:endParaRPr lang="en-US" sz="24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2122094" y="5493330"/>
            <a:ext cx="34977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n</a:t>
            </a:r>
            <a:endParaRPr lang="en-US" sz="24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1923536" y="5966389"/>
            <a:ext cx="753732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2400" dirty="0" smtClean="0"/>
              <a:t>   3   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314386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14400" y="76200"/>
            <a:ext cx="7315200" cy="4401205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800" dirty="0">
                <a:latin typeface="Consolas" pitchFamily="49" charset="0"/>
                <a:cs typeface="Consolas" pitchFamily="49" charset="0"/>
              </a:rPr>
              <a:t>String[] students= new String[5];</a:t>
            </a:r>
          </a:p>
          <a:p>
            <a:r>
              <a:rPr lang="en-US" sz="2800" dirty="0" err="1">
                <a:latin typeface="Consolas" pitchFamily="49" charset="0"/>
                <a:cs typeface="Consolas" pitchFamily="49" charset="0"/>
              </a:rPr>
              <a:t>int</a:t>
            </a:r>
            <a:r>
              <a:rPr lang="en-US" sz="2800" dirty="0">
                <a:latin typeface="Consolas" pitchFamily="49" charset="0"/>
                <a:cs typeface="Consolas" pitchFamily="49" charset="0"/>
              </a:rPr>
              <a:t> n = 0;</a:t>
            </a:r>
          </a:p>
          <a:p>
            <a:r>
              <a:rPr lang="en-US" sz="2800" dirty="0">
                <a:latin typeface="Consolas" pitchFamily="49" charset="0"/>
                <a:cs typeface="Consolas" pitchFamily="49" charset="0"/>
              </a:rPr>
              <a:t>String </a:t>
            </a:r>
            <a:r>
              <a:rPr lang="en-US" sz="2800" dirty="0" err="1">
                <a:latin typeface="Consolas" pitchFamily="49" charset="0"/>
                <a:cs typeface="Consolas" pitchFamily="49" charset="0"/>
              </a:rPr>
              <a:t>ans</a:t>
            </a:r>
            <a:r>
              <a:rPr lang="en-US" sz="2800" dirty="0">
                <a:latin typeface="Consolas" pitchFamily="49" charset="0"/>
                <a:cs typeface="Consolas" pitchFamily="49" charset="0"/>
              </a:rPr>
              <a:t> = “y”;</a:t>
            </a:r>
          </a:p>
          <a:p>
            <a:r>
              <a:rPr lang="en-US" sz="2800" dirty="0">
                <a:latin typeface="Consolas" pitchFamily="49" charset="0"/>
                <a:cs typeface="Consolas" pitchFamily="49" charset="0"/>
              </a:rPr>
              <a:t>while(</a:t>
            </a:r>
            <a:r>
              <a:rPr lang="en-US" sz="2800" dirty="0" err="1">
                <a:latin typeface="Consolas" pitchFamily="49" charset="0"/>
                <a:cs typeface="Consolas" pitchFamily="49" charset="0"/>
              </a:rPr>
              <a:t>ans.equals</a:t>
            </a:r>
            <a:r>
              <a:rPr lang="en-US" sz="2800" dirty="0">
                <a:latin typeface="Consolas" pitchFamily="49" charset="0"/>
                <a:cs typeface="Consolas" pitchFamily="49" charset="0"/>
              </a:rPr>
              <a:t>(“y”)) {</a:t>
            </a:r>
          </a:p>
          <a:p>
            <a:r>
              <a:rPr lang="en-US" sz="2800" dirty="0">
                <a:latin typeface="Consolas" pitchFamily="49" charset="0"/>
                <a:cs typeface="Consolas" pitchFamily="49" charset="0"/>
              </a:rPr>
              <a:t>  </a:t>
            </a:r>
            <a:r>
              <a:rPr lang="en-US" sz="2800" dirty="0" err="1">
                <a:latin typeface="Consolas" pitchFamily="49" charset="0"/>
                <a:cs typeface="Consolas" pitchFamily="49" charset="0"/>
              </a:rPr>
              <a:t>System.out.print</a:t>
            </a:r>
            <a:r>
              <a:rPr lang="en-US" sz="2800" dirty="0">
                <a:latin typeface="Consolas" pitchFamily="49" charset="0"/>
                <a:cs typeface="Consolas" pitchFamily="49" charset="0"/>
              </a:rPr>
              <a:t>(“Enter name--&gt;”);  </a:t>
            </a:r>
          </a:p>
          <a:p>
            <a:r>
              <a:rPr lang="en-US" sz="2800" dirty="0">
                <a:latin typeface="Consolas" pitchFamily="49" charset="0"/>
                <a:cs typeface="Consolas" pitchFamily="49" charset="0"/>
              </a:rPr>
              <a:t>  students[n] = </a:t>
            </a:r>
            <a:r>
              <a:rPr lang="en-US" sz="2800" dirty="0" err="1">
                <a:latin typeface="Consolas" pitchFamily="49" charset="0"/>
                <a:cs typeface="Consolas" pitchFamily="49" charset="0"/>
              </a:rPr>
              <a:t>keyboard.nextLine</a:t>
            </a:r>
            <a:r>
              <a:rPr lang="en-US" sz="2800" dirty="0">
                <a:latin typeface="Consolas" pitchFamily="49" charset="0"/>
                <a:cs typeface="Consolas" pitchFamily="49" charset="0"/>
              </a:rPr>
              <a:t>();</a:t>
            </a:r>
          </a:p>
          <a:p>
            <a:r>
              <a:rPr lang="en-US" sz="2800" dirty="0">
                <a:latin typeface="Consolas" pitchFamily="49" charset="0"/>
                <a:cs typeface="Consolas" pitchFamily="49" charset="0"/>
              </a:rPr>
              <a:t>  n++;</a:t>
            </a:r>
          </a:p>
          <a:p>
            <a:r>
              <a:rPr lang="en-US" sz="2800" dirty="0">
                <a:latin typeface="Consolas" pitchFamily="49" charset="0"/>
                <a:cs typeface="Consolas" pitchFamily="49" charset="0"/>
              </a:rPr>
              <a:t>  </a:t>
            </a:r>
            <a:r>
              <a:rPr lang="en-US" sz="2800" dirty="0" err="1">
                <a:latin typeface="Consolas" pitchFamily="49" charset="0"/>
                <a:cs typeface="Consolas" pitchFamily="49" charset="0"/>
              </a:rPr>
              <a:t>System.out.print</a:t>
            </a:r>
            <a:r>
              <a:rPr lang="en-US" sz="2800" dirty="0">
                <a:latin typeface="Consolas" pitchFamily="49" charset="0"/>
                <a:cs typeface="Consolas" pitchFamily="49" charset="0"/>
              </a:rPr>
              <a:t>(“Continue[y/n]”);   </a:t>
            </a:r>
          </a:p>
          <a:p>
            <a:r>
              <a:rPr lang="en-US" sz="2800" dirty="0">
                <a:latin typeface="Consolas" pitchFamily="49" charset="0"/>
                <a:cs typeface="Consolas" pitchFamily="49" charset="0"/>
              </a:rPr>
              <a:t>  </a:t>
            </a:r>
            <a:r>
              <a:rPr lang="en-US" sz="2800" dirty="0" err="1">
                <a:latin typeface="Consolas" pitchFamily="49" charset="0"/>
                <a:cs typeface="Consolas" pitchFamily="49" charset="0"/>
              </a:rPr>
              <a:t>ans</a:t>
            </a:r>
            <a:r>
              <a:rPr lang="en-US" sz="2800" dirty="0">
                <a:latin typeface="Consolas" pitchFamily="49" charset="0"/>
                <a:cs typeface="Consolas" pitchFamily="49" charset="0"/>
              </a:rPr>
              <a:t> = </a:t>
            </a:r>
            <a:r>
              <a:rPr lang="en-US" sz="2800" dirty="0" err="1">
                <a:latin typeface="Consolas" pitchFamily="49" charset="0"/>
                <a:cs typeface="Consolas" pitchFamily="49" charset="0"/>
              </a:rPr>
              <a:t>keyboard.nextLine</a:t>
            </a:r>
            <a:r>
              <a:rPr lang="en-US" sz="2800" dirty="0">
                <a:latin typeface="Consolas" pitchFamily="49" charset="0"/>
                <a:cs typeface="Consolas" pitchFamily="49" charset="0"/>
              </a:rPr>
              <a:t>();</a:t>
            </a:r>
          </a:p>
          <a:p>
            <a:r>
              <a:rPr lang="en-US" sz="2800" dirty="0">
                <a:latin typeface="Consolas" pitchFamily="49" charset="0"/>
                <a:cs typeface="Consolas" pitchFamily="49" charset="0"/>
              </a:rPr>
              <a:t>}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932916" y="4478911"/>
            <a:ext cx="7315200" cy="95410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Loop ends after entering in 3 names, therefore the logical size of the array is 3.</a:t>
            </a:r>
            <a:endParaRPr lang="en-US" sz="2800" dirty="0"/>
          </a:p>
        </p:txBody>
      </p:sp>
      <p:sp>
        <p:nvSpPr>
          <p:cNvPr id="5" name="Rectangle 4"/>
          <p:cNvSpPr/>
          <p:nvPr/>
        </p:nvSpPr>
        <p:spPr>
          <a:xfrm>
            <a:off x="924370" y="3995869"/>
            <a:ext cx="7333716" cy="457201"/>
          </a:xfrm>
          <a:prstGeom prst="rect">
            <a:avLst/>
          </a:prstGeom>
          <a:solidFill>
            <a:srgbClr val="FF0000">
              <a:alpha val="35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31228604"/>
              </p:ext>
            </p:extLst>
          </p:nvPr>
        </p:nvGraphicFramePr>
        <p:xfrm>
          <a:off x="3195236" y="5724162"/>
          <a:ext cx="5339165" cy="9144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67833"/>
                <a:gridCol w="1067833"/>
                <a:gridCol w="1067833"/>
                <a:gridCol w="1067833"/>
                <a:gridCol w="1067833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“Bob”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“Sue”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“Jose”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null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null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864101" y="5943600"/>
            <a:ext cx="740908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400" dirty="0" smtClean="0"/>
              <a:t> “n” </a:t>
            </a:r>
            <a:endParaRPr lang="en-US" sz="2400" dirty="0"/>
          </a:p>
        </p:txBody>
      </p:sp>
      <p:sp>
        <p:nvSpPr>
          <p:cNvPr id="8" name="TextBox 7"/>
          <p:cNvSpPr txBox="1"/>
          <p:nvPr/>
        </p:nvSpPr>
        <p:spPr>
          <a:xfrm>
            <a:off x="898508" y="5493330"/>
            <a:ext cx="62549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err="1" smtClean="0"/>
              <a:t>ans</a:t>
            </a:r>
            <a:endParaRPr lang="en-US" sz="24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2122094" y="5493330"/>
            <a:ext cx="34977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n</a:t>
            </a:r>
            <a:endParaRPr lang="en-US" sz="24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1923536" y="5966389"/>
            <a:ext cx="753732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2400" dirty="0" smtClean="0"/>
              <a:t>   3   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180526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14400" y="76200"/>
            <a:ext cx="7315200" cy="1815882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for(</a:t>
            </a:r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int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</a:t>
            </a:r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i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= 0; </a:t>
            </a:r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i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&lt; </a:t>
            </a:r>
            <a:r>
              <a:rPr lang="en-US" sz="2800" dirty="0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n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; </a:t>
            </a:r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i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++)</a:t>
            </a:r>
          </a:p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{</a:t>
            </a:r>
          </a:p>
          <a:p>
            <a:r>
              <a:rPr lang="en-US" sz="2800" dirty="0">
                <a:latin typeface="Consolas" pitchFamily="49" charset="0"/>
                <a:cs typeface="Consolas" pitchFamily="49" charset="0"/>
              </a:rPr>
              <a:t> 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 </a:t>
            </a:r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System.out.println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(students[</a:t>
            </a:r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i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]);</a:t>
            </a:r>
          </a:p>
          <a:p>
            <a:r>
              <a:rPr lang="en-US" sz="2800" dirty="0">
                <a:latin typeface="Consolas" pitchFamily="49" charset="0"/>
                <a:cs typeface="Consolas" pitchFamily="49" charset="0"/>
              </a:rPr>
              <a:t>}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912751" y="1892997"/>
            <a:ext cx="7315200" cy="310854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A for loop is used to print the names entered into the array. Notice that the variable </a:t>
            </a:r>
            <a:r>
              <a:rPr lang="en-US" sz="2800" dirty="0" smtClean="0">
                <a:solidFill>
                  <a:srgbClr val="FF0000"/>
                </a:solidFill>
              </a:rPr>
              <a:t>n</a:t>
            </a:r>
            <a:r>
              <a:rPr lang="en-US" sz="2800" dirty="0" smtClean="0"/>
              <a:t> </a:t>
            </a:r>
          </a:p>
          <a:p>
            <a:r>
              <a:rPr lang="en-US" sz="2800" dirty="0" smtClean="0"/>
              <a:t>(logical size) is used to control how many times the loop executes, not the physical size of the array. Using the physical size (5) would cause indexes [3] and [4] to print which do not contain any data.</a:t>
            </a:r>
            <a:endParaRPr lang="en-US" sz="2800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45303405"/>
              </p:ext>
            </p:extLst>
          </p:nvPr>
        </p:nvGraphicFramePr>
        <p:xfrm>
          <a:off x="3195236" y="5724162"/>
          <a:ext cx="5339165" cy="9144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67833"/>
                <a:gridCol w="1067833"/>
                <a:gridCol w="1067833"/>
                <a:gridCol w="1067833"/>
                <a:gridCol w="1067833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“Bob”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“Sue”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“Jose”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null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null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2122094" y="5493330"/>
            <a:ext cx="34977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n</a:t>
            </a:r>
            <a:endParaRPr lang="en-US" sz="24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1923536" y="5966389"/>
            <a:ext cx="753732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2400" dirty="0" smtClean="0"/>
              <a:t>   </a:t>
            </a:r>
            <a:r>
              <a:rPr lang="en-US" sz="2400" dirty="0" smtClean="0">
                <a:solidFill>
                  <a:srgbClr val="FF0000"/>
                </a:solidFill>
              </a:rPr>
              <a:t>3</a:t>
            </a:r>
            <a:r>
              <a:rPr lang="en-US" sz="2400" dirty="0" smtClean="0"/>
              <a:t>   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515571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14400" y="76200"/>
            <a:ext cx="7315200" cy="1815882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for(</a:t>
            </a:r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int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</a:t>
            </a:r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i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= 0; </a:t>
            </a:r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i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&lt; n; </a:t>
            </a:r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i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++)</a:t>
            </a:r>
          </a:p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{</a:t>
            </a:r>
          </a:p>
          <a:p>
            <a:r>
              <a:rPr lang="en-US" sz="2800" dirty="0">
                <a:latin typeface="Consolas" pitchFamily="49" charset="0"/>
                <a:cs typeface="Consolas" pitchFamily="49" charset="0"/>
              </a:rPr>
              <a:t> 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 </a:t>
            </a:r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System.out.println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(students[</a:t>
            </a:r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i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]);</a:t>
            </a:r>
          </a:p>
          <a:p>
            <a:r>
              <a:rPr lang="en-US" sz="2800" dirty="0">
                <a:latin typeface="Consolas" pitchFamily="49" charset="0"/>
                <a:cs typeface="Consolas" pitchFamily="49" charset="0"/>
              </a:rPr>
              <a:t>}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912751" y="1892997"/>
            <a:ext cx="7315200" cy="95410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Loop control variable </a:t>
            </a:r>
            <a:r>
              <a:rPr lang="en-US" sz="2800" b="1" dirty="0" err="1" smtClean="0">
                <a:solidFill>
                  <a:srgbClr val="FF0000"/>
                </a:solidFill>
              </a:rPr>
              <a:t>i</a:t>
            </a:r>
            <a:r>
              <a:rPr lang="en-US" sz="2800" dirty="0" smtClean="0"/>
              <a:t> is initialized with a value of 0. </a:t>
            </a:r>
            <a:endParaRPr lang="en-US" sz="2800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98700527"/>
              </p:ext>
            </p:extLst>
          </p:nvPr>
        </p:nvGraphicFramePr>
        <p:xfrm>
          <a:off x="3195236" y="5724162"/>
          <a:ext cx="5339165" cy="9144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67833"/>
                <a:gridCol w="1067833"/>
                <a:gridCol w="1067833"/>
                <a:gridCol w="1067833"/>
                <a:gridCol w="1067833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“Bob”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“Sue”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“Jose”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null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null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2122094" y="5493330"/>
            <a:ext cx="34977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n</a:t>
            </a:r>
            <a:endParaRPr lang="en-US" sz="24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1923536" y="5966389"/>
            <a:ext cx="753732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2400" dirty="0" smtClean="0"/>
              <a:t>   3   </a:t>
            </a:r>
            <a:endParaRPr lang="en-US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1127566" y="5486400"/>
            <a:ext cx="2600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err="1" smtClean="0"/>
              <a:t>i</a:t>
            </a:r>
            <a:endParaRPr lang="en-US" sz="24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880704" y="5943600"/>
            <a:ext cx="753732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2400" dirty="0" smtClean="0"/>
              <a:t>   </a:t>
            </a:r>
            <a:r>
              <a:rPr lang="en-US" sz="2400" dirty="0" smtClean="0">
                <a:solidFill>
                  <a:srgbClr val="FF0000"/>
                </a:solidFill>
              </a:rPr>
              <a:t>0</a:t>
            </a:r>
            <a:r>
              <a:rPr lang="en-US" sz="2400" dirty="0" smtClean="0"/>
              <a:t>   </a:t>
            </a:r>
            <a:endParaRPr lang="en-US" sz="2400" dirty="0"/>
          </a:p>
        </p:txBody>
      </p:sp>
      <p:sp>
        <p:nvSpPr>
          <p:cNvPr id="12" name="Rectangle 11"/>
          <p:cNvSpPr/>
          <p:nvPr/>
        </p:nvSpPr>
        <p:spPr>
          <a:xfrm>
            <a:off x="1752600" y="118216"/>
            <a:ext cx="1828800" cy="457201"/>
          </a:xfrm>
          <a:prstGeom prst="rect">
            <a:avLst/>
          </a:prstGeom>
          <a:solidFill>
            <a:srgbClr val="FF0000">
              <a:alpha val="35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579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14400" y="76200"/>
            <a:ext cx="7315200" cy="1815882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for(</a:t>
            </a:r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int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</a:t>
            </a:r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i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= 0; </a:t>
            </a:r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i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&lt; n; </a:t>
            </a:r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i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++)</a:t>
            </a:r>
          </a:p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{</a:t>
            </a:r>
          </a:p>
          <a:p>
            <a:r>
              <a:rPr lang="en-US" sz="2800" dirty="0">
                <a:latin typeface="Consolas" pitchFamily="49" charset="0"/>
                <a:cs typeface="Consolas" pitchFamily="49" charset="0"/>
              </a:rPr>
              <a:t> 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 </a:t>
            </a:r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System.out.println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(students[</a:t>
            </a:r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i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]);</a:t>
            </a:r>
          </a:p>
          <a:p>
            <a:r>
              <a:rPr lang="en-US" sz="2800" dirty="0">
                <a:latin typeface="Consolas" pitchFamily="49" charset="0"/>
                <a:cs typeface="Consolas" pitchFamily="49" charset="0"/>
              </a:rPr>
              <a:t>}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912751" y="1892997"/>
            <a:ext cx="7315200" cy="95410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800" dirty="0" err="1" smtClean="0"/>
              <a:t>i</a:t>
            </a:r>
            <a:r>
              <a:rPr lang="en-US" sz="2800" dirty="0" smtClean="0"/>
              <a:t> is less than the logical size of the array (n) so the loop begins.</a:t>
            </a:r>
            <a:endParaRPr lang="en-US" sz="2800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86978687"/>
              </p:ext>
            </p:extLst>
          </p:nvPr>
        </p:nvGraphicFramePr>
        <p:xfrm>
          <a:off x="3195236" y="5724162"/>
          <a:ext cx="5339165" cy="9144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67833"/>
                <a:gridCol w="1067833"/>
                <a:gridCol w="1067833"/>
                <a:gridCol w="1067833"/>
                <a:gridCol w="1067833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“Bob”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“Sue”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“Jose”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null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null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2122094" y="5493330"/>
            <a:ext cx="34977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n</a:t>
            </a:r>
            <a:endParaRPr lang="en-US" sz="24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1923536" y="5966389"/>
            <a:ext cx="753732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2400" dirty="0" smtClean="0"/>
              <a:t>   3   </a:t>
            </a:r>
            <a:endParaRPr lang="en-US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1127566" y="5486400"/>
            <a:ext cx="2600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err="1" smtClean="0"/>
              <a:t>i</a:t>
            </a:r>
            <a:endParaRPr lang="en-US" sz="24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880704" y="5943600"/>
            <a:ext cx="753732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2400" dirty="0" smtClean="0"/>
              <a:t>   0   </a:t>
            </a:r>
            <a:endParaRPr lang="en-US" sz="2400" dirty="0"/>
          </a:p>
        </p:txBody>
      </p:sp>
      <p:sp>
        <p:nvSpPr>
          <p:cNvPr id="12" name="Rectangle 11"/>
          <p:cNvSpPr/>
          <p:nvPr/>
        </p:nvSpPr>
        <p:spPr>
          <a:xfrm>
            <a:off x="3886200" y="118216"/>
            <a:ext cx="1066800" cy="457201"/>
          </a:xfrm>
          <a:prstGeom prst="rect">
            <a:avLst/>
          </a:prstGeom>
          <a:solidFill>
            <a:srgbClr val="FF0000">
              <a:alpha val="35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5834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14400" y="76200"/>
            <a:ext cx="7315200" cy="4401205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String[] students= new String[5];</a:t>
            </a:r>
          </a:p>
          <a:p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int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n = 0;</a:t>
            </a:r>
          </a:p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String </a:t>
            </a:r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ans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= “y”;</a:t>
            </a:r>
          </a:p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while(</a:t>
            </a:r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ans.equals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(“y”)) {</a:t>
            </a:r>
          </a:p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 </a:t>
            </a:r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System.out.print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(“Enter name--&gt;”);  </a:t>
            </a:r>
          </a:p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 students[n] = </a:t>
            </a:r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keyboard.nextLine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();</a:t>
            </a:r>
          </a:p>
          <a:p>
            <a:r>
              <a:rPr lang="en-US" sz="2800" dirty="0">
                <a:latin typeface="Consolas" pitchFamily="49" charset="0"/>
                <a:cs typeface="Consolas" pitchFamily="49" charset="0"/>
              </a:rPr>
              <a:t> 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n++;</a:t>
            </a:r>
          </a:p>
          <a:p>
            <a:r>
              <a:rPr lang="en-US" sz="2800" dirty="0">
                <a:latin typeface="Consolas" pitchFamily="49" charset="0"/>
                <a:cs typeface="Consolas" pitchFamily="49" charset="0"/>
              </a:rPr>
              <a:t> 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</a:t>
            </a:r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System.out.print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(“Continue[y/n]”);   </a:t>
            </a:r>
          </a:p>
          <a:p>
            <a:r>
              <a:rPr lang="en-US" sz="2800" dirty="0">
                <a:latin typeface="Consolas" pitchFamily="49" charset="0"/>
                <a:cs typeface="Consolas" pitchFamily="49" charset="0"/>
              </a:rPr>
              <a:t> 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</a:t>
            </a:r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ans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</a:t>
            </a:r>
            <a:r>
              <a:rPr lang="en-US" sz="2800" dirty="0">
                <a:latin typeface="Consolas" pitchFamily="49" charset="0"/>
                <a:cs typeface="Consolas" pitchFamily="49" charset="0"/>
              </a:rPr>
              <a:t>= </a:t>
            </a:r>
            <a:r>
              <a:rPr lang="en-US" sz="2800" dirty="0" err="1">
                <a:latin typeface="Consolas" pitchFamily="49" charset="0"/>
                <a:cs typeface="Consolas" pitchFamily="49" charset="0"/>
              </a:rPr>
              <a:t>keyboard.nextLine</a:t>
            </a:r>
            <a:r>
              <a:rPr lang="en-US" sz="2800" dirty="0">
                <a:latin typeface="Consolas" pitchFamily="49" charset="0"/>
                <a:cs typeface="Consolas" pitchFamily="49" charset="0"/>
              </a:rPr>
              <a:t>();</a:t>
            </a:r>
          </a:p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}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925446" y="4477405"/>
            <a:ext cx="7315200" cy="224676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This program allows a user to enter an unknown number of names from the keyboard. The names are stored in an array named students. The variable n is a counter variable that tracks the </a:t>
            </a:r>
            <a:r>
              <a:rPr lang="en-US" sz="2800" dirty="0" smtClean="0">
                <a:solidFill>
                  <a:srgbClr val="FF0000"/>
                </a:solidFill>
              </a:rPr>
              <a:t>logical</a:t>
            </a:r>
            <a:r>
              <a:rPr lang="en-US" sz="2800" dirty="0" smtClean="0"/>
              <a:t> </a:t>
            </a:r>
            <a:r>
              <a:rPr lang="en-US" sz="2800" dirty="0" smtClean="0">
                <a:solidFill>
                  <a:srgbClr val="FF0000"/>
                </a:solidFill>
              </a:rPr>
              <a:t>size</a:t>
            </a:r>
            <a:r>
              <a:rPr lang="en-US" sz="2800" dirty="0" smtClean="0"/>
              <a:t> of the array.</a:t>
            </a:r>
          </a:p>
        </p:txBody>
      </p:sp>
    </p:spTree>
    <p:extLst>
      <p:ext uri="{BB962C8B-B14F-4D97-AF65-F5344CB8AC3E}">
        <p14:creationId xmlns:p14="http://schemas.microsoft.com/office/powerpoint/2010/main" val="4166023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14400" y="76200"/>
            <a:ext cx="7315200" cy="1815882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for(</a:t>
            </a:r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int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</a:t>
            </a:r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i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= 0; </a:t>
            </a:r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i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&lt; n; </a:t>
            </a:r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i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++)</a:t>
            </a:r>
          </a:p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{</a:t>
            </a:r>
          </a:p>
          <a:p>
            <a:r>
              <a:rPr lang="en-US" sz="2800" dirty="0">
                <a:latin typeface="Consolas" pitchFamily="49" charset="0"/>
                <a:cs typeface="Consolas" pitchFamily="49" charset="0"/>
              </a:rPr>
              <a:t> 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 </a:t>
            </a:r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System.out.println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(students[</a:t>
            </a:r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i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]);</a:t>
            </a:r>
          </a:p>
          <a:p>
            <a:r>
              <a:rPr lang="en-US" sz="2800" dirty="0">
                <a:latin typeface="Consolas" pitchFamily="49" charset="0"/>
                <a:cs typeface="Consolas" pitchFamily="49" charset="0"/>
              </a:rPr>
              <a:t>}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912751" y="1892997"/>
            <a:ext cx="7315200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Index [0] of the array is displayed since </a:t>
            </a:r>
            <a:r>
              <a:rPr lang="en-US" sz="2800" dirty="0" err="1" smtClean="0"/>
              <a:t>i</a:t>
            </a:r>
            <a:r>
              <a:rPr lang="en-US" sz="2800" dirty="0" smtClean="0"/>
              <a:t> = 0.</a:t>
            </a:r>
            <a:endParaRPr lang="en-US" sz="2800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20543771"/>
              </p:ext>
            </p:extLst>
          </p:nvPr>
        </p:nvGraphicFramePr>
        <p:xfrm>
          <a:off x="3195236" y="5724162"/>
          <a:ext cx="5339165" cy="9144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67833"/>
                <a:gridCol w="1067833"/>
                <a:gridCol w="1067833"/>
                <a:gridCol w="1067833"/>
                <a:gridCol w="1067833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“</a:t>
                      </a:r>
                      <a:r>
                        <a:rPr lang="en-US" sz="2400" dirty="0" smtClean="0">
                          <a:solidFill>
                            <a:srgbClr val="FF0000"/>
                          </a:solidFill>
                        </a:rPr>
                        <a:t>Bob</a:t>
                      </a:r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”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“Sue”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“Jose”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null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null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2122094" y="5493330"/>
            <a:ext cx="34977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n</a:t>
            </a:r>
            <a:endParaRPr lang="en-US" sz="24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1923536" y="5966389"/>
            <a:ext cx="753732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2400" dirty="0" smtClean="0"/>
              <a:t>   3   </a:t>
            </a:r>
            <a:endParaRPr lang="en-US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1127566" y="5486400"/>
            <a:ext cx="2600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err="1" smtClean="0"/>
              <a:t>i</a:t>
            </a:r>
            <a:endParaRPr lang="en-US" sz="24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880704" y="5943600"/>
            <a:ext cx="753732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2400" dirty="0" smtClean="0"/>
              <a:t>   0   </a:t>
            </a:r>
            <a:endParaRPr lang="en-US" sz="2400" dirty="0"/>
          </a:p>
        </p:txBody>
      </p:sp>
      <p:sp>
        <p:nvSpPr>
          <p:cNvPr id="12" name="Rectangle 11"/>
          <p:cNvSpPr/>
          <p:nvPr/>
        </p:nvSpPr>
        <p:spPr>
          <a:xfrm>
            <a:off x="914399" y="984141"/>
            <a:ext cx="7313551" cy="457201"/>
          </a:xfrm>
          <a:prstGeom prst="rect">
            <a:avLst/>
          </a:prstGeom>
          <a:solidFill>
            <a:srgbClr val="FF0000">
              <a:alpha val="35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2326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14400" y="76200"/>
            <a:ext cx="7315200" cy="1815882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for(</a:t>
            </a:r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int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</a:t>
            </a:r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i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= 0; </a:t>
            </a:r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i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&lt; n; </a:t>
            </a:r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i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++)</a:t>
            </a:r>
          </a:p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{</a:t>
            </a:r>
          </a:p>
          <a:p>
            <a:r>
              <a:rPr lang="en-US" sz="2800" dirty="0">
                <a:latin typeface="Consolas" pitchFamily="49" charset="0"/>
                <a:cs typeface="Consolas" pitchFamily="49" charset="0"/>
              </a:rPr>
              <a:t> 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 </a:t>
            </a:r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System.out.println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(students[</a:t>
            </a:r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i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]);</a:t>
            </a:r>
          </a:p>
          <a:p>
            <a:r>
              <a:rPr lang="en-US" sz="2800" dirty="0">
                <a:latin typeface="Consolas" pitchFamily="49" charset="0"/>
                <a:cs typeface="Consolas" pitchFamily="49" charset="0"/>
              </a:rPr>
              <a:t>}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912751" y="1892997"/>
            <a:ext cx="7315200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Loop control variable (</a:t>
            </a:r>
            <a:r>
              <a:rPr lang="en-US" sz="2800" dirty="0" err="1" smtClean="0"/>
              <a:t>i</a:t>
            </a:r>
            <a:r>
              <a:rPr lang="en-US" sz="2800" dirty="0" smtClean="0"/>
              <a:t>) is incremented by one.</a:t>
            </a:r>
            <a:endParaRPr lang="en-US" sz="2800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96053458"/>
              </p:ext>
            </p:extLst>
          </p:nvPr>
        </p:nvGraphicFramePr>
        <p:xfrm>
          <a:off x="3195236" y="5724162"/>
          <a:ext cx="5339165" cy="9144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67833"/>
                <a:gridCol w="1067833"/>
                <a:gridCol w="1067833"/>
                <a:gridCol w="1067833"/>
                <a:gridCol w="1067833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“Bob”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“Sue”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“Jose”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null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null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2122094" y="5493330"/>
            <a:ext cx="34977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n</a:t>
            </a:r>
            <a:endParaRPr lang="en-US" sz="24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1923536" y="5966389"/>
            <a:ext cx="753732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2400" dirty="0" smtClean="0"/>
              <a:t>   3   </a:t>
            </a:r>
            <a:endParaRPr lang="en-US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1127566" y="5486400"/>
            <a:ext cx="2600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err="1" smtClean="0"/>
              <a:t>i</a:t>
            </a:r>
            <a:endParaRPr lang="en-US" sz="24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880704" y="5943600"/>
            <a:ext cx="753732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2400" dirty="0" smtClean="0"/>
              <a:t>   </a:t>
            </a:r>
            <a:r>
              <a:rPr lang="en-US" sz="2400" dirty="0" smtClean="0">
                <a:solidFill>
                  <a:srgbClr val="FF0000"/>
                </a:solidFill>
              </a:rPr>
              <a:t>1</a:t>
            </a:r>
            <a:r>
              <a:rPr lang="en-US" sz="2400" dirty="0" smtClean="0"/>
              <a:t>   </a:t>
            </a:r>
            <a:endParaRPr lang="en-US" sz="2400" dirty="0"/>
          </a:p>
        </p:txBody>
      </p:sp>
      <p:sp>
        <p:nvSpPr>
          <p:cNvPr id="12" name="Rectangle 11"/>
          <p:cNvSpPr/>
          <p:nvPr/>
        </p:nvSpPr>
        <p:spPr>
          <a:xfrm>
            <a:off x="5257801" y="76200"/>
            <a:ext cx="609600" cy="457201"/>
          </a:xfrm>
          <a:prstGeom prst="rect">
            <a:avLst/>
          </a:prstGeom>
          <a:solidFill>
            <a:srgbClr val="FF0000">
              <a:alpha val="35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7468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14400" y="76200"/>
            <a:ext cx="7315200" cy="1815882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for(</a:t>
            </a:r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int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</a:t>
            </a:r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i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= 0; </a:t>
            </a:r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i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&lt; n; </a:t>
            </a:r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i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++)</a:t>
            </a:r>
          </a:p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{</a:t>
            </a:r>
          </a:p>
          <a:p>
            <a:r>
              <a:rPr lang="en-US" sz="2800" dirty="0">
                <a:latin typeface="Consolas" pitchFamily="49" charset="0"/>
                <a:cs typeface="Consolas" pitchFamily="49" charset="0"/>
              </a:rPr>
              <a:t> 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 </a:t>
            </a:r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System.out.println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(students[</a:t>
            </a:r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i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]);</a:t>
            </a:r>
          </a:p>
          <a:p>
            <a:r>
              <a:rPr lang="en-US" sz="2800" dirty="0">
                <a:latin typeface="Consolas" pitchFamily="49" charset="0"/>
                <a:cs typeface="Consolas" pitchFamily="49" charset="0"/>
              </a:rPr>
              <a:t>}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912751" y="1892997"/>
            <a:ext cx="7315200" cy="95410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800" dirty="0" err="1"/>
              <a:t>i</a:t>
            </a:r>
            <a:r>
              <a:rPr lang="en-US" sz="2800" dirty="0"/>
              <a:t> is </a:t>
            </a:r>
            <a:r>
              <a:rPr lang="en-US" sz="2800" dirty="0" smtClean="0"/>
              <a:t>still less </a:t>
            </a:r>
            <a:r>
              <a:rPr lang="en-US" sz="2800" dirty="0"/>
              <a:t>than the logical size of the array (n) so the loop </a:t>
            </a:r>
            <a:r>
              <a:rPr lang="en-US" sz="2800" dirty="0" smtClean="0"/>
              <a:t>continues.</a:t>
            </a:r>
            <a:endParaRPr lang="en-US" sz="2800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85600943"/>
              </p:ext>
            </p:extLst>
          </p:nvPr>
        </p:nvGraphicFramePr>
        <p:xfrm>
          <a:off x="3195236" y="5724162"/>
          <a:ext cx="5339165" cy="9144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67833"/>
                <a:gridCol w="1067833"/>
                <a:gridCol w="1067833"/>
                <a:gridCol w="1067833"/>
                <a:gridCol w="1067833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“Bob”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“Sue”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“Jose”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null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null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2122094" y="5493330"/>
            <a:ext cx="34977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n</a:t>
            </a:r>
            <a:endParaRPr lang="en-US" sz="24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1923536" y="5966389"/>
            <a:ext cx="753732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2400" dirty="0" smtClean="0"/>
              <a:t>   3   </a:t>
            </a:r>
            <a:endParaRPr lang="en-US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1127566" y="5486400"/>
            <a:ext cx="2600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err="1" smtClean="0"/>
              <a:t>i</a:t>
            </a:r>
            <a:endParaRPr lang="en-US" sz="24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880704" y="5943600"/>
            <a:ext cx="753732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2400" dirty="0" smtClean="0"/>
              <a:t>   1   </a:t>
            </a:r>
            <a:endParaRPr lang="en-US" sz="2400" dirty="0"/>
          </a:p>
        </p:txBody>
      </p:sp>
      <p:sp>
        <p:nvSpPr>
          <p:cNvPr id="12" name="Rectangle 11"/>
          <p:cNvSpPr/>
          <p:nvPr/>
        </p:nvSpPr>
        <p:spPr>
          <a:xfrm>
            <a:off x="3886200" y="76200"/>
            <a:ext cx="1066800" cy="457201"/>
          </a:xfrm>
          <a:prstGeom prst="rect">
            <a:avLst/>
          </a:prstGeom>
          <a:solidFill>
            <a:srgbClr val="FF0000">
              <a:alpha val="35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0000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14400" y="76200"/>
            <a:ext cx="7315200" cy="1815882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for(</a:t>
            </a:r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int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</a:t>
            </a:r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i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= 0; </a:t>
            </a:r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i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&lt; n; </a:t>
            </a:r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i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++)</a:t>
            </a:r>
          </a:p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{</a:t>
            </a:r>
          </a:p>
          <a:p>
            <a:r>
              <a:rPr lang="en-US" sz="2800" dirty="0">
                <a:latin typeface="Consolas" pitchFamily="49" charset="0"/>
                <a:cs typeface="Consolas" pitchFamily="49" charset="0"/>
              </a:rPr>
              <a:t> 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 </a:t>
            </a:r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System.out.println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(students[</a:t>
            </a:r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i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]);</a:t>
            </a:r>
          </a:p>
          <a:p>
            <a:r>
              <a:rPr lang="en-US" sz="2800" dirty="0">
                <a:latin typeface="Consolas" pitchFamily="49" charset="0"/>
                <a:cs typeface="Consolas" pitchFamily="49" charset="0"/>
              </a:rPr>
              <a:t>}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912751" y="1892997"/>
            <a:ext cx="7315200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800" dirty="0"/>
              <a:t>Index </a:t>
            </a:r>
            <a:r>
              <a:rPr lang="en-US" sz="2800" dirty="0" smtClean="0"/>
              <a:t>[1] </a:t>
            </a:r>
            <a:r>
              <a:rPr lang="en-US" sz="2800" dirty="0"/>
              <a:t>of the array is displayed since </a:t>
            </a:r>
            <a:r>
              <a:rPr lang="en-US" sz="2800" dirty="0" err="1"/>
              <a:t>i</a:t>
            </a:r>
            <a:r>
              <a:rPr lang="en-US" sz="2800" dirty="0"/>
              <a:t> = </a:t>
            </a:r>
            <a:r>
              <a:rPr lang="en-US" sz="2800" dirty="0" smtClean="0"/>
              <a:t>1.</a:t>
            </a:r>
            <a:endParaRPr lang="en-US" sz="2800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04387831"/>
              </p:ext>
            </p:extLst>
          </p:nvPr>
        </p:nvGraphicFramePr>
        <p:xfrm>
          <a:off x="3195236" y="5724162"/>
          <a:ext cx="5339165" cy="9144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67833"/>
                <a:gridCol w="1067833"/>
                <a:gridCol w="1067833"/>
                <a:gridCol w="1067833"/>
                <a:gridCol w="1067833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“Bob”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“</a:t>
                      </a:r>
                      <a:r>
                        <a:rPr lang="en-US" sz="2400" dirty="0" smtClean="0">
                          <a:solidFill>
                            <a:srgbClr val="FF0000"/>
                          </a:solidFill>
                        </a:rPr>
                        <a:t>Sue</a:t>
                      </a:r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”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“Jose”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null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null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2122094" y="5493330"/>
            <a:ext cx="34977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n</a:t>
            </a:r>
            <a:endParaRPr lang="en-US" sz="24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1923536" y="5966389"/>
            <a:ext cx="753732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2400" dirty="0" smtClean="0"/>
              <a:t>   3   </a:t>
            </a:r>
            <a:endParaRPr lang="en-US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1127566" y="5486400"/>
            <a:ext cx="2600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err="1" smtClean="0"/>
              <a:t>i</a:t>
            </a:r>
            <a:endParaRPr lang="en-US" sz="24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880704" y="5943600"/>
            <a:ext cx="753732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2400" dirty="0" smtClean="0"/>
              <a:t>   1   </a:t>
            </a:r>
            <a:endParaRPr lang="en-US" sz="2400" dirty="0"/>
          </a:p>
        </p:txBody>
      </p:sp>
      <p:sp>
        <p:nvSpPr>
          <p:cNvPr id="12" name="Rectangle 11"/>
          <p:cNvSpPr/>
          <p:nvPr/>
        </p:nvSpPr>
        <p:spPr>
          <a:xfrm>
            <a:off x="914400" y="971322"/>
            <a:ext cx="7315200" cy="457201"/>
          </a:xfrm>
          <a:prstGeom prst="rect">
            <a:avLst/>
          </a:prstGeom>
          <a:solidFill>
            <a:srgbClr val="FF0000">
              <a:alpha val="35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2790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14400" y="76200"/>
            <a:ext cx="7315200" cy="1815882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for(</a:t>
            </a:r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int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</a:t>
            </a:r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i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= 0; </a:t>
            </a:r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i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&lt; n; </a:t>
            </a:r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i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++)</a:t>
            </a:r>
          </a:p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{</a:t>
            </a:r>
          </a:p>
          <a:p>
            <a:r>
              <a:rPr lang="en-US" sz="2800" dirty="0">
                <a:latin typeface="Consolas" pitchFamily="49" charset="0"/>
                <a:cs typeface="Consolas" pitchFamily="49" charset="0"/>
              </a:rPr>
              <a:t> 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 </a:t>
            </a:r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System.out.println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(students[</a:t>
            </a:r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i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]);</a:t>
            </a:r>
          </a:p>
          <a:p>
            <a:r>
              <a:rPr lang="en-US" sz="2800" dirty="0">
                <a:latin typeface="Consolas" pitchFamily="49" charset="0"/>
                <a:cs typeface="Consolas" pitchFamily="49" charset="0"/>
              </a:rPr>
              <a:t>}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912751" y="1892997"/>
            <a:ext cx="7315200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800" dirty="0"/>
              <a:t>Loop control variable (</a:t>
            </a:r>
            <a:r>
              <a:rPr lang="en-US" sz="2800" dirty="0" err="1"/>
              <a:t>i</a:t>
            </a:r>
            <a:r>
              <a:rPr lang="en-US" sz="2800" dirty="0"/>
              <a:t>) is incremented by one.</a:t>
            </a: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32727076"/>
              </p:ext>
            </p:extLst>
          </p:nvPr>
        </p:nvGraphicFramePr>
        <p:xfrm>
          <a:off x="3195236" y="5724162"/>
          <a:ext cx="5339165" cy="9144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67833"/>
                <a:gridCol w="1067833"/>
                <a:gridCol w="1067833"/>
                <a:gridCol w="1067833"/>
                <a:gridCol w="1067833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“Bob”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“Sue”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“Jose”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null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null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2122094" y="5493330"/>
            <a:ext cx="34977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n</a:t>
            </a:r>
            <a:endParaRPr lang="en-US" sz="24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1923536" y="5966389"/>
            <a:ext cx="753732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2400" dirty="0" smtClean="0"/>
              <a:t>   3   </a:t>
            </a:r>
            <a:endParaRPr lang="en-US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1127566" y="5486400"/>
            <a:ext cx="2600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err="1" smtClean="0"/>
              <a:t>i</a:t>
            </a:r>
            <a:endParaRPr lang="en-US" sz="24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880704" y="5943600"/>
            <a:ext cx="753732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2400" dirty="0" smtClean="0"/>
              <a:t>   </a:t>
            </a:r>
            <a:r>
              <a:rPr lang="en-US" sz="2400" dirty="0" smtClean="0">
                <a:solidFill>
                  <a:srgbClr val="FF0000"/>
                </a:solidFill>
              </a:rPr>
              <a:t>2</a:t>
            </a:r>
            <a:r>
              <a:rPr lang="en-US" sz="2400" dirty="0" smtClean="0"/>
              <a:t>   </a:t>
            </a:r>
            <a:endParaRPr lang="en-US" sz="2400" dirty="0"/>
          </a:p>
        </p:txBody>
      </p:sp>
      <p:sp>
        <p:nvSpPr>
          <p:cNvPr id="12" name="Rectangle 11"/>
          <p:cNvSpPr/>
          <p:nvPr/>
        </p:nvSpPr>
        <p:spPr>
          <a:xfrm>
            <a:off x="5257800" y="91867"/>
            <a:ext cx="685800" cy="457201"/>
          </a:xfrm>
          <a:prstGeom prst="rect">
            <a:avLst/>
          </a:prstGeom>
          <a:solidFill>
            <a:srgbClr val="FF0000">
              <a:alpha val="35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3412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14400" y="76200"/>
            <a:ext cx="7315200" cy="1815882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for(</a:t>
            </a:r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int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</a:t>
            </a:r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i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= 0; </a:t>
            </a:r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i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&lt; n; </a:t>
            </a:r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i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++)</a:t>
            </a:r>
          </a:p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{</a:t>
            </a:r>
          </a:p>
          <a:p>
            <a:r>
              <a:rPr lang="en-US" sz="2800" dirty="0">
                <a:latin typeface="Consolas" pitchFamily="49" charset="0"/>
                <a:cs typeface="Consolas" pitchFamily="49" charset="0"/>
              </a:rPr>
              <a:t> 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 </a:t>
            </a:r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System.out.println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(students[</a:t>
            </a:r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i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]);</a:t>
            </a:r>
          </a:p>
          <a:p>
            <a:r>
              <a:rPr lang="en-US" sz="2800" dirty="0">
                <a:latin typeface="Consolas" pitchFamily="49" charset="0"/>
                <a:cs typeface="Consolas" pitchFamily="49" charset="0"/>
              </a:rPr>
              <a:t>}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912751" y="1892997"/>
            <a:ext cx="7315200" cy="95410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800" dirty="0" err="1"/>
              <a:t>i</a:t>
            </a:r>
            <a:r>
              <a:rPr lang="en-US" sz="2800" dirty="0"/>
              <a:t> is </a:t>
            </a:r>
            <a:r>
              <a:rPr lang="en-US" sz="2800" dirty="0" smtClean="0"/>
              <a:t>still less </a:t>
            </a:r>
            <a:r>
              <a:rPr lang="en-US" sz="2800" dirty="0"/>
              <a:t>than the logical size of the array (n) so the loop continues.</a:t>
            </a: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08098063"/>
              </p:ext>
            </p:extLst>
          </p:nvPr>
        </p:nvGraphicFramePr>
        <p:xfrm>
          <a:off x="3195236" y="5724162"/>
          <a:ext cx="5339165" cy="9144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67833"/>
                <a:gridCol w="1067833"/>
                <a:gridCol w="1067833"/>
                <a:gridCol w="1067833"/>
                <a:gridCol w="1067833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“Bob”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“Sue”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“Jose”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null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null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2122094" y="5493330"/>
            <a:ext cx="34977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n</a:t>
            </a:r>
            <a:endParaRPr lang="en-US" sz="24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1923536" y="5966389"/>
            <a:ext cx="753732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2400" dirty="0" smtClean="0"/>
              <a:t>   3   </a:t>
            </a:r>
            <a:endParaRPr lang="en-US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1127566" y="5486400"/>
            <a:ext cx="2600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err="1" smtClean="0"/>
              <a:t>i</a:t>
            </a:r>
            <a:endParaRPr lang="en-US" sz="24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880704" y="5943600"/>
            <a:ext cx="753732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2400" dirty="0" smtClean="0"/>
              <a:t>   2   </a:t>
            </a:r>
            <a:endParaRPr lang="en-US" sz="2400" dirty="0"/>
          </a:p>
        </p:txBody>
      </p:sp>
      <p:sp>
        <p:nvSpPr>
          <p:cNvPr id="12" name="Rectangle 11"/>
          <p:cNvSpPr/>
          <p:nvPr/>
        </p:nvSpPr>
        <p:spPr>
          <a:xfrm>
            <a:off x="3810000" y="91867"/>
            <a:ext cx="1143000" cy="457201"/>
          </a:xfrm>
          <a:prstGeom prst="rect">
            <a:avLst/>
          </a:prstGeom>
          <a:solidFill>
            <a:srgbClr val="FF0000">
              <a:alpha val="35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7687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14400" y="76200"/>
            <a:ext cx="7315200" cy="1815882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for(</a:t>
            </a:r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int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</a:t>
            </a:r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i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= 0; </a:t>
            </a:r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i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&lt; n; </a:t>
            </a:r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i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++)</a:t>
            </a:r>
          </a:p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{</a:t>
            </a:r>
          </a:p>
          <a:p>
            <a:r>
              <a:rPr lang="en-US" sz="2800" dirty="0">
                <a:latin typeface="Consolas" pitchFamily="49" charset="0"/>
                <a:cs typeface="Consolas" pitchFamily="49" charset="0"/>
              </a:rPr>
              <a:t> 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 </a:t>
            </a:r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System.out.println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(students[</a:t>
            </a:r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i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]);</a:t>
            </a:r>
          </a:p>
          <a:p>
            <a:r>
              <a:rPr lang="en-US" sz="2800" dirty="0">
                <a:latin typeface="Consolas" pitchFamily="49" charset="0"/>
                <a:cs typeface="Consolas" pitchFamily="49" charset="0"/>
              </a:rPr>
              <a:t>}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912751" y="1892997"/>
            <a:ext cx="7315200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800" dirty="0"/>
              <a:t>Index </a:t>
            </a:r>
            <a:r>
              <a:rPr lang="en-US" sz="2800" dirty="0" smtClean="0"/>
              <a:t>[2] </a:t>
            </a:r>
            <a:r>
              <a:rPr lang="en-US" sz="2800" dirty="0"/>
              <a:t>of the array is displayed since </a:t>
            </a:r>
            <a:r>
              <a:rPr lang="en-US" sz="2800" dirty="0" err="1"/>
              <a:t>i</a:t>
            </a:r>
            <a:r>
              <a:rPr lang="en-US" sz="2800" dirty="0"/>
              <a:t> = </a:t>
            </a:r>
            <a:r>
              <a:rPr lang="en-US" sz="2800" dirty="0" smtClean="0"/>
              <a:t>2.</a:t>
            </a:r>
            <a:endParaRPr lang="en-US" sz="2800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90964645"/>
              </p:ext>
            </p:extLst>
          </p:nvPr>
        </p:nvGraphicFramePr>
        <p:xfrm>
          <a:off x="3195236" y="5724162"/>
          <a:ext cx="5339165" cy="9144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67833"/>
                <a:gridCol w="1067833"/>
                <a:gridCol w="1067833"/>
                <a:gridCol w="1067833"/>
                <a:gridCol w="1067833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“Bob”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“Sue”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“</a:t>
                      </a:r>
                      <a:r>
                        <a:rPr lang="en-US" sz="2400" dirty="0" smtClean="0">
                          <a:solidFill>
                            <a:srgbClr val="FF0000"/>
                          </a:solidFill>
                        </a:rPr>
                        <a:t>Jose</a:t>
                      </a:r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”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null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null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2122094" y="5493330"/>
            <a:ext cx="34977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n</a:t>
            </a:r>
            <a:endParaRPr lang="en-US" sz="24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1923536" y="5966389"/>
            <a:ext cx="753732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2400" dirty="0" smtClean="0"/>
              <a:t>   3   </a:t>
            </a:r>
            <a:endParaRPr lang="en-US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1127566" y="5486400"/>
            <a:ext cx="2600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err="1" smtClean="0"/>
              <a:t>i</a:t>
            </a:r>
            <a:endParaRPr lang="en-US" sz="24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880704" y="5943600"/>
            <a:ext cx="753732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2400" dirty="0" smtClean="0"/>
              <a:t>   2   </a:t>
            </a:r>
            <a:endParaRPr lang="en-US" sz="2400" dirty="0"/>
          </a:p>
        </p:txBody>
      </p:sp>
      <p:sp>
        <p:nvSpPr>
          <p:cNvPr id="12" name="Rectangle 11"/>
          <p:cNvSpPr/>
          <p:nvPr/>
        </p:nvSpPr>
        <p:spPr>
          <a:xfrm>
            <a:off x="914399" y="979868"/>
            <a:ext cx="7313551" cy="457201"/>
          </a:xfrm>
          <a:prstGeom prst="rect">
            <a:avLst/>
          </a:prstGeom>
          <a:solidFill>
            <a:srgbClr val="FF0000">
              <a:alpha val="35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1966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14400" y="76200"/>
            <a:ext cx="7315200" cy="1815882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for(</a:t>
            </a:r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int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</a:t>
            </a:r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i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= 0; </a:t>
            </a:r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i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&lt; n; </a:t>
            </a:r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i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++)</a:t>
            </a:r>
          </a:p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{</a:t>
            </a:r>
          </a:p>
          <a:p>
            <a:r>
              <a:rPr lang="en-US" sz="2800" dirty="0">
                <a:latin typeface="Consolas" pitchFamily="49" charset="0"/>
                <a:cs typeface="Consolas" pitchFamily="49" charset="0"/>
              </a:rPr>
              <a:t> 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 </a:t>
            </a:r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System.out.println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(students[</a:t>
            </a:r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i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]);</a:t>
            </a:r>
          </a:p>
          <a:p>
            <a:r>
              <a:rPr lang="en-US" sz="2800" dirty="0">
                <a:latin typeface="Consolas" pitchFamily="49" charset="0"/>
                <a:cs typeface="Consolas" pitchFamily="49" charset="0"/>
              </a:rPr>
              <a:t>}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912751" y="1892997"/>
            <a:ext cx="7315200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800" dirty="0"/>
              <a:t>Loop control variable (</a:t>
            </a:r>
            <a:r>
              <a:rPr lang="en-US" sz="2800" dirty="0" err="1"/>
              <a:t>i</a:t>
            </a:r>
            <a:r>
              <a:rPr lang="en-US" sz="2800" dirty="0"/>
              <a:t>) is incremented by one.</a:t>
            </a: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86104515"/>
              </p:ext>
            </p:extLst>
          </p:nvPr>
        </p:nvGraphicFramePr>
        <p:xfrm>
          <a:off x="3195236" y="5724162"/>
          <a:ext cx="5339165" cy="9144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67833"/>
                <a:gridCol w="1067833"/>
                <a:gridCol w="1067833"/>
                <a:gridCol w="1067833"/>
                <a:gridCol w="1067833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“Bob”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“Sue”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“Jose”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null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null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2122094" y="5493330"/>
            <a:ext cx="34977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n</a:t>
            </a:r>
            <a:endParaRPr lang="en-US" sz="24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1923536" y="5966389"/>
            <a:ext cx="753732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2400" dirty="0" smtClean="0"/>
              <a:t>   3   </a:t>
            </a:r>
            <a:endParaRPr lang="en-US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1127566" y="5486400"/>
            <a:ext cx="2600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err="1" smtClean="0"/>
              <a:t>i</a:t>
            </a:r>
            <a:endParaRPr lang="en-US" sz="24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880704" y="5943600"/>
            <a:ext cx="753732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2400" dirty="0" smtClean="0"/>
              <a:t>   </a:t>
            </a:r>
            <a:r>
              <a:rPr lang="en-US" sz="2400" dirty="0" smtClean="0">
                <a:solidFill>
                  <a:srgbClr val="FF0000"/>
                </a:solidFill>
              </a:rPr>
              <a:t>3</a:t>
            </a:r>
            <a:r>
              <a:rPr lang="en-US" sz="2400" dirty="0" smtClean="0"/>
              <a:t>   </a:t>
            </a:r>
            <a:endParaRPr lang="en-US" sz="2400" dirty="0"/>
          </a:p>
        </p:txBody>
      </p:sp>
      <p:sp>
        <p:nvSpPr>
          <p:cNvPr id="12" name="Rectangle 11"/>
          <p:cNvSpPr/>
          <p:nvPr/>
        </p:nvSpPr>
        <p:spPr>
          <a:xfrm>
            <a:off x="5257800" y="76200"/>
            <a:ext cx="685801" cy="457201"/>
          </a:xfrm>
          <a:prstGeom prst="rect">
            <a:avLst/>
          </a:prstGeom>
          <a:solidFill>
            <a:srgbClr val="FF0000">
              <a:alpha val="35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0260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14400" y="76200"/>
            <a:ext cx="7315200" cy="1815882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for(</a:t>
            </a:r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int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</a:t>
            </a:r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i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= 0; </a:t>
            </a:r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i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&lt; n; </a:t>
            </a:r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i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++)</a:t>
            </a:r>
          </a:p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{</a:t>
            </a:r>
          </a:p>
          <a:p>
            <a:r>
              <a:rPr lang="en-US" sz="2800" dirty="0">
                <a:latin typeface="Consolas" pitchFamily="49" charset="0"/>
                <a:cs typeface="Consolas" pitchFamily="49" charset="0"/>
              </a:rPr>
              <a:t> 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 </a:t>
            </a:r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System.out.println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(students[</a:t>
            </a:r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i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]);</a:t>
            </a:r>
          </a:p>
          <a:p>
            <a:r>
              <a:rPr lang="en-US" sz="2800" dirty="0">
                <a:latin typeface="Consolas" pitchFamily="49" charset="0"/>
                <a:cs typeface="Consolas" pitchFamily="49" charset="0"/>
              </a:rPr>
              <a:t>}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912751" y="1892997"/>
            <a:ext cx="7315200" cy="224676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800" dirty="0" err="1"/>
              <a:t>i</a:t>
            </a:r>
            <a:r>
              <a:rPr lang="en-US" sz="2800" dirty="0"/>
              <a:t> is </a:t>
            </a:r>
            <a:r>
              <a:rPr lang="en-US" sz="2800" dirty="0" smtClean="0"/>
              <a:t>now equal to the </a:t>
            </a:r>
            <a:r>
              <a:rPr lang="en-US" sz="2800" dirty="0"/>
              <a:t>logical size of the array (n) so the loop </a:t>
            </a:r>
            <a:r>
              <a:rPr lang="en-US" sz="2800" dirty="0" smtClean="0"/>
              <a:t>stops. By using the logical size of the array (n) to control how many times loop executes the last two cells of the array are not printed.</a:t>
            </a:r>
            <a:endParaRPr lang="en-US" sz="2800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33743802"/>
              </p:ext>
            </p:extLst>
          </p:nvPr>
        </p:nvGraphicFramePr>
        <p:xfrm>
          <a:off x="3195236" y="5724162"/>
          <a:ext cx="5339165" cy="9144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67833"/>
                <a:gridCol w="1067833"/>
                <a:gridCol w="1067833"/>
                <a:gridCol w="1067833"/>
                <a:gridCol w="1067833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rgbClr val="FF0000"/>
                          </a:solidFill>
                        </a:rPr>
                        <a:t>3</a:t>
                      </a:r>
                      <a:endParaRPr lang="en-US" sz="24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rgbClr val="FF0000"/>
                          </a:solidFill>
                        </a:rPr>
                        <a:t>4</a:t>
                      </a:r>
                      <a:endParaRPr lang="en-US" sz="24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“Bob”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“Sue”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“Jose”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null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null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2122094" y="5493330"/>
            <a:ext cx="34977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n</a:t>
            </a:r>
            <a:endParaRPr lang="en-US" sz="24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1923536" y="5966389"/>
            <a:ext cx="753732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2400" dirty="0" smtClean="0"/>
              <a:t>   3   </a:t>
            </a:r>
            <a:endParaRPr lang="en-US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1127566" y="5486400"/>
            <a:ext cx="2600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err="1" smtClean="0"/>
              <a:t>i</a:t>
            </a:r>
            <a:endParaRPr lang="en-US" sz="24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880704" y="5943600"/>
            <a:ext cx="753732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2400" dirty="0" smtClean="0"/>
              <a:t>   3   </a:t>
            </a:r>
            <a:endParaRPr lang="en-US" sz="2400" dirty="0"/>
          </a:p>
        </p:txBody>
      </p:sp>
      <p:sp>
        <p:nvSpPr>
          <p:cNvPr id="12" name="Rectangle 11"/>
          <p:cNvSpPr/>
          <p:nvPr/>
        </p:nvSpPr>
        <p:spPr>
          <a:xfrm>
            <a:off x="3810000" y="76200"/>
            <a:ext cx="1143000" cy="457201"/>
          </a:xfrm>
          <a:prstGeom prst="rect">
            <a:avLst/>
          </a:prstGeom>
          <a:solidFill>
            <a:srgbClr val="FF0000">
              <a:alpha val="35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0195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14400" y="76200"/>
            <a:ext cx="7315200" cy="4401205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800" dirty="0">
                <a:latin typeface="Consolas" pitchFamily="49" charset="0"/>
                <a:cs typeface="Consolas" pitchFamily="49" charset="0"/>
              </a:rPr>
              <a:t>String[] students= new String[5];</a:t>
            </a:r>
          </a:p>
          <a:p>
            <a:r>
              <a:rPr lang="en-US" sz="2800" dirty="0" err="1">
                <a:latin typeface="Consolas" pitchFamily="49" charset="0"/>
                <a:cs typeface="Consolas" pitchFamily="49" charset="0"/>
              </a:rPr>
              <a:t>int</a:t>
            </a:r>
            <a:r>
              <a:rPr lang="en-US" sz="2800" dirty="0">
                <a:latin typeface="Consolas" pitchFamily="49" charset="0"/>
                <a:cs typeface="Consolas" pitchFamily="49" charset="0"/>
              </a:rPr>
              <a:t> n = 0;</a:t>
            </a:r>
          </a:p>
          <a:p>
            <a:r>
              <a:rPr lang="en-US" sz="2800" dirty="0">
                <a:latin typeface="Consolas" pitchFamily="49" charset="0"/>
                <a:cs typeface="Consolas" pitchFamily="49" charset="0"/>
              </a:rPr>
              <a:t>String </a:t>
            </a:r>
            <a:r>
              <a:rPr lang="en-US" sz="2800" dirty="0" err="1">
                <a:latin typeface="Consolas" pitchFamily="49" charset="0"/>
                <a:cs typeface="Consolas" pitchFamily="49" charset="0"/>
              </a:rPr>
              <a:t>ans</a:t>
            </a:r>
            <a:r>
              <a:rPr lang="en-US" sz="2800" dirty="0">
                <a:latin typeface="Consolas" pitchFamily="49" charset="0"/>
                <a:cs typeface="Consolas" pitchFamily="49" charset="0"/>
              </a:rPr>
              <a:t> = “y”;</a:t>
            </a:r>
          </a:p>
          <a:p>
            <a:r>
              <a:rPr lang="en-US" sz="2800" dirty="0">
                <a:latin typeface="Consolas" pitchFamily="49" charset="0"/>
                <a:cs typeface="Consolas" pitchFamily="49" charset="0"/>
              </a:rPr>
              <a:t>while(</a:t>
            </a:r>
            <a:r>
              <a:rPr lang="en-US" sz="2800" dirty="0" err="1">
                <a:latin typeface="Consolas" pitchFamily="49" charset="0"/>
                <a:cs typeface="Consolas" pitchFamily="49" charset="0"/>
              </a:rPr>
              <a:t>ans.equals</a:t>
            </a:r>
            <a:r>
              <a:rPr lang="en-US" sz="2800" dirty="0">
                <a:latin typeface="Consolas" pitchFamily="49" charset="0"/>
                <a:cs typeface="Consolas" pitchFamily="49" charset="0"/>
              </a:rPr>
              <a:t>(“y”)) {</a:t>
            </a:r>
          </a:p>
          <a:p>
            <a:r>
              <a:rPr lang="en-US" sz="2800" dirty="0">
                <a:latin typeface="Consolas" pitchFamily="49" charset="0"/>
                <a:cs typeface="Consolas" pitchFamily="49" charset="0"/>
              </a:rPr>
              <a:t>  </a:t>
            </a:r>
            <a:r>
              <a:rPr lang="en-US" sz="2800" dirty="0" err="1">
                <a:latin typeface="Consolas" pitchFamily="49" charset="0"/>
                <a:cs typeface="Consolas" pitchFamily="49" charset="0"/>
              </a:rPr>
              <a:t>System.out.print</a:t>
            </a:r>
            <a:r>
              <a:rPr lang="en-US" sz="2800" dirty="0">
                <a:latin typeface="Consolas" pitchFamily="49" charset="0"/>
                <a:cs typeface="Consolas" pitchFamily="49" charset="0"/>
              </a:rPr>
              <a:t>(“Enter name--&gt;”);  </a:t>
            </a:r>
          </a:p>
          <a:p>
            <a:r>
              <a:rPr lang="en-US" sz="2800" dirty="0">
                <a:latin typeface="Consolas" pitchFamily="49" charset="0"/>
                <a:cs typeface="Consolas" pitchFamily="49" charset="0"/>
              </a:rPr>
              <a:t>  students[n] = </a:t>
            </a:r>
            <a:r>
              <a:rPr lang="en-US" sz="2800" dirty="0" err="1">
                <a:latin typeface="Consolas" pitchFamily="49" charset="0"/>
                <a:cs typeface="Consolas" pitchFamily="49" charset="0"/>
              </a:rPr>
              <a:t>keyboard.nextLine</a:t>
            </a:r>
            <a:r>
              <a:rPr lang="en-US" sz="2800" dirty="0">
                <a:latin typeface="Consolas" pitchFamily="49" charset="0"/>
                <a:cs typeface="Consolas" pitchFamily="49" charset="0"/>
              </a:rPr>
              <a:t>();</a:t>
            </a:r>
          </a:p>
          <a:p>
            <a:r>
              <a:rPr lang="en-US" sz="2800" dirty="0">
                <a:latin typeface="Consolas" pitchFamily="49" charset="0"/>
                <a:cs typeface="Consolas" pitchFamily="49" charset="0"/>
              </a:rPr>
              <a:t>  n++;</a:t>
            </a:r>
          </a:p>
          <a:p>
            <a:r>
              <a:rPr lang="en-US" sz="2800" dirty="0">
                <a:latin typeface="Consolas" pitchFamily="49" charset="0"/>
                <a:cs typeface="Consolas" pitchFamily="49" charset="0"/>
              </a:rPr>
              <a:t>  </a:t>
            </a:r>
            <a:r>
              <a:rPr lang="en-US" sz="2800" dirty="0" err="1">
                <a:latin typeface="Consolas" pitchFamily="49" charset="0"/>
                <a:cs typeface="Consolas" pitchFamily="49" charset="0"/>
              </a:rPr>
              <a:t>System.out.print</a:t>
            </a:r>
            <a:r>
              <a:rPr lang="en-US" sz="2800" dirty="0">
                <a:latin typeface="Consolas" pitchFamily="49" charset="0"/>
                <a:cs typeface="Consolas" pitchFamily="49" charset="0"/>
              </a:rPr>
              <a:t>(“Continue[y/n]”);   </a:t>
            </a:r>
          </a:p>
          <a:p>
            <a:r>
              <a:rPr lang="en-US" sz="2800" dirty="0">
                <a:latin typeface="Consolas" pitchFamily="49" charset="0"/>
                <a:cs typeface="Consolas" pitchFamily="49" charset="0"/>
              </a:rPr>
              <a:t>  </a:t>
            </a:r>
            <a:r>
              <a:rPr lang="en-US" sz="2800" dirty="0" err="1">
                <a:latin typeface="Consolas" pitchFamily="49" charset="0"/>
                <a:cs typeface="Consolas" pitchFamily="49" charset="0"/>
              </a:rPr>
              <a:t>ans</a:t>
            </a:r>
            <a:r>
              <a:rPr lang="en-US" sz="2800" dirty="0">
                <a:latin typeface="Consolas" pitchFamily="49" charset="0"/>
                <a:cs typeface="Consolas" pitchFamily="49" charset="0"/>
              </a:rPr>
              <a:t> = </a:t>
            </a:r>
            <a:r>
              <a:rPr lang="en-US" sz="2800" dirty="0" err="1">
                <a:latin typeface="Consolas" pitchFamily="49" charset="0"/>
                <a:cs typeface="Consolas" pitchFamily="49" charset="0"/>
              </a:rPr>
              <a:t>keyboard.nextLine</a:t>
            </a:r>
            <a:r>
              <a:rPr lang="en-US" sz="2800" dirty="0">
                <a:latin typeface="Consolas" pitchFamily="49" charset="0"/>
                <a:cs typeface="Consolas" pitchFamily="49" charset="0"/>
              </a:rPr>
              <a:t>();</a:t>
            </a:r>
          </a:p>
          <a:p>
            <a:r>
              <a:rPr lang="en-US" sz="2800" dirty="0">
                <a:latin typeface="Consolas" pitchFamily="49" charset="0"/>
                <a:cs typeface="Consolas" pitchFamily="49" charset="0"/>
              </a:rPr>
              <a:t>}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925446" y="4477405"/>
            <a:ext cx="7315200" cy="95410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Declare and initialize a String array with a </a:t>
            </a:r>
            <a:r>
              <a:rPr lang="en-US" sz="2800" dirty="0" smtClean="0">
                <a:solidFill>
                  <a:srgbClr val="FF0000"/>
                </a:solidFill>
              </a:rPr>
              <a:t>physical size </a:t>
            </a:r>
            <a:r>
              <a:rPr lang="en-US" sz="2800" dirty="0" smtClean="0"/>
              <a:t>of 5.  </a:t>
            </a:r>
          </a:p>
        </p:txBody>
      </p:sp>
      <p:sp>
        <p:nvSpPr>
          <p:cNvPr id="5" name="Rectangle 4"/>
          <p:cNvSpPr/>
          <p:nvPr/>
        </p:nvSpPr>
        <p:spPr>
          <a:xfrm>
            <a:off x="925446" y="90056"/>
            <a:ext cx="7304154" cy="519544"/>
          </a:xfrm>
          <a:prstGeom prst="rect">
            <a:avLst/>
          </a:prstGeom>
          <a:solidFill>
            <a:srgbClr val="FF0000">
              <a:alpha val="35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98022559"/>
              </p:ext>
            </p:extLst>
          </p:nvPr>
        </p:nvGraphicFramePr>
        <p:xfrm>
          <a:off x="3195236" y="5724162"/>
          <a:ext cx="5339165" cy="9144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67833"/>
                <a:gridCol w="1067833"/>
                <a:gridCol w="1067833"/>
                <a:gridCol w="1067833"/>
                <a:gridCol w="1067833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null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null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null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null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null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78851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14400" y="76200"/>
            <a:ext cx="7315200" cy="4401205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800" dirty="0">
                <a:latin typeface="Consolas" pitchFamily="49" charset="0"/>
                <a:cs typeface="Consolas" pitchFamily="49" charset="0"/>
              </a:rPr>
              <a:t>String[] students= new String[5];</a:t>
            </a:r>
          </a:p>
          <a:p>
            <a:r>
              <a:rPr lang="en-US" sz="2800" dirty="0" err="1">
                <a:latin typeface="Consolas" pitchFamily="49" charset="0"/>
                <a:cs typeface="Consolas" pitchFamily="49" charset="0"/>
              </a:rPr>
              <a:t>int</a:t>
            </a:r>
            <a:r>
              <a:rPr lang="en-US" sz="2800" dirty="0">
                <a:latin typeface="Consolas" pitchFamily="49" charset="0"/>
                <a:cs typeface="Consolas" pitchFamily="49" charset="0"/>
              </a:rPr>
              <a:t> n = 0;</a:t>
            </a:r>
          </a:p>
          <a:p>
            <a:r>
              <a:rPr lang="en-US" sz="2800" dirty="0">
                <a:latin typeface="Consolas" pitchFamily="49" charset="0"/>
                <a:cs typeface="Consolas" pitchFamily="49" charset="0"/>
              </a:rPr>
              <a:t>String </a:t>
            </a:r>
            <a:r>
              <a:rPr lang="en-US" sz="2800" dirty="0" err="1">
                <a:latin typeface="Consolas" pitchFamily="49" charset="0"/>
                <a:cs typeface="Consolas" pitchFamily="49" charset="0"/>
              </a:rPr>
              <a:t>ans</a:t>
            </a:r>
            <a:r>
              <a:rPr lang="en-US" sz="2800" dirty="0">
                <a:latin typeface="Consolas" pitchFamily="49" charset="0"/>
                <a:cs typeface="Consolas" pitchFamily="49" charset="0"/>
              </a:rPr>
              <a:t> = “y”;</a:t>
            </a:r>
          </a:p>
          <a:p>
            <a:r>
              <a:rPr lang="en-US" sz="2800" dirty="0">
                <a:latin typeface="Consolas" pitchFamily="49" charset="0"/>
                <a:cs typeface="Consolas" pitchFamily="49" charset="0"/>
              </a:rPr>
              <a:t>while(</a:t>
            </a:r>
            <a:r>
              <a:rPr lang="en-US" sz="2800" dirty="0" err="1">
                <a:latin typeface="Consolas" pitchFamily="49" charset="0"/>
                <a:cs typeface="Consolas" pitchFamily="49" charset="0"/>
              </a:rPr>
              <a:t>ans.equals</a:t>
            </a:r>
            <a:r>
              <a:rPr lang="en-US" sz="2800" dirty="0">
                <a:latin typeface="Consolas" pitchFamily="49" charset="0"/>
                <a:cs typeface="Consolas" pitchFamily="49" charset="0"/>
              </a:rPr>
              <a:t>(“y”)) {</a:t>
            </a:r>
          </a:p>
          <a:p>
            <a:r>
              <a:rPr lang="en-US" sz="2800" dirty="0">
                <a:latin typeface="Consolas" pitchFamily="49" charset="0"/>
                <a:cs typeface="Consolas" pitchFamily="49" charset="0"/>
              </a:rPr>
              <a:t>  </a:t>
            </a:r>
            <a:r>
              <a:rPr lang="en-US" sz="2800" dirty="0" err="1">
                <a:latin typeface="Consolas" pitchFamily="49" charset="0"/>
                <a:cs typeface="Consolas" pitchFamily="49" charset="0"/>
              </a:rPr>
              <a:t>System.out.print</a:t>
            </a:r>
            <a:r>
              <a:rPr lang="en-US" sz="2800" dirty="0">
                <a:latin typeface="Consolas" pitchFamily="49" charset="0"/>
                <a:cs typeface="Consolas" pitchFamily="49" charset="0"/>
              </a:rPr>
              <a:t>(“Enter name--&gt;”);  </a:t>
            </a:r>
          </a:p>
          <a:p>
            <a:r>
              <a:rPr lang="en-US" sz="2800" dirty="0">
                <a:latin typeface="Consolas" pitchFamily="49" charset="0"/>
                <a:cs typeface="Consolas" pitchFamily="49" charset="0"/>
              </a:rPr>
              <a:t>  students[n] = </a:t>
            </a:r>
            <a:r>
              <a:rPr lang="en-US" sz="2800" dirty="0" err="1">
                <a:latin typeface="Consolas" pitchFamily="49" charset="0"/>
                <a:cs typeface="Consolas" pitchFamily="49" charset="0"/>
              </a:rPr>
              <a:t>keyboard.nextLine</a:t>
            </a:r>
            <a:r>
              <a:rPr lang="en-US" sz="2800" dirty="0">
                <a:latin typeface="Consolas" pitchFamily="49" charset="0"/>
                <a:cs typeface="Consolas" pitchFamily="49" charset="0"/>
              </a:rPr>
              <a:t>();</a:t>
            </a:r>
          </a:p>
          <a:p>
            <a:r>
              <a:rPr lang="en-US" sz="2800" dirty="0">
                <a:latin typeface="Consolas" pitchFamily="49" charset="0"/>
                <a:cs typeface="Consolas" pitchFamily="49" charset="0"/>
              </a:rPr>
              <a:t>  n++;</a:t>
            </a:r>
          </a:p>
          <a:p>
            <a:r>
              <a:rPr lang="en-US" sz="2800" dirty="0">
                <a:latin typeface="Consolas" pitchFamily="49" charset="0"/>
                <a:cs typeface="Consolas" pitchFamily="49" charset="0"/>
              </a:rPr>
              <a:t>  </a:t>
            </a:r>
            <a:r>
              <a:rPr lang="en-US" sz="2800" dirty="0" err="1">
                <a:latin typeface="Consolas" pitchFamily="49" charset="0"/>
                <a:cs typeface="Consolas" pitchFamily="49" charset="0"/>
              </a:rPr>
              <a:t>System.out.print</a:t>
            </a:r>
            <a:r>
              <a:rPr lang="en-US" sz="2800" dirty="0">
                <a:latin typeface="Consolas" pitchFamily="49" charset="0"/>
                <a:cs typeface="Consolas" pitchFamily="49" charset="0"/>
              </a:rPr>
              <a:t>(“Continue[y/n]”);   </a:t>
            </a:r>
          </a:p>
          <a:p>
            <a:r>
              <a:rPr lang="en-US" sz="2800" dirty="0">
                <a:latin typeface="Consolas" pitchFamily="49" charset="0"/>
                <a:cs typeface="Consolas" pitchFamily="49" charset="0"/>
              </a:rPr>
              <a:t>  </a:t>
            </a:r>
            <a:r>
              <a:rPr lang="en-US" sz="2800" dirty="0" err="1">
                <a:latin typeface="Consolas" pitchFamily="49" charset="0"/>
                <a:cs typeface="Consolas" pitchFamily="49" charset="0"/>
              </a:rPr>
              <a:t>ans</a:t>
            </a:r>
            <a:r>
              <a:rPr lang="en-US" sz="2800" dirty="0">
                <a:latin typeface="Consolas" pitchFamily="49" charset="0"/>
                <a:cs typeface="Consolas" pitchFamily="49" charset="0"/>
              </a:rPr>
              <a:t> = </a:t>
            </a:r>
            <a:r>
              <a:rPr lang="en-US" sz="2800" dirty="0" err="1">
                <a:latin typeface="Consolas" pitchFamily="49" charset="0"/>
                <a:cs typeface="Consolas" pitchFamily="49" charset="0"/>
              </a:rPr>
              <a:t>keyboard.nextLine</a:t>
            </a:r>
            <a:r>
              <a:rPr lang="en-US" sz="2800" dirty="0">
                <a:latin typeface="Consolas" pitchFamily="49" charset="0"/>
                <a:cs typeface="Consolas" pitchFamily="49" charset="0"/>
              </a:rPr>
              <a:t>();</a:t>
            </a:r>
          </a:p>
          <a:p>
            <a:r>
              <a:rPr lang="en-US" sz="2800" dirty="0">
                <a:latin typeface="Consolas" pitchFamily="49" charset="0"/>
                <a:cs typeface="Consolas" pitchFamily="49" charset="0"/>
              </a:rPr>
              <a:t>}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914400" y="4488274"/>
            <a:ext cx="7315200" cy="95410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Declare and initialize a counter variable that will track the </a:t>
            </a:r>
            <a:r>
              <a:rPr lang="en-US" sz="2800" dirty="0" smtClean="0">
                <a:solidFill>
                  <a:srgbClr val="FF0000"/>
                </a:solidFill>
              </a:rPr>
              <a:t>logical size </a:t>
            </a:r>
            <a:r>
              <a:rPr lang="en-US" sz="2800" dirty="0" smtClean="0"/>
              <a:t>of the array.</a:t>
            </a:r>
          </a:p>
        </p:txBody>
      </p:sp>
      <p:sp>
        <p:nvSpPr>
          <p:cNvPr id="5" name="Rectangle 4"/>
          <p:cNvSpPr/>
          <p:nvPr/>
        </p:nvSpPr>
        <p:spPr>
          <a:xfrm>
            <a:off x="895884" y="533400"/>
            <a:ext cx="7333716" cy="457200"/>
          </a:xfrm>
          <a:prstGeom prst="rect">
            <a:avLst/>
          </a:prstGeom>
          <a:solidFill>
            <a:srgbClr val="FF0000">
              <a:alpha val="35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69998927"/>
              </p:ext>
            </p:extLst>
          </p:nvPr>
        </p:nvGraphicFramePr>
        <p:xfrm>
          <a:off x="3195236" y="5724162"/>
          <a:ext cx="5339165" cy="9144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67833"/>
                <a:gridCol w="1067833"/>
                <a:gridCol w="1067833"/>
                <a:gridCol w="1067833"/>
                <a:gridCol w="1067833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null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null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null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null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null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2122094" y="5493330"/>
            <a:ext cx="34977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n</a:t>
            </a:r>
            <a:endParaRPr lang="en-US" sz="24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1923536" y="5966389"/>
            <a:ext cx="753732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400" dirty="0" smtClean="0"/>
              <a:t>   </a:t>
            </a:r>
            <a:r>
              <a:rPr lang="en-US" sz="2400" dirty="0" smtClean="0">
                <a:solidFill>
                  <a:srgbClr val="FF0000"/>
                </a:solidFill>
              </a:rPr>
              <a:t>0</a:t>
            </a:r>
            <a:r>
              <a:rPr lang="en-US" sz="2400" dirty="0" smtClean="0"/>
              <a:t>   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153477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14400" y="76200"/>
            <a:ext cx="7315200" cy="4401205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800" dirty="0">
                <a:latin typeface="Consolas" pitchFamily="49" charset="0"/>
                <a:cs typeface="Consolas" pitchFamily="49" charset="0"/>
              </a:rPr>
              <a:t>String[] students= new String[5];</a:t>
            </a:r>
          </a:p>
          <a:p>
            <a:r>
              <a:rPr lang="en-US" sz="2800" dirty="0" err="1">
                <a:latin typeface="Consolas" pitchFamily="49" charset="0"/>
                <a:cs typeface="Consolas" pitchFamily="49" charset="0"/>
              </a:rPr>
              <a:t>int</a:t>
            </a:r>
            <a:r>
              <a:rPr lang="en-US" sz="2800" dirty="0">
                <a:latin typeface="Consolas" pitchFamily="49" charset="0"/>
                <a:cs typeface="Consolas" pitchFamily="49" charset="0"/>
              </a:rPr>
              <a:t> n = 0;</a:t>
            </a:r>
          </a:p>
          <a:p>
            <a:r>
              <a:rPr lang="en-US" sz="2800" dirty="0">
                <a:latin typeface="Consolas" pitchFamily="49" charset="0"/>
                <a:cs typeface="Consolas" pitchFamily="49" charset="0"/>
              </a:rPr>
              <a:t>String </a:t>
            </a:r>
            <a:r>
              <a:rPr lang="en-US" sz="2800" dirty="0" err="1">
                <a:latin typeface="Consolas" pitchFamily="49" charset="0"/>
                <a:cs typeface="Consolas" pitchFamily="49" charset="0"/>
              </a:rPr>
              <a:t>ans</a:t>
            </a:r>
            <a:r>
              <a:rPr lang="en-US" sz="2800" dirty="0">
                <a:latin typeface="Consolas" pitchFamily="49" charset="0"/>
                <a:cs typeface="Consolas" pitchFamily="49" charset="0"/>
              </a:rPr>
              <a:t> = “y”;</a:t>
            </a:r>
          </a:p>
          <a:p>
            <a:r>
              <a:rPr lang="en-US" sz="2800" dirty="0">
                <a:latin typeface="Consolas" pitchFamily="49" charset="0"/>
                <a:cs typeface="Consolas" pitchFamily="49" charset="0"/>
              </a:rPr>
              <a:t>while(</a:t>
            </a:r>
            <a:r>
              <a:rPr lang="en-US" sz="2800" dirty="0" err="1">
                <a:latin typeface="Consolas" pitchFamily="49" charset="0"/>
                <a:cs typeface="Consolas" pitchFamily="49" charset="0"/>
              </a:rPr>
              <a:t>ans.equals</a:t>
            </a:r>
            <a:r>
              <a:rPr lang="en-US" sz="2800" dirty="0">
                <a:latin typeface="Consolas" pitchFamily="49" charset="0"/>
                <a:cs typeface="Consolas" pitchFamily="49" charset="0"/>
              </a:rPr>
              <a:t>(“y”)) {</a:t>
            </a:r>
          </a:p>
          <a:p>
            <a:r>
              <a:rPr lang="en-US" sz="2800" dirty="0">
                <a:latin typeface="Consolas" pitchFamily="49" charset="0"/>
                <a:cs typeface="Consolas" pitchFamily="49" charset="0"/>
              </a:rPr>
              <a:t>  </a:t>
            </a:r>
            <a:r>
              <a:rPr lang="en-US" sz="2800" dirty="0" err="1">
                <a:latin typeface="Consolas" pitchFamily="49" charset="0"/>
                <a:cs typeface="Consolas" pitchFamily="49" charset="0"/>
              </a:rPr>
              <a:t>System.out.print</a:t>
            </a:r>
            <a:r>
              <a:rPr lang="en-US" sz="2800" dirty="0">
                <a:latin typeface="Consolas" pitchFamily="49" charset="0"/>
                <a:cs typeface="Consolas" pitchFamily="49" charset="0"/>
              </a:rPr>
              <a:t>(“Enter name--&gt;”);  </a:t>
            </a:r>
          </a:p>
          <a:p>
            <a:r>
              <a:rPr lang="en-US" sz="2800" dirty="0">
                <a:latin typeface="Consolas" pitchFamily="49" charset="0"/>
                <a:cs typeface="Consolas" pitchFamily="49" charset="0"/>
              </a:rPr>
              <a:t>  students[n] = </a:t>
            </a:r>
            <a:r>
              <a:rPr lang="en-US" sz="2800" dirty="0" err="1">
                <a:latin typeface="Consolas" pitchFamily="49" charset="0"/>
                <a:cs typeface="Consolas" pitchFamily="49" charset="0"/>
              </a:rPr>
              <a:t>keyboard.nextLine</a:t>
            </a:r>
            <a:r>
              <a:rPr lang="en-US" sz="2800" dirty="0">
                <a:latin typeface="Consolas" pitchFamily="49" charset="0"/>
                <a:cs typeface="Consolas" pitchFamily="49" charset="0"/>
              </a:rPr>
              <a:t>();</a:t>
            </a:r>
          </a:p>
          <a:p>
            <a:r>
              <a:rPr lang="en-US" sz="2800" dirty="0">
                <a:latin typeface="Consolas" pitchFamily="49" charset="0"/>
                <a:cs typeface="Consolas" pitchFamily="49" charset="0"/>
              </a:rPr>
              <a:t>  n++;</a:t>
            </a:r>
          </a:p>
          <a:p>
            <a:r>
              <a:rPr lang="en-US" sz="2800" dirty="0">
                <a:latin typeface="Consolas" pitchFamily="49" charset="0"/>
                <a:cs typeface="Consolas" pitchFamily="49" charset="0"/>
              </a:rPr>
              <a:t>  </a:t>
            </a:r>
            <a:r>
              <a:rPr lang="en-US" sz="2800" dirty="0" err="1">
                <a:latin typeface="Consolas" pitchFamily="49" charset="0"/>
                <a:cs typeface="Consolas" pitchFamily="49" charset="0"/>
              </a:rPr>
              <a:t>System.out.print</a:t>
            </a:r>
            <a:r>
              <a:rPr lang="en-US" sz="2800" dirty="0">
                <a:latin typeface="Consolas" pitchFamily="49" charset="0"/>
                <a:cs typeface="Consolas" pitchFamily="49" charset="0"/>
              </a:rPr>
              <a:t>(“Continue[y/n]”);   </a:t>
            </a:r>
          </a:p>
          <a:p>
            <a:r>
              <a:rPr lang="en-US" sz="2800" dirty="0">
                <a:latin typeface="Consolas" pitchFamily="49" charset="0"/>
                <a:cs typeface="Consolas" pitchFamily="49" charset="0"/>
              </a:rPr>
              <a:t>  </a:t>
            </a:r>
            <a:r>
              <a:rPr lang="en-US" sz="2800" dirty="0" err="1">
                <a:latin typeface="Consolas" pitchFamily="49" charset="0"/>
                <a:cs typeface="Consolas" pitchFamily="49" charset="0"/>
              </a:rPr>
              <a:t>ans</a:t>
            </a:r>
            <a:r>
              <a:rPr lang="en-US" sz="2800" dirty="0">
                <a:latin typeface="Consolas" pitchFamily="49" charset="0"/>
                <a:cs typeface="Consolas" pitchFamily="49" charset="0"/>
              </a:rPr>
              <a:t> = </a:t>
            </a:r>
            <a:r>
              <a:rPr lang="en-US" sz="2800" dirty="0" err="1">
                <a:latin typeface="Consolas" pitchFamily="49" charset="0"/>
                <a:cs typeface="Consolas" pitchFamily="49" charset="0"/>
              </a:rPr>
              <a:t>keyboard.nextLine</a:t>
            </a:r>
            <a:r>
              <a:rPr lang="en-US" sz="2800" dirty="0">
                <a:latin typeface="Consolas" pitchFamily="49" charset="0"/>
                <a:cs typeface="Consolas" pitchFamily="49" charset="0"/>
              </a:rPr>
              <a:t>();</a:t>
            </a:r>
          </a:p>
          <a:p>
            <a:r>
              <a:rPr lang="en-US" sz="2800" dirty="0">
                <a:latin typeface="Consolas" pitchFamily="49" charset="0"/>
                <a:cs typeface="Consolas" pitchFamily="49" charset="0"/>
              </a:rPr>
              <a:t>}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932916" y="4470368"/>
            <a:ext cx="7315200" cy="95410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Declare a String variable to store the delimiter for the while loop.</a:t>
            </a:r>
          </a:p>
        </p:txBody>
      </p:sp>
      <p:sp>
        <p:nvSpPr>
          <p:cNvPr id="5" name="Rectangle 4"/>
          <p:cNvSpPr/>
          <p:nvPr/>
        </p:nvSpPr>
        <p:spPr>
          <a:xfrm>
            <a:off x="914400" y="974221"/>
            <a:ext cx="7333716" cy="457200"/>
          </a:xfrm>
          <a:prstGeom prst="rect">
            <a:avLst/>
          </a:prstGeom>
          <a:solidFill>
            <a:srgbClr val="FF0000">
              <a:alpha val="35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12619029"/>
              </p:ext>
            </p:extLst>
          </p:nvPr>
        </p:nvGraphicFramePr>
        <p:xfrm>
          <a:off x="3195236" y="5724162"/>
          <a:ext cx="5339165" cy="9144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67833"/>
                <a:gridCol w="1067833"/>
                <a:gridCol w="1067833"/>
                <a:gridCol w="1067833"/>
                <a:gridCol w="1067833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null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null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null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null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null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864101" y="5943600"/>
            <a:ext cx="727763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400" dirty="0" smtClean="0"/>
              <a:t> “</a:t>
            </a:r>
            <a:r>
              <a:rPr lang="en-US" sz="2400" dirty="0" smtClean="0">
                <a:solidFill>
                  <a:srgbClr val="FF0000"/>
                </a:solidFill>
              </a:rPr>
              <a:t>y</a:t>
            </a:r>
            <a:r>
              <a:rPr lang="en-US" sz="2400" dirty="0" smtClean="0"/>
              <a:t>” </a:t>
            </a:r>
            <a:endParaRPr lang="en-US" sz="2400" dirty="0"/>
          </a:p>
        </p:txBody>
      </p:sp>
      <p:sp>
        <p:nvSpPr>
          <p:cNvPr id="8" name="TextBox 7"/>
          <p:cNvSpPr txBox="1"/>
          <p:nvPr/>
        </p:nvSpPr>
        <p:spPr>
          <a:xfrm>
            <a:off x="898508" y="5493330"/>
            <a:ext cx="62549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err="1" smtClean="0"/>
              <a:t>ans</a:t>
            </a:r>
            <a:endParaRPr lang="en-US" sz="24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2122094" y="5493330"/>
            <a:ext cx="34977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n</a:t>
            </a:r>
            <a:endParaRPr lang="en-US" sz="24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1923536" y="5966389"/>
            <a:ext cx="753732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400" dirty="0" smtClean="0"/>
              <a:t>   0   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509333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14400" y="76200"/>
            <a:ext cx="7315200" cy="4401205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800" dirty="0">
                <a:latin typeface="Consolas" pitchFamily="49" charset="0"/>
                <a:cs typeface="Consolas" pitchFamily="49" charset="0"/>
              </a:rPr>
              <a:t>String[] students= new String[5];</a:t>
            </a:r>
          </a:p>
          <a:p>
            <a:r>
              <a:rPr lang="en-US" sz="2800" dirty="0" err="1">
                <a:latin typeface="Consolas" pitchFamily="49" charset="0"/>
                <a:cs typeface="Consolas" pitchFamily="49" charset="0"/>
              </a:rPr>
              <a:t>int</a:t>
            </a:r>
            <a:r>
              <a:rPr lang="en-US" sz="2800" dirty="0">
                <a:latin typeface="Consolas" pitchFamily="49" charset="0"/>
                <a:cs typeface="Consolas" pitchFamily="49" charset="0"/>
              </a:rPr>
              <a:t> n = 0;</a:t>
            </a:r>
          </a:p>
          <a:p>
            <a:r>
              <a:rPr lang="en-US" sz="2800" dirty="0">
                <a:latin typeface="Consolas" pitchFamily="49" charset="0"/>
                <a:cs typeface="Consolas" pitchFamily="49" charset="0"/>
              </a:rPr>
              <a:t>String </a:t>
            </a:r>
            <a:r>
              <a:rPr lang="en-US" sz="2800" dirty="0" err="1">
                <a:latin typeface="Consolas" pitchFamily="49" charset="0"/>
                <a:cs typeface="Consolas" pitchFamily="49" charset="0"/>
              </a:rPr>
              <a:t>ans</a:t>
            </a:r>
            <a:r>
              <a:rPr lang="en-US" sz="2800" dirty="0">
                <a:latin typeface="Consolas" pitchFamily="49" charset="0"/>
                <a:cs typeface="Consolas" pitchFamily="49" charset="0"/>
              </a:rPr>
              <a:t> = “y”;</a:t>
            </a:r>
          </a:p>
          <a:p>
            <a:r>
              <a:rPr lang="en-US" sz="2800" dirty="0">
                <a:latin typeface="Consolas" pitchFamily="49" charset="0"/>
                <a:cs typeface="Consolas" pitchFamily="49" charset="0"/>
              </a:rPr>
              <a:t>while(</a:t>
            </a:r>
            <a:r>
              <a:rPr lang="en-US" sz="2800" dirty="0" err="1">
                <a:latin typeface="Consolas" pitchFamily="49" charset="0"/>
                <a:cs typeface="Consolas" pitchFamily="49" charset="0"/>
              </a:rPr>
              <a:t>ans.equals</a:t>
            </a:r>
            <a:r>
              <a:rPr lang="en-US" sz="2800" dirty="0">
                <a:latin typeface="Consolas" pitchFamily="49" charset="0"/>
                <a:cs typeface="Consolas" pitchFamily="49" charset="0"/>
              </a:rPr>
              <a:t>(“y”)) {</a:t>
            </a:r>
          </a:p>
          <a:p>
            <a:r>
              <a:rPr lang="en-US" sz="2800" dirty="0">
                <a:latin typeface="Consolas" pitchFamily="49" charset="0"/>
                <a:cs typeface="Consolas" pitchFamily="49" charset="0"/>
              </a:rPr>
              <a:t>  </a:t>
            </a:r>
            <a:r>
              <a:rPr lang="en-US" sz="2800" dirty="0" err="1">
                <a:latin typeface="Consolas" pitchFamily="49" charset="0"/>
                <a:cs typeface="Consolas" pitchFamily="49" charset="0"/>
              </a:rPr>
              <a:t>System.out.print</a:t>
            </a:r>
            <a:r>
              <a:rPr lang="en-US" sz="2800" dirty="0">
                <a:latin typeface="Consolas" pitchFamily="49" charset="0"/>
                <a:cs typeface="Consolas" pitchFamily="49" charset="0"/>
              </a:rPr>
              <a:t>(“Enter name--&gt;”);  </a:t>
            </a:r>
          </a:p>
          <a:p>
            <a:r>
              <a:rPr lang="en-US" sz="2800" dirty="0">
                <a:latin typeface="Consolas" pitchFamily="49" charset="0"/>
                <a:cs typeface="Consolas" pitchFamily="49" charset="0"/>
              </a:rPr>
              <a:t>  students[n] = </a:t>
            </a:r>
            <a:r>
              <a:rPr lang="en-US" sz="2800" dirty="0" err="1">
                <a:latin typeface="Consolas" pitchFamily="49" charset="0"/>
                <a:cs typeface="Consolas" pitchFamily="49" charset="0"/>
              </a:rPr>
              <a:t>keyboard.nextLine</a:t>
            </a:r>
            <a:r>
              <a:rPr lang="en-US" sz="2800" dirty="0">
                <a:latin typeface="Consolas" pitchFamily="49" charset="0"/>
                <a:cs typeface="Consolas" pitchFamily="49" charset="0"/>
              </a:rPr>
              <a:t>();</a:t>
            </a:r>
          </a:p>
          <a:p>
            <a:r>
              <a:rPr lang="en-US" sz="2800" dirty="0">
                <a:latin typeface="Consolas" pitchFamily="49" charset="0"/>
                <a:cs typeface="Consolas" pitchFamily="49" charset="0"/>
              </a:rPr>
              <a:t>  n++;</a:t>
            </a:r>
          </a:p>
          <a:p>
            <a:r>
              <a:rPr lang="en-US" sz="2800" dirty="0">
                <a:latin typeface="Consolas" pitchFamily="49" charset="0"/>
                <a:cs typeface="Consolas" pitchFamily="49" charset="0"/>
              </a:rPr>
              <a:t>  </a:t>
            </a:r>
            <a:r>
              <a:rPr lang="en-US" sz="2800" dirty="0" err="1">
                <a:latin typeface="Consolas" pitchFamily="49" charset="0"/>
                <a:cs typeface="Consolas" pitchFamily="49" charset="0"/>
              </a:rPr>
              <a:t>System.out.print</a:t>
            </a:r>
            <a:r>
              <a:rPr lang="en-US" sz="2800" dirty="0">
                <a:latin typeface="Consolas" pitchFamily="49" charset="0"/>
                <a:cs typeface="Consolas" pitchFamily="49" charset="0"/>
              </a:rPr>
              <a:t>(“Continue[y/n]”);   </a:t>
            </a:r>
          </a:p>
          <a:p>
            <a:r>
              <a:rPr lang="en-US" sz="2800" dirty="0">
                <a:latin typeface="Consolas" pitchFamily="49" charset="0"/>
                <a:cs typeface="Consolas" pitchFamily="49" charset="0"/>
              </a:rPr>
              <a:t>  </a:t>
            </a:r>
            <a:r>
              <a:rPr lang="en-US" sz="2800" dirty="0" err="1">
                <a:latin typeface="Consolas" pitchFamily="49" charset="0"/>
                <a:cs typeface="Consolas" pitchFamily="49" charset="0"/>
              </a:rPr>
              <a:t>ans</a:t>
            </a:r>
            <a:r>
              <a:rPr lang="en-US" sz="2800" dirty="0">
                <a:latin typeface="Consolas" pitchFamily="49" charset="0"/>
                <a:cs typeface="Consolas" pitchFamily="49" charset="0"/>
              </a:rPr>
              <a:t> = </a:t>
            </a:r>
            <a:r>
              <a:rPr lang="en-US" sz="2800" dirty="0" err="1">
                <a:latin typeface="Consolas" pitchFamily="49" charset="0"/>
                <a:cs typeface="Consolas" pitchFamily="49" charset="0"/>
              </a:rPr>
              <a:t>keyboard.nextLine</a:t>
            </a:r>
            <a:r>
              <a:rPr lang="en-US" sz="2800" dirty="0">
                <a:latin typeface="Consolas" pitchFamily="49" charset="0"/>
                <a:cs typeface="Consolas" pitchFamily="49" charset="0"/>
              </a:rPr>
              <a:t>();</a:t>
            </a:r>
          </a:p>
          <a:p>
            <a:r>
              <a:rPr lang="en-US" sz="2800" dirty="0">
                <a:latin typeface="Consolas" pitchFamily="49" charset="0"/>
                <a:cs typeface="Consolas" pitchFamily="49" charset="0"/>
              </a:rPr>
              <a:t>}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932916" y="4478911"/>
            <a:ext cx="7315200" cy="95410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The while loop will continue as long as </a:t>
            </a:r>
            <a:r>
              <a:rPr lang="en-US" sz="2800" dirty="0" err="1" smtClean="0"/>
              <a:t>ans</a:t>
            </a:r>
            <a:r>
              <a:rPr lang="en-US" sz="2800" dirty="0" smtClean="0"/>
              <a:t> equals “y”.</a:t>
            </a:r>
          </a:p>
        </p:txBody>
      </p:sp>
      <p:sp>
        <p:nvSpPr>
          <p:cNvPr id="5" name="Rectangle 4"/>
          <p:cNvSpPr/>
          <p:nvPr/>
        </p:nvSpPr>
        <p:spPr>
          <a:xfrm>
            <a:off x="914400" y="1431421"/>
            <a:ext cx="7333716" cy="457200"/>
          </a:xfrm>
          <a:prstGeom prst="rect">
            <a:avLst/>
          </a:prstGeom>
          <a:solidFill>
            <a:srgbClr val="FF0000">
              <a:alpha val="35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66972460"/>
              </p:ext>
            </p:extLst>
          </p:nvPr>
        </p:nvGraphicFramePr>
        <p:xfrm>
          <a:off x="3195236" y="5724162"/>
          <a:ext cx="5339165" cy="9144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67833"/>
                <a:gridCol w="1067833"/>
                <a:gridCol w="1067833"/>
                <a:gridCol w="1067833"/>
                <a:gridCol w="1067833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null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null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null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null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null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864101" y="5943600"/>
            <a:ext cx="727763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400" dirty="0" smtClean="0"/>
              <a:t> “y” </a:t>
            </a:r>
            <a:endParaRPr lang="en-US" sz="2400" dirty="0"/>
          </a:p>
        </p:txBody>
      </p:sp>
      <p:sp>
        <p:nvSpPr>
          <p:cNvPr id="8" name="TextBox 7"/>
          <p:cNvSpPr txBox="1"/>
          <p:nvPr/>
        </p:nvSpPr>
        <p:spPr>
          <a:xfrm>
            <a:off x="898508" y="5493330"/>
            <a:ext cx="62549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err="1" smtClean="0"/>
              <a:t>ans</a:t>
            </a:r>
            <a:endParaRPr lang="en-US" sz="24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2122094" y="5493330"/>
            <a:ext cx="34977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n</a:t>
            </a:r>
            <a:endParaRPr lang="en-US" sz="24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1923536" y="5966389"/>
            <a:ext cx="753732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400" dirty="0" smtClean="0"/>
              <a:t>   0   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088346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14400" y="76200"/>
            <a:ext cx="7315200" cy="4401205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800" dirty="0">
                <a:latin typeface="Consolas" pitchFamily="49" charset="0"/>
                <a:cs typeface="Consolas" pitchFamily="49" charset="0"/>
              </a:rPr>
              <a:t>String[] students= new String[5];</a:t>
            </a:r>
          </a:p>
          <a:p>
            <a:r>
              <a:rPr lang="en-US" sz="2800" dirty="0" err="1">
                <a:latin typeface="Consolas" pitchFamily="49" charset="0"/>
                <a:cs typeface="Consolas" pitchFamily="49" charset="0"/>
              </a:rPr>
              <a:t>int</a:t>
            </a:r>
            <a:r>
              <a:rPr lang="en-US" sz="2800" dirty="0">
                <a:latin typeface="Consolas" pitchFamily="49" charset="0"/>
                <a:cs typeface="Consolas" pitchFamily="49" charset="0"/>
              </a:rPr>
              <a:t> n = 0;</a:t>
            </a:r>
          </a:p>
          <a:p>
            <a:r>
              <a:rPr lang="en-US" sz="2800" dirty="0">
                <a:latin typeface="Consolas" pitchFamily="49" charset="0"/>
                <a:cs typeface="Consolas" pitchFamily="49" charset="0"/>
              </a:rPr>
              <a:t>String </a:t>
            </a:r>
            <a:r>
              <a:rPr lang="en-US" sz="2800" dirty="0" err="1">
                <a:latin typeface="Consolas" pitchFamily="49" charset="0"/>
                <a:cs typeface="Consolas" pitchFamily="49" charset="0"/>
              </a:rPr>
              <a:t>ans</a:t>
            </a:r>
            <a:r>
              <a:rPr lang="en-US" sz="2800" dirty="0">
                <a:latin typeface="Consolas" pitchFamily="49" charset="0"/>
                <a:cs typeface="Consolas" pitchFamily="49" charset="0"/>
              </a:rPr>
              <a:t> = “y”;</a:t>
            </a:r>
          </a:p>
          <a:p>
            <a:r>
              <a:rPr lang="en-US" sz="2800" dirty="0">
                <a:latin typeface="Consolas" pitchFamily="49" charset="0"/>
                <a:cs typeface="Consolas" pitchFamily="49" charset="0"/>
              </a:rPr>
              <a:t>while(</a:t>
            </a:r>
            <a:r>
              <a:rPr lang="en-US" sz="2800" dirty="0" err="1">
                <a:latin typeface="Consolas" pitchFamily="49" charset="0"/>
                <a:cs typeface="Consolas" pitchFamily="49" charset="0"/>
              </a:rPr>
              <a:t>ans.equals</a:t>
            </a:r>
            <a:r>
              <a:rPr lang="en-US" sz="2800" dirty="0">
                <a:latin typeface="Consolas" pitchFamily="49" charset="0"/>
                <a:cs typeface="Consolas" pitchFamily="49" charset="0"/>
              </a:rPr>
              <a:t>(“y”)) {</a:t>
            </a:r>
          </a:p>
          <a:p>
            <a:r>
              <a:rPr lang="en-US" sz="2800" dirty="0">
                <a:latin typeface="Consolas" pitchFamily="49" charset="0"/>
                <a:cs typeface="Consolas" pitchFamily="49" charset="0"/>
              </a:rPr>
              <a:t>  </a:t>
            </a:r>
            <a:r>
              <a:rPr lang="en-US" sz="2800" dirty="0" err="1">
                <a:latin typeface="Consolas" pitchFamily="49" charset="0"/>
                <a:cs typeface="Consolas" pitchFamily="49" charset="0"/>
              </a:rPr>
              <a:t>System.out.print</a:t>
            </a:r>
            <a:r>
              <a:rPr lang="en-US" sz="2800" dirty="0">
                <a:latin typeface="Consolas" pitchFamily="49" charset="0"/>
                <a:cs typeface="Consolas" pitchFamily="49" charset="0"/>
              </a:rPr>
              <a:t>(“Enter name--&gt;”);  </a:t>
            </a:r>
          </a:p>
          <a:p>
            <a:r>
              <a:rPr lang="en-US" sz="2800" dirty="0">
                <a:latin typeface="Consolas" pitchFamily="49" charset="0"/>
                <a:cs typeface="Consolas" pitchFamily="49" charset="0"/>
              </a:rPr>
              <a:t>  students[n] = </a:t>
            </a:r>
            <a:r>
              <a:rPr lang="en-US" sz="2800" dirty="0" err="1">
                <a:latin typeface="Consolas" pitchFamily="49" charset="0"/>
                <a:cs typeface="Consolas" pitchFamily="49" charset="0"/>
              </a:rPr>
              <a:t>keyboard.nextLine</a:t>
            </a:r>
            <a:r>
              <a:rPr lang="en-US" sz="2800" dirty="0">
                <a:latin typeface="Consolas" pitchFamily="49" charset="0"/>
                <a:cs typeface="Consolas" pitchFamily="49" charset="0"/>
              </a:rPr>
              <a:t>();</a:t>
            </a:r>
          </a:p>
          <a:p>
            <a:r>
              <a:rPr lang="en-US" sz="2800" dirty="0">
                <a:latin typeface="Consolas" pitchFamily="49" charset="0"/>
                <a:cs typeface="Consolas" pitchFamily="49" charset="0"/>
              </a:rPr>
              <a:t>  n++;</a:t>
            </a:r>
          </a:p>
          <a:p>
            <a:r>
              <a:rPr lang="en-US" sz="2800" dirty="0">
                <a:latin typeface="Consolas" pitchFamily="49" charset="0"/>
                <a:cs typeface="Consolas" pitchFamily="49" charset="0"/>
              </a:rPr>
              <a:t>  </a:t>
            </a:r>
            <a:r>
              <a:rPr lang="en-US" sz="2800" dirty="0" err="1">
                <a:latin typeface="Consolas" pitchFamily="49" charset="0"/>
                <a:cs typeface="Consolas" pitchFamily="49" charset="0"/>
              </a:rPr>
              <a:t>System.out.print</a:t>
            </a:r>
            <a:r>
              <a:rPr lang="en-US" sz="2800" dirty="0">
                <a:latin typeface="Consolas" pitchFamily="49" charset="0"/>
                <a:cs typeface="Consolas" pitchFamily="49" charset="0"/>
              </a:rPr>
              <a:t>(“Continue[y/n]”);   </a:t>
            </a:r>
          </a:p>
          <a:p>
            <a:r>
              <a:rPr lang="en-US" sz="2800" dirty="0">
                <a:latin typeface="Consolas" pitchFamily="49" charset="0"/>
                <a:cs typeface="Consolas" pitchFamily="49" charset="0"/>
              </a:rPr>
              <a:t>  </a:t>
            </a:r>
            <a:r>
              <a:rPr lang="en-US" sz="2800" dirty="0" err="1">
                <a:latin typeface="Consolas" pitchFamily="49" charset="0"/>
                <a:cs typeface="Consolas" pitchFamily="49" charset="0"/>
              </a:rPr>
              <a:t>ans</a:t>
            </a:r>
            <a:r>
              <a:rPr lang="en-US" sz="2800" dirty="0">
                <a:latin typeface="Consolas" pitchFamily="49" charset="0"/>
                <a:cs typeface="Consolas" pitchFamily="49" charset="0"/>
              </a:rPr>
              <a:t> = </a:t>
            </a:r>
            <a:r>
              <a:rPr lang="en-US" sz="2800" dirty="0" err="1">
                <a:latin typeface="Consolas" pitchFamily="49" charset="0"/>
                <a:cs typeface="Consolas" pitchFamily="49" charset="0"/>
              </a:rPr>
              <a:t>keyboard.nextLine</a:t>
            </a:r>
            <a:r>
              <a:rPr lang="en-US" sz="2800" dirty="0">
                <a:latin typeface="Consolas" pitchFamily="49" charset="0"/>
                <a:cs typeface="Consolas" pitchFamily="49" charset="0"/>
              </a:rPr>
              <a:t>();</a:t>
            </a:r>
          </a:p>
          <a:p>
            <a:r>
              <a:rPr lang="en-US" sz="2800" dirty="0">
                <a:latin typeface="Consolas" pitchFamily="49" charset="0"/>
                <a:cs typeface="Consolas" pitchFamily="49" charset="0"/>
              </a:rPr>
              <a:t>}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932916" y="4478911"/>
            <a:ext cx="7315200" cy="95410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A student’s name is entered into the array at index 0 since n = 0.</a:t>
            </a:r>
          </a:p>
        </p:txBody>
      </p:sp>
      <p:sp>
        <p:nvSpPr>
          <p:cNvPr id="5" name="Rectangle 4"/>
          <p:cNvSpPr/>
          <p:nvPr/>
        </p:nvSpPr>
        <p:spPr>
          <a:xfrm>
            <a:off x="914400" y="1880074"/>
            <a:ext cx="7333716" cy="778379"/>
          </a:xfrm>
          <a:prstGeom prst="rect">
            <a:avLst/>
          </a:prstGeom>
          <a:solidFill>
            <a:srgbClr val="FF0000">
              <a:alpha val="35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59173103"/>
              </p:ext>
            </p:extLst>
          </p:nvPr>
        </p:nvGraphicFramePr>
        <p:xfrm>
          <a:off x="3195236" y="5724162"/>
          <a:ext cx="5339165" cy="9144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67833"/>
                <a:gridCol w="1067833"/>
                <a:gridCol w="1067833"/>
                <a:gridCol w="1067833"/>
                <a:gridCol w="1067833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“</a:t>
                      </a:r>
                      <a:r>
                        <a:rPr lang="en-US" sz="2400" dirty="0" smtClean="0">
                          <a:solidFill>
                            <a:srgbClr val="FF0000"/>
                          </a:solidFill>
                        </a:rPr>
                        <a:t>Bob</a:t>
                      </a:r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”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null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null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null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null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864101" y="5943600"/>
            <a:ext cx="727763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400" dirty="0" smtClean="0"/>
              <a:t> “y” </a:t>
            </a:r>
            <a:endParaRPr lang="en-US" sz="2400" dirty="0"/>
          </a:p>
        </p:txBody>
      </p:sp>
      <p:sp>
        <p:nvSpPr>
          <p:cNvPr id="8" name="TextBox 7"/>
          <p:cNvSpPr txBox="1"/>
          <p:nvPr/>
        </p:nvSpPr>
        <p:spPr>
          <a:xfrm>
            <a:off x="898508" y="5493330"/>
            <a:ext cx="62549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err="1" smtClean="0"/>
              <a:t>ans</a:t>
            </a:r>
            <a:endParaRPr lang="en-US" sz="24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2122094" y="5493330"/>
            <a:ext cx="34977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n</a:t>
            </a:r>
            <a:endParaRPr lang="en-US" sz="24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1923536" y="5966389"/>
            <a:ext cx="753732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400" dirty="0" smtClean="0"/>
              <a:t>   0   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68503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14400" y="76200"/>
            <a:ext cx="7315200" cy="4401205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800" dirty="0">
                <a:latin typeface="Consolas" pitchFamily="49" charset="0"/>
                <a:cs typeface="Consolas" pitchFamily="49" charset="0"/>
              </a:rPr>
              <a:t>String[] students= new String[5];</a:t>
            </a:r>
          </a:p>
          <a:p>
            <a:r>
              <a:rPr lang="en-US" sz="2800" dirty="0" err="1">
                <a:latin typeface="Consolas" pitchFamily="49" charset="0"/>
                <a:cs typeface="Consolas" pitchFamily="49" charset="0"/>
              </a:rPr>
              <a:t>int</a:t>
            </a:r>
            <a:r>
              <a:rPr lang="en-US" sz="2800" dirty="0">
                <a:latin typeface="Consolas" pitchFamily="49" charset="0"/>
                <a:cs typeface="Consolas" pitchFamily="49" charset="0"/>
              </a:rPr>
              <a:t> n = 0;</a:t>
            </a:r>
          </a:p>
          <a:p>
            <a:r>
              <a:rPr lang="en-US" sz="2800" dirty="0">
                <a:latin typeface="Consolas" pitchFamily="49" charset="0"/>
                <a:cs typeface="Consolas" pitchFamily="49" charset="0"/>
              </a:rPr>
              <a:t>String </a:t>
            </a:r>
            <a:r>
              <a:rPr lang="en-US" sz="2800" dirty="0" err="1">
                <a:latin typeface="Consolas" pitchFamily="49" charset="0"/>
                <a:cs typeface="Consolas" pitchFamily="49" charset="0"/>
              </a:rPr>
              <a:t>ans</a:t>
            </a:r>
            <a:r>
              <a:rPr lang="en-US" sz="2800" dirty="0">
                <a:latin typeface="Consolas" pitchFamily="49" charset="0"/>
                <a:cs typeface="Consolas" pitchFamily="49" charset="0"/>
              </a:rPr>
              <a:t> = “y”;</a:t>
            </a:r>
          </a:p>
          <a:p>
            <a:r>
              <a:rPr lang="en-US" sz="2800" dirty="0">
                <a:latin typeface="Consolas" pitchFamily="49" charset="0"/>
                <a:cs typeface="Consolas" pitchFamily="49" charset="0"/>
              </a:rPr>
              <a:t>while(</a:t>
            </a:r>
            <a:r>
              <a:rPr lang="en-US" sz="2800" dirty="0" err="1">
                <a:latin typeface="Consolas" pitchFamily="49" charset="0"/>
                <a:cs typeface="Consolas" pitchFamily="49" charset="0"/>
              </a:rPr>
              <a:t>ans.equals</a:t>
            </a:r>
            <a:r>
              <a:rPr lang="en-US" sz="2800" dirty="0">
                <a:latin typeface="Consolas" pitchFamily="49" charset="0"/>
                <a:cs typeface="Consolas" pitchFamily="49" charset="0"/>
              </a:rPr>
              <a:t>(“y”)) {</a:t>
            </a:r>
          </a:p>
          <a:p>
            <a:r>
              <a:rPr lang="en-US" sz="2800" dirty="0">
                <a:latin typeface="Consolas" pitchFamily="49" charset="0"/>
                <a:cs typeface="Consolas" pitchFamily="49" charset="0"/>
              </a:rPr>
              <a:t>  </a:t>
            </a:r>
            <a:r>
              <a:rPr lang="en-US" sz="2800" dirty="0" err="1">
                <a:latin typeface="Consolas" pitchFamily="49" charset="0"/>
                <a:cs typeface="Consolas" pitchFamily="49" charset="0"/>
              </a:rPr>
              <a:t>System.out.print</a:t>
            </a:r>
            <a:r>
              <a:rPr lang="en-US" sz="2800" dirty="0">
                <a:latin typeface="Consolas" pitchFamily="49" charset="0"/>
                <a:cs typeface="Consolas" pitchFamily="49" charset="0"/>
              </a:rPr>
              <a:t>(“Enter name--&gt;”);  </a:t>
            </a:r>
          </a:p>
          <a:p>
            <a:r>
              <a:rPr lang="en-US" sz="2800" dirty="0">
                <a:latin typeface="Consolas" pitchFamily="49" charset="0"/>
                <a:cs typeface="Consolas" pitchFamily="49" charset="0"/>
              </a:rPr>
              <a:t>  students[n] = </a:t>
            </a:r>
            <a:r>
              <a:rPr lang="en-US" sz="2800" dirty="0" err="1">
                <a:latin typeface="Consolas" pitchFamily="49" charset="0"/>
                <a:cs typeface="Consolas" pitchFamily="49" charset="0"/>
              </a:rPr>
              <a:t>keyboard.nextLine</a:t>
            </a:r>
            <a:r>
              <a:rPr lang="en-US" sz="2800" dirty="0">
                <a:latin typeface="Consolas" pitchFamily="49" charset="0"/>
                <a:cs typeface="Consolas" pitchFamily="49" charset="0"/>
              </a:rPr>
              <a:t>();</a:t>
            </a:r>
          </a:p>
          <a:p>
            <a:r>
              <a:rPr lang="en-US" sz="2800" dirty="0">
                <a:latin typeface="Consolas" pitchFamily="49" charset="0"/>
                <a:cs typeface="Consolas" pitchFamily="49" charset="0"/>
              </a:rPr>
              <a:t>  n++;</a:t>
            </a:r>
          </a:p>
          <a:p>
            <a:r>
              <a:rPr lang="en-US" sz="2800" dirty="0">
                <a:latin typeface="Consolas" pitchFamily="49" charset="0"/>
                <a:cs typeface="Consolas" pitchFamily="49" charset="0"/>
              </a:rPr>
              <a:t>  </a:t>
            </a:r>
            <a:r>
              <a:rPr lang="en-US" sz="2800" dirty="0" err="1">
                <a:latin typeface="Consolas" pitchFamily="49" charset="0"/>
                <a:cs typeface="Consolas" pitchFamily="49" charset="0"/>
              </a:rPr>
              <a:t>System.out.print</a:t>
            </a:r>
            <a:r>
              <a:rPr lang="en-US" sz="2800" dirty="0">
                <a:latin typeface="Consolas" pitchFamily="49" charset="0"/>
                <a:cs typeface="Consolas" pitchFamily="49" charset="0"/>
              </a:rPr>
              <a:t>(“Continue[y/n]”);   </a:t>
            </a:r>
          </a:p>
          <a:p>
            <a:r>
              <a:rPr lang="en-US" sz="2800" dirty="0">
                <a:latin typeface="Consolas" pitchFamily="49" charset="0"/>
                <a:cs typeface="Consolas" pitchFamily="49" charset="0"/>
              </a:rPr>
              <a:t>  </a:t>
            </a:r>
            <a:r>
              <a:rPr lang="en-US" sz="2800" dirty="0" err="1">
                <a:latin typeface="Consolas" pitchFamily="49" charset="0"/>
                <a:cs typeface="Consolas" pitchFamily="49" charset="0"/>
              </a:rPr>
              <a:t>ans</a:t>
            </a:r>
            <a:r>
              <a:rPr lang="en-US" sz="2800" dirty="0">
                <a:latin typeface="Consolas" pitchFamily="49" charset="0"/>
                <a:cs typeface="Consolas" pitchFamily="49" charset="0"/>
              </a:rPr>
              <a:t> = </a:t>
            </a:r>
            <a:r>
              <a:rPr lang="en-US" sz="2800" dirty="0" err="1">
                <a:latin typeface="Consolas" pitchFamily="49" charset="0"/>
                <a:cs typeface="Consolas" pitchFamily="49" charset="0"/>
              </a:rPr>
              <a:t>keyboard.nextLine</a:t>
            </a:r>
            <a:r>
              <a:rPr lang="en-US" sz="2800" dirty="0">
                <a:latin typeface="Consolas" pitchFamily="49" charset="0"/>
                <a:cs typeface="Consolas" pitchFamily="49" charset="0"/>
              </a:rPr>
              <a:t>();</a:t>
            </a:r>
          </a:p>
          <a:p>
            <a:r>
              <a:rPr lang="en-US" sz="2800" dirty="0">
                <a:latin typeface="Consolas" pitchFamily="49" charset="0"/>
                <a:cs typeface="Consolas" pitchFamily="49" charset="0"/>
              </a:rPr>
              <a:t>}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932916" y="4478911"/>
            <a:ext cx="7315200" cy="95410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The logical size of the array is increased by one by incrementing the variable n.</a:t>
            </a:r>
          </a:p>
        </p:txBody>
      </p:sp>
      <p:sp>
        <p:nvSpPr>
          <p:cNvPr id="5" name="Rectangle 4"/>
          <p:cNvSpPr/>
          <p:nvPr/>
        </p:nvSpPr>
        <p:spPr>
          <a:xfrm>
            <a:off x="895884" y="2743200"/>
            <a:ext cx="7333716" cy="381000"/>
          </a:xfrm>
          <a:prstGeom prst="rect">
            <a:avLst/>
          </a:prstGeom>
          <a:solidFill>
            <a:srgbClr val="FF0000">
              <a:alpha val="35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17681401"/>
              </p:ext>
            </p:extLst>
          </p:nvPr>
        </p:nvGraphicFramePr>
        <p:xfrm>
          <a:off x="3195236" y="5724162"/>
          <a:ext cx="5339165" cy="9144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67833"/>
                <a:gridCol w="1067833"/>
                <a:gridCol w="1067833"/>
                <a:gridCol w="1067833"/>
                <a:gridCol w="1067833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“Bob”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null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null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null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null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864101" y="5943600"/>
            <a:ext cx="727763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400" dirty="0" smtClean="0"/>
              <a:t> “y” </a:t>
            </a:r>
            <a:endParaRPr lang="en-US" sz="2400" dirty="0"/>
          </a:p>
        </p:txBody>
      </p:sp>
      <p:sp>
        <p:nvSpPr>
          <p:cNvPr id="8" name="TextBox 7"/>
          <p:cNvSpPr txBox="1"/>
          <p:nvPr/>
        </p:nvSpPr>
        <p:spPr>
          <a:xfrm>
            <a:off x="898508" y="5493330"/>
            <a:ext cx="62549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err="1" smtClean="0"/>
              <a:t>ans</a:t>
            </a:r>
            <a:endParaRPr lang="en-US" sz="24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2122094" y="5493330"/>
            <a:ext cx="34977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n</a:t>
            </a:r>
            <a:endParaRPr lang="en-US" sz="24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1923536" y="5966389"/>
            <a:ext cx="753732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400" dirty="0" smtClean="0"/>
              <a:t>   </a:t>
            </a:r>
            <a:r>
              <a:rPr lang="en-US" sz="2400" dirty="0" smtClean="0">
                <a:solidFill>
                  <a:srgbClr val="FF0000"/>
                </a:solidFill>
              </a:rPr>
              <a:t>1</a:t>
            </a:r>
            <a:r>
              <a:rPr lang="en-US" sz="2400" dirty="0" smtClean="0"/>
              <a:t>   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429373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14400" y="76200"/>
            <a:ext cx="7315200" cy="4401205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800" dirty="0">
                <a:latin typeface="Consolas" pitchFamily="49" charset="0"/>
                <a:cs typeface="Consolas" pitchFamily="49" charset="0"/>
              </a:rPr>
              <a:t>String[] students= new String[5];</a:t>
            </a:r>
          </a:p>
          <a:p>
            <a:r>
              <a:rPr lang="en-US" sz="2800" dirty="0" err="1">
                <a:latin typeface="Consolas" pitchFamily="49" charset="0"/>
                <a:cs typeface="Consolas" pitchFamily="49" charset="0"/>
              </a:rPr>
              <a:t>int</a:t>
            </a:r>
            <a:r>
              <a:rPr lang="en-US" sz="2800" dirty="0">
                <a:latin typeface="Consolas" pitchFamily="49" charset="0"/>
                <a:cs typeface="Consolas" pitchFamily="49" charset="0"/>
              </a:rPr>
              <a:t> n = 0;</a:t>
            </a:r>
          </a:p>
          <a:p>
            <a:r>
              <a:rPr lang="en-US" sz="2800" dirty="0">
                <a:latin typeface="Consolas" pitchFamily="49" charset="0"/>
                <a:cs typeface="Consolas" pitchFamily="49" charset="0"/>
              </a:rPr>
              <a:t>String </a:t>
            </a:r>
            <a:r>
              <a:rPr lang="en-US" sz="2800" dirty="0" err="1">
                <a:latin typeface="Consolas" pitchFamily="49" charset="0"/>
                <a:cs typeface="Consolas" pitchFamily="49" charset="0"/>
              </a:rPr>
              <a:t>ans</a:t>
            </a:r>
            <a:r>
              <a:rPr lang="en-US" sz="2800" dirty="0">
                <a:latin typeface="Consolas" pitchFamily="49" charset="0"/>
                <a:cs typeface="Consolas" pitchFamily="49" charset="0"/>
              </a:rPr>
              <a:t> = “y”;</a:t>
            </a:r>
          </a:p>
          <a:p>
            <a:r>
              <a:rPr lang="en-US" sz="2800" dirty="0">
                <a:latin typeface="Consolas" pitchFamily="49" charset="0"/>
                <a:cs typeface="Consolas" pitchFamily="49" charset="0"/>
              </a:rPr>
              <a:t>while(</a:t>
            </a:r>
            <a:r>
              <a:rPr lang="en-US" sz="2800" dirty="0" err="1">
                <a:latin typeface="Consolas" pitchFamily="49" charset="0"/>
                <a:cs typeface="Consolas" pitchFamily="49" charset="0"/>
              </a:rPr>
              <a:t>ans.equals</a:t>
            </a:r>
            <a:r>
              <a:rPr lang="en-US" sz="2800" dirty="0">
                <a:latin typeface="Consolas" pitchFamily="49" charset="0"/>
                <a:cs typeface="Consolas" pitchFamily="49" charset="0"/>
              </a:rPr>
              <a:t>(“y”)) {</a:t>
            </a:r>
          </a:p>
          <a:p>
            <a:r>
              <a:rPr lang="en-US" sz="2800" dirty="0">
                <a:latin typeface="Consolas" pitchFamily="49" charset="0"/>
                <a:cs typeface="Consolas" pitchFamily="49" charset="0"/>
              </a:rPr>
              <a:t>  </a:t>
            </a:r>
            <a:r>
              <a:rPr lang="en-US" sz="2800" dirty="0" err="1">
                <a:latin typeface="Consolas" pitchFamily="49" charset="0"/>
                <a:cs typeface="Consolas" pitchFamily="49" charset="0"/>
              </a:rPr>
              <a:t>System.out.print</a:t>
            </a:r>
            <a:r>
              <a:rPr lang="en-US" sz="2800" dirty="0">
                <a:latin typeface="Consolas" pitchFamily="49" charset="0"/>
                <a:cs typeface="Consolas" pitchFamily="49" charset="0"/>
              </a:rPr>
              <a:t>(“Enter name--&gt;”);  </a:t>
            </a:r>
          </a:p>
          <a:p>
            <a:r>
              <a:rPr lang="en-US" sz="2800" dirty="0">
                <a:latin typeface="Consolas" pitchFamily="49" charset="0"/>
                <a:cs typeface="Consolas" pitchFamily="49" charset="0"/>
              </a:rPr>
              <a:t>  students[n] = </a:t>
            </a:r>
            <a:r>
              <a:rPr lang="en-US" sz="2800" dirty="0" err="1">
                <a:latin typeface="Consolas" pitchFamily="49" charset="0"/>
                <a:cs typeface="Consolas" pitchFamily="49" charset="0"/>
              </a:rPr>
              <a:t>keyboard.nextLine</a:t>
            </a:r>
            <a:r>
              <a:rPr lang="en-US" sz="2800" dirty="0">
                <a:latin typeface="Consolas" pitchFamily="49" charset="0"/>
                <a:cs typeface="Consolas" pitchFamily="49" charset="0"/>
              </a:rPr>
              <a:t>();</a:t>
            </a:r>
          </a:p>
          <a:p>
            <a:r>
              <a:rPr lang="en-US" sz="2800" dirty="0">
                <a:latin typeface="Consolas" pitchFamily="49" charset="0"/>
                <a:cs typeface="Consolas" pitchFamily="49" charset="0"/>
              </a:rPr>
              <a:t>  n++;</a:t>
            </a:r>
          </a:p>
          <a:p>
            <a:r>
              <a:rPr lang="en-US" sz="2800" dirty="0">
                <a:latin typeface="Consolas" pitchFamily="49" charset="0"/>
                <a:cs typeface="Consolas" pitchFamily="49" charset="0"/>
              </a:rPr>
              <a:t>  </a:t>
            </a:r>
            <a:r>
              <a:rPr lang="en-US" sz="2800" dirty="0" err="1">
                <a:latin typeface="Consolas" pitchFamily="49" charset="0"/>
                <a:cs typeface="Consolas" pitchFamily="49" charset="0"/>
              </a:rPr>
              <a:t>System.out.print</a:t>
            </a:r>
            <a:r>
              <a:rPr lang="en-US" sz="2800" dirty="0">
                <a:latin typeface="Consolas" pitchFamily="49" charset="0"/>
                <a:cs typeface="Consolas" pitchFamily="49" charset="0"/>
              </a:rPr>
              <a:t>(“Continue[y/n]”);   </a:t>
            </a:r>
          </a:p>
          <a:p>
            <a:r>
              <a:rPr lang="en-US" sz="2800" dirty="0">
                <a:latin typeface="Consolas" pitchFamily="49" charset="0"/>
                <a:cs typeface="Consolas" pitchFamily="49" charset="0"/>
              </a:rPr>
              <a:t>  </a:t>
            </a:r>
            <a:r>
              <a:rPr lang="en-US" sz="2800" dirty="0" err="1">
                <a:latin typeface="Consolas" pitchFamily="49" charset="0"/>
                <a:cs typeface="Consolas" pitchFamily="49" charset="0"/>
              </a:rPr>
              <a:t>ans</a:t>
            </a:r>
            <a:r>
              <a:rPr lang="en-US" sz="2800" dirty="0">
                <a:latin typeface="Consolas" pitchFamily="49" charset="0"/>
                <a:cs typeface="Consolas" pitchFamily="49" charset="0"/>
              </a:rPr>
              <a:t> = </a:t>
            </a:r>
            <a:r>
              <a:rPr lang="en-US" sz="2800" dirty="0" err="1">
                <a:latin typeface="Consolas" pitchFamily="49" charset="0"/>
                <a:cs typeface="Consolas" pitchFamily="49" charset="0"/>
              </a:rPr>
              <a:t>keyboard.nextLine</a:t>
            </a:r>
            <a:r>
              <a:rPr lang="en-US" sz="2800" dirty="0">
                <a:latin typeface="Consolas" pitchFamily="49" charset="0"/>
                <a:cs typeface="Consolas" pitchFamily="49" charset="0"/>
              </a:rPr>
              <a:t>();</a:t>
            </a:r>
          </a:p>
          <a:p>
            <a:r>
              <a:rPr lang="en-US" sz="2800" dirty="0">
                <a:latin typeface="Consolas" pitchFamily="49" charset="0"/>
                <a:cs typeface="Consolas" pitchFamily="49" charset="0"/>
              </a:rPr>
              <a:t>}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932916" y="4478911"/>
            <a:ext cx="7315200" cy="95410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User types “y” when prompted so the loop continues.</a:t>
            </a:r>
          </a:p>
        </p:txBody>
      </p:sp>
      <p:sp>
        <p:nvSpPr>
          <p:cNvPr id="5" name="Rectangle 4"/>
          <p:cNvSpPr/>
          <p:nvPr/>
        </p:nvSpPr>
        <p:spPr>
          <a:xfrm>
            <a:off x="915824" y="3124200"/>
            <a:ext cx="7333716" cy="838200"/>
          </a:xfrm>
          <a:prstGeom prst="rect">
            <a:avLst/>
          </a:prstGeom>
          <a:solidFill>
            <a:srgbClr val="FF0000">
              <a:alpha val="35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60287804"/>
              </p:ext>
            </p:extLst>
          </p:nvPr>
        </p:nvGraphicFramePr>
        <p:xfrm>
          <a:off x="3195236" y="5724162"/>
          <a:ext cx="5339165" cy="9144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67833"/>
                <a:gridCol w="1067833"/>
                <a:gridCol w="1067833"/>
                <a:gridCol w="1067833"/>
                <a:gridCol w="1067833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“Bob”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null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null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null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null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864101" y="5943600"/>
            <a:ext cx="727763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400" dirty="0" smtClean="0"/>
              <a:t> “</a:t>
            </a:r>
            <a:r>
              <a:rPr lang="en-US" sz="2400" dirty="0" smtClean="0">
                <a:solidFill>
                  <a:srgbClr val="FF0000"/>
                </a:solidFill>
              </a:rPr>
              <a:t>y</a:t>
            </a:r>
            <a:r>
              <a:rPr lang="en-US" sz="2400" dirty="0" smtClean="0"/>
              <a:t>” </a:t>
            </a:r>
            <a:endParaRPr lang="en-US" sz="2400" dirty="0"/>
          </a:p>
        </p:txBody>
      </p:sp>
      <p:sp>
        <p:nvSpPr>
          <p:cNvPr id="8" name="TextBox 7"/>
          <p:cNvSpPr txBox="1"/>
          <p:nvPr/>
        </p:nvSpPr>
        <p:spPr>
          <a:xfrm>
            <a:off x="898508" y="5493330"/>
            <a:ext cx="62549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err="1" smtClean="0"/>
              <a:t>ans</a:t>
            </a:r>
            <a:endParaRPr lang="en-US" sz="24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2122094" y="5493330"/>
            <a:ext cx="34977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n</a:t>
            </a:r>
            <a:endParaRPr lang="en-US" sz="24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1923536" y="5966389"/>
            <a:ext cx="753732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2400" dirty="0" smtClean="0"/>
              <a:t>   1   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676776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984</TotalTime>
  <Words>1980</Words>
  <Application>Microsoft Office PowerPoint</Application>
  <PresentationFormat>On-screen Show (4:3)</PresentationFormat>
  <Paragraphs>584</Paragraphs>
  <Slides>28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29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repair</dc:creator>
  <cp:lastModifiedBy>Barry</cp:lastModifiedBy>
  <cp:revision>96</cp:revision>
  <dcterms:created xsi:type="dcterms:W3CDTF">2012-11-30T16:22:57Z</dcterms:created>
  <dcterms:modified xsi:type="dcterms:W3CDTF">2013-07-26T22:53:41Z</dcterms:modified>
</cp:coreProperties>
</file>