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91" r:id="rId2"/>
    <p:sldId id="258" r:id="rId3"/>
    <p:sldId id="260" r:id="rId4"/>
    <p:sldId id="297" r:id="rId5"/>
    <p:sldId id="299" r:id="rId6"/>
    <p:sldId id="300" r:id="rId7"/>
    <p:sldId id="301" r:id="rId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DDEFF"/>
    <a:srgbClr val="9FCFFF"/>
    <a:srgbClr val="43A1FF"/>
    <a:srgbClr val="1171FF"/>
    <a:srgbClr val="A7D3FF"/>
    <a:srgbClr val="93C9FF"/>
    <a:srgbClr val="A3D1FF"/>
    <a:srgbClr val="6DB6FF"/>
    <a:srgbClr val="3386FF"/>
    <a:srgbClr val="FFE18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2787"/>
    <p:restoredTop sz="90929"/>
  </p:normalViewPr>
  <p:slideViewPr>
    <p:cSldViewPr>
      <p:cViewPr varScale="1">
        <p:scale>
          <a:sx n="106" d="100"/>
          <a:sy n="106" d="100"/>
        </p:scale>
        <p:origin x="-176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42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fld id="{452B7991-B171-444F-8BE5-06BD7A1305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601580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99EB37-EA3E-48A1-A23E-AFE30F18B3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7C53FF-F131-44D2-97F4-EB10D1E869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6D2363-C623-4D62-8A50-8C7912E1C6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3612C7-8DEC-47CA-A2D4-EE51ED8B5FD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BC66F0-CFD4-494D-9912-A2F41513723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BCF689-9B10-4D0B-90E9-C34E60CFCA9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30E154-CC92-4157-8208-A6288F85DC7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513363-D3C0-43D7-90F5-9604EB2B79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F987E2-DA5A-45A0-933A-A827CC6875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A55BEA-62D4-4886-BF37-D9D2086DC47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D3CC70-BA7A-4742-A0BE-778B3D7772E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1171FF"/>
            </a:gs>
            <a:gs pos="38000">
              <a:srgbClr val="43A1FF"/>
            </a:gs>
            <a:gs pos="71000">
              <a:srgbClr val="9FCFFF"/>
            </a:gs>
            <a:gs pos="100000">
              <a:srgbClr val="BDDEF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latin typeface="Times New Roman" pitchFamily="18" charset="0"/>
              </a:defRPr>
            </a:lvl1pPr>
          </a:lstStyle>
          <a:p>
            <a:pPr>
              <a:defRPr/>
            </a:pPr>
            <a:fld id="{5F6C9CE7-C919-4DB3-B73B-84E9EF56BFA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362200"/>
            <a:ext cx="7772400" cy="1143000"/>
          </a:xfrm>
        </p:spPr>
        <p:txBody>
          <a:bodyPr/>
          <a:lstStyle/>
          <a:p>
            <a:r>
              <a:rPr lang="en-US" dirty="0" smtClean="0"/>
              <a:t>Convert Binary Number </a:t>
            </a:r>
            <a:br>
              <a:rPr lang="en-US" dirty="0" smtClean="0"/>
            </a:br>
            <a:r>
              <a:rPr lang="en-US" dirty="0" smtClean="0"/>
              <a:t>to Hex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533400"/>
            <a:ext cx="7696200" cy="2057400"/>
          </a:xfrm>
        </p:spPr>
        <p:txBody>
          <a:bodyPr/>
          <a:lstStyle/>
          <a:p>
            <a:pPr algn="l" eaLnBrk="1" hangingPunct="1"/>
            <a:r>
              <a:rPr lang="en-US" sz="4000" dirty="0" smtClean="0"/>
              <a:t>How do you convert the following binary number to hex?</a:t>
            </a:r>
          </a:p>
        </p:txBody>
      </p:sp>
      <p:sp>
        <p:nvSpPr>
          <p:cNvPr id="4" name="Rectangle 3"/>
          <p:cNvSpPr/>
          <p:nvPr/>
        </p:nvSpPr>
        <p:spPr>
          <a:xfrm>
            <a:off x="2743200" y="3025914"/>
            <a:ext cx="320530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dirty="0" smtClean="0"/>
              <a:t>111010110101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685800"/>
          </a:xfrm>
        </p:spPr>
        <p:txBody>
          <a:bodyPr/>
          <a:lstStyle/>
          <a:p>
            <a:pPr algn="l" eaLnBrk="1" hangingPunct="1"/>
            <a:r>
              <a:rPr lang="en-US" sz="28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Step 1</a:t>
            </a:r>
            <a:r>
              <a:rPr lang="en-US" sz="2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: Divide binary number into groups of 4 digits,    </a:t>
            </a:r>
            <a:br>
              <a:rPr lang="en-US" sz="2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en-US" sz="2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then write place values above each digit.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5924421"/>
              </p:ext>
            </p:extLst>
          </p:nvPr>
        </p:nvGraphicFramePr>
        <p:xfrm>
          <a:off x="1524000" y="3810000"/>
          <a:ext cx="6324601" cy="1371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27050"/>
                <a:gridCol w="527050"/>
                <a:gridCol w="527050"/>
                <a:gridCol w="527050"/>
                <a:gridCol w="527050"/>
                <a:gridCol w="527050"/>
                <a:gridCol w="527050"/>
                <a:gridCol w="527050"/>
                <a:gridCol w="527050"/>
                <a:gridCol w="527050"/>
                <a:gridCol w="527050"/>
                <a:gridCol w="527051"/>
              </a:tblGrid>
              <a:tr h="448733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8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4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2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1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8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4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2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1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8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4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2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1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</a:tr>
              <a:tr h="448733">
                <a:tc>
                  <a:txBody>
                    <a:bodyPr/>
                    <a:lstStyle/>
                    <a:p>
                      <a:pPr algn="ctr"/>
                      <a:r>
                        <a:rPr lang="en-US" sz="2400" baseline="0" dirty="0" smtClean="0">
                          <a:latin typeface="Calibri" pitchFamily="34" charset="0"/>
                        </a:rPr>
                        <a:t>2</a:t>
                      </a:r>
                      <a:r>
                        <a:rPr lang="en-US" sz="2400" baseline="30000" dirty="0" smtClean="0">
                          <a:latin typeface="Calibri" pitchFamily="34" charset="0"/>
                        </a:rPr>
                        <a:t>3</a:t>
                      </a:r>
                      <a:endParaRPr lang="en-US" sz="2400" baseline="300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aseline="0" dirty="0" smtClean="0">
                          <a:latin typeface="Calibri" pitchFamily="34" charset="0"/>
                        </a:rPr>
                        <a:t>2</a:t>
                      </a:r>
                      <a:r>
                        <a:rPr lang="en-US" sz="2400" baseline="30000" dirty="0" smtClean="0">
                          <a:latin typeface="Calibri" pitchFamily="34" charset="0"/>
                        </a:rPr>
                        <a:t>2</a:t>
                      </a:r>
                      <a:endParaRPr lang="en-US" sz="2400" baseline="300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aseline="0" dirty="0" smtClean="0">
                          <a:latin typeface="Calibri" pitchFamily="34" charset="0"/>
                        </a:rPr>
                        <a:t>2</a:t>
                      </a:r>
                      <a:r>
                        <a:rPr lang="en-US" sz="2400" baseline="30000" dirty="0" smtClean="0">
                          <a:latin typeface="Calibri" pitchFamily="34" charset="0"/>
                        </a:rPr>
                        <a:t>1</a:t>
                      </a:r>
                      <a:endParaRPr lang="en-US" sz="2400" baseline="300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aseline="0" dirty="0" smtClean="0">
                          <a:latin typeface="Calibri" pitchFamily="34" charset="0"/>
                        </a:rPr>
                        <a:t>2</a:t>
                      </a:r>
                      <a:r>
                        <a:rPr lang="en-US" sz="2400" baseline="30000" dirty="0" smtClean="0">
                          <a:latin typeface="Calibri" pitchFamily="34" charset="0"/>
                        </a:rPr>
                        <a:t>0</a:t>
                      </a:r>
                      <a:endParaRPr lang="en-US" sz="2400" baseline="300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2</a:t>
                      </a:r>
                      <a:r>
                        <a:rPr lang="en-US" sz="2400" baseline="30000" dirty="0" smtClean="0">
                          <a:latin typeface="Calibri" pitchFamily="34" charset="0"/>
                        </a:rPr>
                        <a:t>3</a:t>
                      </a:r>
                      <a:endParaRPr lang="en-US" sz="2400" baseline="300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2</a:t>
                      </a:r>
                      <a:r>
                        <a:rPr lang="en-US" sz="2400" baseline="30000" dirty="0" smtClean="0">
                          <a:latin typeface="Calibri" pitchFamily="34" charset="0"/>
                        </a:rPr>
                        <a:t>2</a:t>
                      </a:r>
                      <a:endParaRPr lang="en-US" sz="2400" baseline="300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2</a:t>
                      </a:r>
                      <a:r>
                        <a:rPr lang="en-US" sz="2400" baseline="30000" dirty="0" smtClean="0">
                          <a:latin typeface="Calibri" pitchFamily="34" charset="0"/>
                        </a:rPr>
                        <a:t>1</a:t>
                      </a:r>
                      <a:endParaRPr lang="en-US" sz="2400" baseline="300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2</a:t>
                      </a:r>
                      <a:r>
                        <a:rPr lang="en-US" sz="2400" baseline="30000" dirty="0" smtClean="0">
                          <a:latin typeface="Calibri" pitchFamily="34" charset="0"/>
                        </a:rPr>
                        <a:t>0</a:t>
                      </a:r>
                      <a:endParaRPr lang="en-US" sz="2400" baseline="300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2</a:t>
                      </a:r>
                      <a:r>
                        <a:rPr lang="en-US" sz="2400" baseline="30000" dirty="0" smtClean="0">
                          <a:latin typeface="Calibri" pitchFamily="34" charset="0"/>
                        </a:rPr>
                        <a:t>3</a:t>
                      </a:r>
                      <a:endParaRPr lang="en-US" sz="2400" baseline="300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2</a:t>
                      </a:r>
                      <a:r>
                        <a:rPr lang="en-US" sz="2400" baseline="30000" dirty="0" smtClean="0">
                          <a:latin typeface="Calibri" pitchFamily="34" charset="0"/>
                        </a:rPr>
                        <a:t>2</a:t>
                      </a:r>
                      <a:endParaRPr lang="en-US" sz="2400" baseline="300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2</a:t>
                      </a:r>
                      <a:r>
                        <a:rPr lang="en-US" sz="2400" baseline="30000" dirty="0" smtClean="0">
                          <a:latin typeface="Calibri" pitchFamily="34" charset="0"/>
                        </a:rPr>
                        <a:t>1</a:t>
                      </a:r>
                      <a:endParaRPr lang="en-US" sz="2400" baseline="300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2</a:t>
                      </a:r>
                      <a:r>
                        <a:rPr lang="en-US" sz="2400" baseline="30000" dirty="0" smtClean="0">
                          <a:latin typeface="Calibri" pitchFamily="34" charset="0"/>
                        </a:rPr>
                        <a:t>0</a:t>
                      </a:r>
                      <a:endParaRPr lang="en-US" sz="2400" baseline="300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</a:tr>
              <a:tr h="448733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1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1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1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0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1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0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1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1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0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1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0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1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914401" y="1630740"/>
            <a:ext cx="7467599" cy="193899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Since the hexadecimal number system (base 16) is based on a power of  2, namely 2</a:t>
            </a:r>
            <a:r>
              <a:rPr lang="en-US" baseline="30000" dirty="0" smtClean="0">
                <a:latin typeface="Arial" pitchFamily="34" charset="0"/>
                <a:cs typeface="Arial" pitchFamily="34" charset="0"/>
              </a:rPr>
              <a:t>4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power, the binary number can be broken up into groups of 4 digits each (2</a:t>
            </a:r>
            <a:r>
              <a:rPr lang="en-US" baseline="30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4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). Each group can then be converted into a hex digit independent of the other groups.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 rot="5400000">
            <a:off x="5038725" y="4495800"/>
            <a:ext cx="1371600" cy="0"/>
          </a:xfrm>
          <a:prstGeom prst="line">
            <a:avLst/>
          </a:prstGeom>
          <a:ln w="76200" cmpd="sng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rot="5400000">
            <a:off x="2981325" y="4495800"/>
            <a:ext cx="1371600" cy="0"/>
          </a:xfrm>
          <a:prstGeom prst="line">
            <a:avLst/>
          </a:prstGeom>
          <a:ln w="76200" cmpd="sng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5372100" y="5791200"/>
            <a:ext cx="34996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Arial" pitchFamily="34" charset="0"/>
                <a:cs typeface="Arial" pitchFamily="34" charset="0"/>
              </a:rPr>
              <a:t>Start the grouping from the right</a:t>
            </a:r>
            <a:r>
              <a:rPr lang="en-US" sz="1800" dirty="0" smtClean="0"/>
              <a:t>.</a:t>
            </a:r>
            <a:endParaRPr lang="en-US" sz="1800" dirty="0"/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7620000" y="5334000"/>
            <a:ext cx="152400" cy="34659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685800"/>
          </a:xfrm>
        </p:spPr>
        <p:txBody>
          <a:bodyPr/>
          <a:lstStyle/>
          <a:p>
            <a:pPr algn="l" eaLnBrk="1" hangingPunct="1"/>
            <a:r>
              <a:rPr lang="en-US" sz="28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Step 2</a:t>
            </a:r>
            <a:r>
              <a:rPr lang="en-US" sz="2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: </a:t>
            </a:r>
            <a:r>
              <a:rPr lang="en-US" sz="2800" kern="1200" dirty="0">
                <a:solidFill>
                  <a:schemeClr val="tx1"/>
                </a:solidFill>
              </a:rPr>
              <a:t>Within each group multiply each digit by its</a:t>
            </a:r>
            <a:br>
              <a:rPr lang="en-US" sz="2800" kern="1200" dirty="0">
                <a:solidFill>
                  <a:schemeClr val="tx1"/>
                </a:solidFill>
              </a:rPr>
            </a:br>
            <a:r>
              <a:rPr lang="en-US" sz="2800" kern="1200" dirty="0">
                <a:solidFill>
                  <a:schemeClr val="tx1"/>
                </a:solidFill>
              </a:rPr>
              <a:t>             place value then add products together</a:t>
            </a:r>
            <a:endParaRPr lang="en-US" sz="28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17267695"/>
              </p:ext>
            </p:extLst>
          </p:nvPr>
        </p:nvGraphicFramePr>
        <p:xfrm>
          <a:off x="1524000" y="1752600"/>
          <a:ext cx="6324601" cy="1371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27050"/>
                <a:gridCol w="527050"/>
                <a:gridCol w="527050"/>
                <a:gridCol w="527050"/>
                <a:gridCol w="527050"/>
                <a:gridCol w="527050"/>
                <a:gridCol w="527050"/>
                <a:gridCol w="527050"/>
                <a:gridCol w="527050"/>
                <a:gridCol w="527050"/>
                <a:gridCol w="527050"/>
                <a:gridCol w="527051"/>
              </a:tblGrid>
              <a:tr h="448733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8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4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2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1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8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4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2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1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8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4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2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1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00FF00"/>
                    </a:solidFill>
                  </a:tcPr>
                </a:tc>
              </a:tr>
              <a:tr h="448733">
                <a:tc>
                  <a:txBody>
                    <a:bodyPr/>
                    <a:lstStyle/>
                    <a:p>
                      <a:pPr algn="ctr"/>
                      <a:r>
                        <a:rPr lang="en-US" sz="2400" baseline="0" dirty="0" smtClean="0">
                          <a:latin typeface="Calibri" pitchFamily="34" charset="0"/>
                        </a:rPr>
                        <a:t>2</a:t>
                      </a:r>
                      <a:r>
                        <a:rPr lang="en-US" sz="2400" baseline="30000" dirty="0" smtClean="0">
                          <a:latin typeface="Calibri" pitchFamily="34" charset="0"/>
                        </a:rPr>
                        <a:t>3</a:t>
                      </a:r>
                      <a:endParaRPr lang="en-US" sz="2400" baseline="300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aseline="0" dirty="0" smtClean="0">
                          <a:latin typeface="Calibri" pitchFamily="34" charset="0"/>
                        </a:rPr>
                        <a:t>2</a:t>
                      </a:r>
                      <a:r>
                        <a:rPr lang="en-US" sz="2400" baseline="30000" dirty="0" smtClean="0">
                          <a:latin typeface="Calibri" pitchFamily="34" charset="0"/>
                        </a:rPr>
                        <a:t>2</a:t>
                      </a:r>
                      <a:endParaRPr lang="en-US" sz="2400" baseline="300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aseline="0" dirty="0" smtClean="0">
                          <a:latin typeface="Calibri" pitchFamily="34" charset="0"/>
                        </a:rPr>
                        <a:t>2</a:t>
                      </a:r>
                      <a:r>
                        <a:rPr lang="en-US" sz="2400" baseline="30000" dirty="0" smtClean="0">
                          <a:latin typeface="Calibri" pitchFamily="34" charset="0"/>
                        </a:rPr>
                        <a:t>1</a:t>
                      </a:r>
                      <a:endParaRPr lang="en-US" sz="2400" baseline="300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aseline="0" dirty="0" smtClean="0">
                          <a:latin typeface="Calibri" pitchFamily="34" charset="0"/>
                        </a:rPr>
                        <a:t>2</a:t>
                      </a:r>
                      <a:r>
                        <a:rPr lang="en-US" sz="2400" baseline="30000" dirty="0" smtClean="0">
                          <a:latin typeface="Calibri" pitchFamily="34" charset="0"/>
                        </a:rPr>
                        <a:t>0</a:t>
                      </a:r>
                      <a:endParaRPr lang="en-US" sz="2400" baseline="300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2</a:t>
                      </a:r>
                      <a:r>
                        <a:rPr lang="en-US" sz="2400" baseline="30000" dirty="0" smtClean="0">
                          <a:latin typeface="Calibri" pitchFamily="34" charset="0"/>
                        </a:rPr>
                        <a:t>3</a:t>
                      </a:r>
                      <a:endParaRPr lang="en-US" sz="2400" baseline="300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2</a:t>
                      </a:r>
                      <a:r>
                        <a:rPr lang="en-US" sz="2400" baseline="30000" dirty="0" smtClean="0">
                          <a:latin typeface="Calibri" pitchFamily="34" charset="0"/>
                        </a:rPr>
                        <a:t>2</a:t>
                      </a:r>
                      <a:endParaRPr lang="en-US" sz="2400" baseline="300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2</a:t>
                      </a:r>
                      <a:r>
                        <a:rPr lang="en-US" sz="2400" baseline="30000" dirty="0" smtClean="0">
                          <a:latin typeface="Calibri" pitchFamily="34" charset="0"/>
                        </a:rPr>
                        <a:t>1</a:t>
                      </a:r>
                      <a:endParaRPr lang="en-US" sz="2400" baseline="300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2</a:t>
                      </a:r>
                      <a:r>
                        <a:rPr lang="en-US" sz="2400" baseline="30000" dirty="0" smtClean="0">
                          <a:latin typeface="Calibri" pitchFamily="34" charset="0"/>
                        </a:rPr>
                        <a:t>0</a:t>
                      </a:r>
                      <a:endParaRPr lang="en-US" sz="2400" baseline="300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2</a:t>
                      </a:r>
                      <a:r>
                        <a:rPr lang="en-US" sz="2400" baseline="30000" dirty="0" smtClean="0">
                          <a:latin typeface="Calibri" pitchFamily="34" charset="0"/>
                        </a:rPr>
                        <a:t>3</a:t>
                      </a:r>
                      <a:endParaRPr lang="en-US" sz="2400" baseline="300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2</a:t>
                      </a:r>
                      <a:r>
                        <a:rPr lang="en-US" sz="2400" baseline="30000" dirty="0" smtClean="0">
                          <a:latin typeface="Calibri" pitchFamily="34" charset="0"/>
                        </a:rPr>
                        <a:t>2</a:t>
                      </a:r>
                      <a:endParaRPr lang="en-US" sz="2400" baseline="300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2</a:t>
                      </a:r>
                      <a:r>
                        <a:rPr lang="en-US" sz="2400" baseline="30000" dirty="0" smtClean="0">
                          <a:latin typeface="Calibri" pitchFamily="34" charset="0"/>
                        </a:rPr>
                        <a:t>1</a:t>
                      </a:r>
                      <a:endParaRPr lang="en-US" sz="2400" baseline="300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2</a:t>
                      </a:r>
                      <a:r>
                        <a:rPr lang="en-US" sz="2400" baseline="30000" dirty="0" smtClean="0">
                          <a:latin typeface="Calibri" pitchFamily="34" charset="0"/>
                        </a:rPr>
                        <a:t>0</a:t>
                      </a:r>
                      <a:endParaRPr lang="en-US" sz="2400" baseline="300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00FF00"/>
                    </a:solidFill>
                  </a:tcPr>
                </a:tc>
              </a:tr>
              <a:tr h="448733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1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1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1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0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1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0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1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1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0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1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0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1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00FF00"/>
                    </a:solidFill>
                  </a:tcPr>
                </a:tc>
              </a:tr>
            </a:tbl>
          </a:graphicData>
        </a:graphic>
      </p:graphicFrame>
      <p:cxnSp>
        <p:nvCxnSpPr>
          <p:cNvPr id="6" name="Straight Connector 5"/>
          <p:cNvCxnSpPr/>
          <p:nvPr/>
        </p:nvCxnSpPr>
        <p:spPr>
          <a:xfrm rot="5400000">
            <a:off x="5024437" y="2438400"/>
            <a:ext cx="1371600" cy="0"/>
          </a:xfrm>
          <a:prstGeom prst="line">
            <a:avLst/>
          </a:prstGeom>
          <a:ln w="76200" cmpd="sng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rot="5400000">
            <a:off x="2952752" y="2438400"/>
            <a:ext cx="1371600" cy="0"/>
          </a:xfrm>
          <a:prstGeom prst="line">
            <a:avLst/>
          </a:prstGeom>
          <a:ln w="76200" cmpd="sng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6569254" y="3254514"/>
            <a:ext cx="44114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/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1494969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685800"/>
          </a:xfrm>
        </p:spPr>
        <p:txBody>
          <a:bodyPr/>
          <a:lstStyle/>
          <a:p>
            <a:pPr algn="l" eaLnBrk="1" hangingPunct="1"/>
            <a:r>
              <a:rPr lang="en-US" sz="28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Step 2</a:t>
            </a:r>
            <a:r>
              <a:rPr lang="en-US" sz="2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: </a:t>
            </a:r>
            <a:r>
              <a:rPr lang="en-US" sz="2800" kern="1200" dirty="0">
                <a:solidFill>
                  <a:schemeClr val="tx1"/>
                </a:solidFill>
              </a:rPr>
              <a:t>Within each group multiply each digit by its</a:t>
            </a:r>
            <a:br>
              <a:rPr lang="en-US" sz="2800" kern="1200" dirty="0">
                <a:solidFill>
                  <a:schemeClr val="tx1"/>
                </a:solidFill>
              </a:rPr>
            </a:br>
            <a:r>
              <a:rPr lang="en-US" sz="2800" kern="1200" dirty="0">
                <a:solidFill>
                  <a:schemeClr val="tx1"/>
                </a:solidFill>
              </a:rPr>
              <a:t>             place value then add products together</a:t>
            </a:r>
            <a:endParaRPr lang="en-US" sz="28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6486671"/>
              </p:ext>
            </p:extLst>
          </p:nvPr>
        </p:nvGraphicFramePr>
        <p:xfrm>
          <a:off x="1524000" y="1752600"/>
          <a:ext cx="6324601" cy="1371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27050"/>
                <a:gridCol w="527050"/>
                <a:gridCol w="527050"/>
                <a:gridCol w="527050"/>
                <a:gridCol w="527050"/>
                <a:gridCol w="527050"/>
                <a:gridCol w="527050"/>
                <a:gridCol w="527050"/>
                <a:gridCol w="527050"/>
                <a:gridCol w="527050"/>
                <a:gridCol w="527050"/>
                <a:gridCol w="527051"/>
              </a:tblGrid>
              <a:tr h="448733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8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4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2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1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8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4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2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1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8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4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2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1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</a:tr>
              <a:tr h="448733">
                <a:tc>
                  <a:txBody>
                    <a:bodyPr/>
                    <a:lstStyle/>
                    <a:p>
                      <a:pPr algn="ctr"/>
                      <a:r>
                        <a:rPr lang="en-US" sz="2400" baseline="0" dirty="0" smtClean="0">
                          <a:latin typeface="Calibri" pitchFamily="34" charset="0"/>
                        </a:rPr>
                        <a:t>2</a:t>
                      </a:r>
                      <a:r>
                        <a:rPr lang="en-US" sz="2400" baseline="30000" dirty="0" smtClean="0">
                          <a:latin typeface="Calibri" pitchFamily="34" charset="0"/>
                        </a:rPr>
                        <a:t>3</a:t>
                      </a:r>
                      <a:endParaRPr lang="en-US" sz="2400" baseline="300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aseline="0" dirty="0" smtClean="0">
                          <a:latin typeface="Calibri" pitchFamily="34" charset="0"/>
                        </a:rPr>
                        <a:t>2</a:t>
                      </a:r>
                      <a:r>
                        <a:rPr lang="en-US" sz="2400" baseline="30000" dirty="0" smtClean="0">
                          <a:latin typeface="Calibri" pitchFamily="34" charset="0"/>
                        </a:rPr>
                        <a:t>2</a:t>
                      </a:r>
                      <a:endParaRPr lang="en-US" sz="2400" baseline="300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aseline="0" dirty="0" smtClean="0">
                          <a:latin typeface="Calibri" pitchFamily="34" charset="0"/>
                        </a:rPr>
                        <a:t>2</a:t>
                      </a:r>
                      <a:r>
                        <a:rPr lang="en-US" sz="2400" baseline="30000" dirty="0" smtClean="0">
                          <a:latin typeface="Calibri" pitchFamily="34" charset="0"/>
                        </a:rPr>
                        <a:t>1</a:t>
                      </a:r>
                      <a:endParaRPr lang="en-US" sz="2400" baseline="300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aseline="0" dirty="0" smtClean="0">
                          <a:latin typeface="Calibri" pitchFamily="34" charset="0"/>
                        </a:rPr>
                        <a:t>2</a:t>
                      </a:r>
                      <a:r>
                        <a:rPr lang="en-US" sz="2400" baseline="30000" dirty="0" smtClean="0">
                          <a:latin typeface="Calibri" pitchFamily="34" charset="0"/>
                        </a:rPr>
                        <a:t>0</a:t>
                      </a:r>
                      <a:endParaRPr lang="en-US" sz="2400" baseline="300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2</a:t>
                      </a:r>
                      <a:r>
                        <a:rPr lang="en-US" sz="2400" baseline="30000" dirty="0" smtClean="0">
                          <a:latin typeface="Calibri" pitchFamily="34" charset="0"/>
                        </a:rPr>
                        <a:t>3</a:t>
                      </a:r>
                      <a:endParaRPr lang="en-US" sz="2400" baseline="300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2</a:t>
                      </a:r>
                      <a:r>
                        <a:rPr lang="en-US" sz="2400" baseline="30000" dirty="0" smtClean="0">
                          <a:latin typeface="Calibri" pitchFamily="34" charset="0"/>
                        </a:rPr>
                        <a:t>2</a:t>
                      </a:r>
                      <a:endParaRPr lang="en-US" sz="2400" baseline="300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2</a:t>
                      </a:r>
                      <a:r>
                        <a:rPr lang="en-US" sz="2400" baseline="30000" dirty="0" smtClean="0">
                          <a:latin typeface="Calibri" pitchFamily="34" charset="0"/>
                        </a:rPr>
                        <a:t>1</a:t>
                      </a:r>
                      <a:endParaRPr lang="en-US" sz="2400" baseline="300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2</a:t>
                      </a:r>
                      <a:r>
                        <a:rPr lang="en-US" sz="2400" baseline="30000" dirty="0" smtClean="0">
                          <a:latin typeface="Calibri" pitchFamily="34" charset="0"/>
                        </a:rPr>
                        <a:t>0</a:t>
                      </a:r>
                      <a:endParaRPr lang="en-US" sz="2400" baseline="300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2</a:t>
                      </a:r>
                      <a:r>
                        <a:rPr lang="en-US" sz="2400" baseline="30000" dirty="0" smtClean="0">
                          <a:latin typeface="Calibri" pitchFamily="34" charset="0"/>
                        </a:rPr>
                        <a:t>3</a:t>
                      </a:r>
                      <a:endParaRPr lang="en-US" sz="2400" baseline="300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2</a:t>
                      </a:r>
                      <a:r>
                        <a:rPr lang="en-US" sz="2400" baseline="30000" dirty="0" smtClean="0">
                          <a:latin typeface="Calibri" pitchFamily="34" charset="0"/>
                        </a:rPr>
                        <a:t>2</a:t>
                      </a:r>
                      <a:endParaRPr lang="en-US" sz="2400" baseline="300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2</a:t>
                      </a:r>
                      <a:r>
                        <a:rPr lang="en-US" sz="2400" baseline="30000" dirty="0" smtClean="0">
                          <a:latin typeface="Calibri" pitchFamily="34" charset="0"/>
                        </a:rPr>
                        <a:t>1</a:t>
                      </a:r>
                      <a:endParaRPr lang="en-US" sz="2400" baseline="300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2</a:t>
                      </a:r>
                      <a:r>
                        <a:rPr lang="en-US" sz="2400" baseline="30000" dirty="0" smtClean="0">
                          <a:latin typeface="Calibri" pitchFamily="34" charset="0"/>
                        </a:rPr>
                        <a:t>0</a:t>
                      </a:r>
                      <a:endParaRPr lang="en-US" sz="2400" baseline="300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</a:tr>
              <a:tr h="448733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1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1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1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0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1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0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1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1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0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1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0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1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cxnSp>
        <p:nvCxnSpPr>
          <p:cNvPr id="6" name="Straight Connector 5"/>
          <p:cNvCxnSpPr/>
          <p:nvPr/>
        </p:nvCxnSpPr>
        <p:spPr>
          <a:xfrm rot="5400000">
            <a:off x="5024437" y="2438400"/>
            <a:ext cx="1371600" cy="0"/>
          </a:xfrm>
          <a:prstGeom prst="line">
            <a:avLst/>
          </a:prstGeom>
          <a:ln w="76200" cmpd="sng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rot="5400000">
            <a:off x="2952749" y="2438400"/>
            <a:ext cx="1371600" cy="0"/>
          </a:xfrm>
          <a:prstGeom prst="line">
            <a:avLst/>
          </a:prstGeom>
          <a:ln w="76200" cmpd="sng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6569254" y="3254514"/>
            <a:ext cx="44114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/>
              <a:t>5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495800" y="3254514"/>
            <a:ext cx="52610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B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72869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685800"/>
          </a:xfrm>
        </p:spPr>
        <p:txBody>
          <a:bodyPr/>
          <a:lstStyle/>
          <a:p>
            <a:pPr algn="l" eaLnBrk="1" hangingPunct="1"/>
            <a:r>
              <a:rPr lang="en-US" sz="28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Step 2</a:t>
            </a:r>
            <a:r>
              <a:rPr lang="en-US" sz="2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: </a:t>
            </a:r>
            <a:r>
              <a:rPr lang="en-US" sz="2800" kern="1200" dirty="0">
                <a:solidFill>
                  <a:schemeClr val="tx1"/>
                </a:solidFill>
              </a:rPr>
              <a:t>Within each group multiply each digit by its</a:t>
            </a:r>
            <a:br>
              <a:rPr lang="en-US" sz="2800" kern="1200" dirty="0">
                <a:solidFill>
                  <a:schemeClr val="tx1"/>
                </a:solidFill>
              </a:rPr>
            </a:br>
            <a:r>
              <a:rPr lang="en-US" sz="2800" kern="1200" dirty="0">
                <a:solidFill>
                  <a:schemeClr val="tx1"/>
                </a:solidFill>
              </a:rPr>
              <a:t>             place value then add products together</a:t>
            </a:r>
            <a:endParaRPr lang="en-US" sz="28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761180"/>
              </p:ext>
            </p:extLst>
          </p:nvPr>
        </p:nvGraphicFramePr>
        <p:xfrm>
          <a:off x="1524000" y="1752600"/>
          <a:ext cx="6324601" cy="1371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27050"/>
                <a:gridCol w="527050"/>
                <a:gridCol w="527050"/>
                <a:gridCol w="527050"/>
                <a:gridCol w="527050"/>
                <a:gridCol w="527050"/>
                <a:gridCol w="527050"/>
                <a:gridCol w="527050"/>
                <a:gridCol w="527050"/>
                <a:gridCol w="527050"/>
                <a:gridCol w="527050"/>
                <a:gridCol w="527051"/>
              </a:tblGrid>
              <a:tr h="448733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8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4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2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1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8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4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2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1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8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4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2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1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</a:tr>
              <a:tr h="448733">
                <a:tc>
                  <a:txBody>
                    <a:bodyPr/>
                    <a:lstStyle/>
                    <a:p>
                      <a:pPr algn="ctr"/>
                      <a:r>
                        <a:rPr lang="en-US" sz="2400" baseline="0" dirty="0" smtClean="0">
                          <a:latin typeface="Calibri" pitchFamily="34" charset="0"/>
                        </a:rPr>
                        <a:t>2</a:t>
                      </a:r>
                      <a:r>
                        <a:rPr lang="en-US" sz="2400" baseline="30000" dirty="0" smtClean="0">
                          <a:latin typeface="Calibri" pitchFamily="34" charset="0"/>
                        </a:rPr>
                        <a:t>3</a:t>
                      </a:r>
                      <a:endParaRPr lang="en-US" sz="2400" baseline="300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aseline="0" dirty="0" smtClean="0">
                          <a:latin typeface="Calibri" pitchFamily="34" charset="0"/>
                        </a:rPr>
                        <a:t>2</a:t>
                      </a:r>
                      <a:r>
                        <a:rPr lang="en-US" sz="2400" baseline="30000" dirty="0" smtClean="0">
                          <a:latin typeface="Calibri" pitchFamily="34" charset="0"/>
                        </a:rPr>
                        <a:t>2</a:t>
                      </a:r>
                      <a:endParaRPr lang="en-US" sz="2400" baseline="300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aseline="0" dirty="0" smtClean="0">
                          <a:latin typeface="Calibri" pitchFamily="34" charset="0"/>
                        </a:rPr>
                        <a:t>2</a:t>
                      </a:r>
                      <a:r>
                        <a:rPr lang="en-US" sz="2400" baseline="30000" dirty="0" smtClean="0">
                          <a:latin typeface="Calibri" pitchFamily="34" charset="0"/>
                        </a:rPr>
                        <a:t>1</a:t>
                      </a:r>
                      <a:endParaRPr lang="en-US" sz="2400" baseline="300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aseline="0" dirty="0" smtClean="0">
                          <a:latin typeface="Calibri" pitchFamily="34" charset="0"/>
                        </a:rPr>
                        <a:t>2</a:t>
                      </a:r>
                      <a:r>
                        <a:rPr lang="en-US" sz="2400" baseline="30000" dirty="0" smtClean="0">
                          <a:latin typeface="Calibri" pitchFamily="34" charset="0"/>
                        </a:rPr>
                        <a:t>0</a:t>
                      </a:r>
                      <a:endParaRPr lang="en-US" sz="2400" baseline="300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2</a:t>
                      </a:r>
                      <a:r>
                        <a:rPr lang="en-US" sz="2400" baseline="30000" dirty="0" smtClean="0">
                          <a:latin typeface="Calibri" pitchFamily="34" charset="0"/>
                        </a:rPr>
                        <a:t>3</a:t>
                      </a:r>
                      <a:endParaRPr lang="en-US" sz="2400" baseline="300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2</a:t>
                      </a:r>
                      <a:r>
                        <a:rPr lang="en-US" sz="2400" baseline="30000" dirty="0" smtClean="0">
                          <a:latin typeface="Calibri" pitchFamily="34" charset="0"/>
                        </a:rPr>
                        <a:t>2</a:t>
                      </a:r>
                      <a:endParaRPr lang="en-US" sz="2400" baseline="300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2</a:t>
                      </a:r>
                      <a:r>
                        <a:rPr lang="en-US" sz="2400" baseline="30000" dirty="0" smtClean="0">
                          <a:latin typeface="Calibri" pitchFamily="34" charset="0"/>
                        </a:rPr>
                        <a:t>1</a:t>
                      </a:r>
                      <a:endParaRPr lang="en-US" sz="2400" baseline="300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2</a:t>
                      </a:r>
                      <a:r>
                        <a:rPr lang="en-US" sz="2400" baseline="30000" dirty="0" smtClean="0">
                          <a:latin typeface="Calibri" pitchFamily="34" charset="0"/>
                        </a:rPr>
                        <a:t>0</a:t>
                      </a:r>
                      <a:endParaRPr lang="en-US" sz="2400" baseline="300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2</a:t>
                      </a:r>
                      <a:r>
                        <a:rPr lang="en-US" sz="2400" baseline="30000" dirty="0" smtClean="0">
                          <a:latin typeface="Calibri" pitchFamily="34" charset="0"/>
                        </a:rPr>
                        <a:t>3</a:t>
                      </a:r>
                      <a:endParaRPr lang="en-US" sz="2400" baseline="300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2</a:t>
                      </a:r>
                      <a:r>
                        <a:rPr lang="en-US" sz="2400" baseline="30000" dirty="0" smtClean="0">
                          <a:latin typeface="Calibri" pitchFamily="34" charset="0"/>
                        </a:rPr>
                        <a:t>2</a:t>
                      </a:r>
                      <a:endParaRPr lang="en-US" sz="2400" baseline="300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2</a:t>
                      </a:r>
                      <a:r>
                        <a:rPr lang="en-US" sz="2400" baseline="30000" dirty="0" smtClean="0">
                          <a:latin typeface="Calibri" pitchFamily="34" charset="0"/>
                        </a:rPr>
                        <a:t>1</a:t>
                      </a:r>
                      <a:endParaRPr lang="en-US" sz="2400" baseline="300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2</a:t>
                      </a:r>
                      <a:r>
                        <a:rPr lang="en-US" sz="2400" baseline="30000" dirty="0" smtClean="0">
                          <a:latin typeface="Calibri" pitchFamily="34" charset="0"/>
                        </a:rPr>
                        <a:t>0</a:t>
                      </a:r>
                      <a:endParaRPr lang="en-US" sz="2400" baseline="300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</a:tr>
              <a:tr h="448733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1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1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1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0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1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0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1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1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0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1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0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1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cxnSp>
        <p:nvCxnSpPr>
          <p:cNvPr id="6" name="Straight Connector 5"/>
          <p:cNvCxnSpPr/>
          <p:nvPr/>
        </p:nvCxnSpPr>
        <p:spPr>
          <a:xfrm rot="5400000">
            <a:off x="5024437" y="2438400"/>
            <a:ext cx="1371600" cy="0"/>
          </a:xfrm>
          <a:prstGeom prst="line">
            <a:avLst/>
          </a:prstGeom>
          <a:ln w="76200" cmpd="sng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rot="5400000">
            <a:off x="2952749" y="2438400"/>
            <a:ext cx="1371600" cy="0"/>
          </a:xfrm>
          <a:prstGeom prst="line">
            <a:avLst/>
          </a:prstGeom>
          <a:ln w="76200" cmpd="sng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6569254" y="3254514"/>
            <a:ext cx="44114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/>
              <a:t>5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495800" y="3254514"/>
            <a:ext cx="52610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B</a:t>
            </a:r>
            <a:endParaRPr lang="en-US" sz="4000" dirty="0"/>
          </a:p>
        </p:txBody>
      </p:sp>
      <p:sp>
        <p:nvSpPr>
          <p:cNvPr id="11" name="TextBox 10"/>
          <p:cNvSpPr txBox="1"/>
          <p:nvPr/>
        </p:nvSpPr>
        <p:spPr>
          <a:xfrm>
            <a:off x="2369494" y="3254514"/>
            <a:ext cx="49725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E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774633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685800"/>
          </a:xfrm>
        </p:spPr>
        <p:txBody>
          <a:bodyPr/>
          <a:lstStyle/>
          <a:p>
            <a:pPr algn="l" eaLnBrk="1" hangingPunct="1"/>
            <a:r>
              <a:rPr lang="en-US" sz="2800" b="1" kern="1200" dirty="0">
                <a:solidFill>
                  <a:schemeClr val="tx1"/>
                </a:solidFill>
              </a:rPr>
              <a:t>Step 3</a:t>
            </a:r>
            <a:r>
              <a:rPr lang="en-US" sz="2800" kern="1200" dirty="0">
                <a:solidFill>
                  <a:schemeClr val="tx1"/>
                </a:solidFill>
              </a:rPr>
              <a:t>: Merge digits together</a:t>
            </a:r>
            <a:endParaRPr lang="en-US" sz="28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4237853"/>
              </p:ext>
            </p:extLst>
          </p:nvPr>
        </p:nvGraphicFramePr>
        <p:xfrm>
          <a:off x="1524000" y="1752600"/>
          <a:ext cx="6324601" cy="1371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27050"/>
                <a:gridCol w="527050"/>
                <a:gridCol w="527050"/>
                <a:gridCol w="527050"/>
                <a:gridCol w="527050"/>
                <a:gridCol w="527050"/>
                <a:gridCol w="527050"/>
                <a:gridCol w="527050"/>
                <a:gridCol w="527050"/>
                <a:gridCol w="527050"/>
                <a:gridCol w="527050"/>
                <a:gridCol w="527051"/>
              </a:tblGrid>
              <a:tr h="448733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8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4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2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1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8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4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2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1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8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4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2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1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</a:tr>
              <a:tr h="448733">
                <a:tc>
                  <a:txBody>
                    <a:bodyPr/>
                    <a:lstStyle/>
                    <a:p>
                      <a:pPr algn="ctr"/>
                      <a:r>
                        <a:rPr lang="en-US" sz="2400" baseline="0" dirty="0" smtClean="0">
                          <a:latin typeface="Calibri" pitchFamily="34" charset="0"/>
                        </a:rPr>
                        <a:t>2</a:t>
                      </a:r>
                      <a:r>
                        <a:rPr lang="en-US" sz="2400" baseline="30000" dirty="0" smtClean="0">
                          <a:latin typeface="Calibri" pitchFamily="34" charset="0"/>
                        </a:rPr>
                        <a:t>3</a:t>
                      </a:r>
                      <a:endParaRPr lang="en-US" sz="2400" baseline="300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aseline="0" dirty="0" smtClean="0">
                          <a:latin typeface="Calibri" pitchFamily="34" charset="0"/>
                        </a:rPr>
                        <a:t>2</a:t>
                      </a:r>
                      <a:r>
                        <a:rPr lang="en-US" sz="2400" baseline="30000" dirty="0" smtClean="0">
                          <a:latin typeface="Calibri" pitchFamily="34" charset="0"/>
                        </a:rPr>
                        <a:t>2</a:t>
                      </a:r>
                      <a:endParaRPr lang="en-US" sz="2400" baseline="300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aseline="0" dirty="0" smtClean="0">
                          <a:latin typeface="Calibri" pitchFamily="34" charset="0"/>
                        </a:rPr>
                        <a:t>2</a:t>
                      </a:r>
                      <a:r>
                        <a:rPr lang="en-US" sz="2400" baseline="30000" dirty="0" smtClean="0">
                          <a:latin typeface="Calibri" pitchFamily="34" charset="0"/>
                        </a:rPr>
                        <a:t>1</a:t>
                      </a:r>
                      <a:endParaRPr lang="en-US" sz="2400" baseline="300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aseline="0" dirty="0" smtClean="0">
                          <a:latin typeface="Calibri" pitchFamily="34" charset="0"/>
                        </a:rPr>
                        <a:t>2</a:t>
                      </a:r>
                      <a:r>
                        <a:rPr lang="en-US" sz="2400" baseline="30000" dirty="0" smtClean="0">
                          <a:latin typeface="Calibri" pitchFamily="34" charset="0"/>
                        </a:rPr>
                        <a:t>0</a:t>
                      </a:r>
                      <a:endParaRPr lang="en-US" sz="2400" baseline="300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2</a:t>
                      </a:r>
                      <a:r>
                        <a:rPr lang="en-US" sz="2400" baseline="30000" dirty="0" smtClean="0">
                          <a:latin typeface="Calibri" pitchFamily="34" charset="0"/>
                        </a:rPr>
                        <a:t>3</a:t>
                      </a:r>
                      <a:endParaRPr lang="en-US" sz="2400" baseline="300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2</a:t>
                      </a:r>
                      <a:r>
                        <a:rPr lang="en-US" sz="2400" baseline="30000" dirty="0" smtClean="0">
                          <a:latin typeface="Calibri" pitchFamily="34" charset="0"/>
                        </a:rPr>
                        <a:t>2</a:t>
                      </a:r>
                      <a:endParaRPr lang="en-US" sz="2400" baseline="300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2</a:t>
                      </a:r>
                      <a:r>
                        <a:rPr lang="en-US" sz="2400" baseline="30000" dirty="0" smtClean="0">
                          <a:latin typeface="Calibri" pitchFamily="34" charset="0"/>
                        </a:rPr>
                        <a:t>1</a:t>
                      </a:r>
                      <a:endParaRPr lang="en-US" sz="2400" baseline="300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2</a:t>
                      </a:r>
                      <a:r>
                        <a:rPr lang="en-US" sz="2400" baseline="30000" dirty="0" smtClean="0">
                          <a:latin typeface="Calibri" pitchFamily="34" charset="0"/>
                        </a:rPr>
                        <a:t>0</a:t>
                      </a:r>
                      <a:endParaRPr lang="en-US" sz="2400" baseline="300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2</a:t>
                      </a:r>
                      <a:r>
                        <a:rPr lang="en-US" sz="2400" baseline="30000" dirty="0" smtClean="0">
                          <a:latin typeface="Calibri" pitchFamily="34" charset="0"/>
                        </a:rPr>
                        <a:t>3</a:t>
                      </a:r>
                      <a:endParaRPr lang="en-US" sz="2400" baseline="300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2</a:t>
                      </a:r>
                      <a:r>
                        <a:rPr lang="en-US" sz="2400" baseline="30000" dirty="0" smtClean="0">
                          <a:latin typeface="Calibri" pitchFamily="34" charset="0"/>
                        </a:rPr>
                        <a:t>2</a:t>
                      </a:r>
                      <a:endParaRPr lang="en-US" sz="2400" baseline="300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2</a:t>
                      </a:r>
                      <a:r>
                        <a:rPr lang="en-US" sz="2400" baseline="30000" dirty="0" smtClean="0">
                          <a:latin typeface="Calibri" pitchFamily="34" charset="0"/>
                        </a:rPr>
                        <a:t>1</a:t>
                      </a:r>
                      <a:endParaRPr lang="en-US" sz="2400" baseline="300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2</a:t>
                      </a:r>
                      <a:r>
                        <a:rPr lang="en-US" sz="2400" baseline="30000" dirty="0" smtClean="0">
                          <a:latin typeface="Calibri" pitchFamily="34" charset="0"/>
                        </a:rPr>
                        <a:t>0</a:t>
                      </a:r>
                      <a:endParaRPr lang="en-US" sz="2400" baseline="300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</a:tr>
              <a:tr h="448733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1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1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1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0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1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0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1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1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0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1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0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1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cxnSp>
        <p:nvCxnSpPr>
          <p:cNvPr id="6" name="Straight Connector 5"/>
          <p:cNvCxnSpPr/>
          <p:nvPr/>
        </p:nvCxnSpPr>
        <p:spPr>
          <a:xfrm rot="5400000">
            <a:off x="5024437" y="2438400"/>
            <a:ext cx="1371600" cy="0"/>
          </a:xfrm>
          <a:prstGeom prst="line">
            <a:avLst/>
          </a:prstGeom>
          <a:ln w="76200" cmpd="sng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rot="5400000">
            <a:off x="2952749" y="2438400"/>
            <a:ext cx="1371600" cy="0"/>
          </a:xfrm>
          <a:prstGeom prst="line">
            <a:avLst/>
          </a:prstGeom>
          <a:ln w="76200" cmpd="sng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4876800" y="3886200"/>
            <a:ext cx="44114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/>
              <a:t>5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495800" y="3886200"/>
            <a:ext cx="52610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B</a:t>
            </a:r>
            <a:endParaRPr lang="en-US" sz="4000" dirty="0"/>
          </a:p>
        </p:txBody>
      </p:sp>
      <p:sp>
        <p:nvSpPr>
          <p:cNvPr id="11" name="TextBox 10"/>
          <p:cNvSpPr txBox="1"/>
          <p:nvPr/>
        </p:nvSpPr>
        <p:spPr>
          <a:xfrm>
            <a:off x="4150948" y="3886200"/>
            <a:ext cx="49725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E</a:t>
            </a:r>
            <a:endParaRPr lang="en-US" sz="4000" dirty="0"/>
          </a:p>
        </p:txBody>
      </p:sp>
      <p:sp>
        <p:nvSpPr>
          <p:cNvPr id="12" name="TextBox 11"/>
          <p:cNvSpPr txBox="1"/>
          <p:nvPr/>
        </p:nvSpPr>
        <p:spPr>
          <a:xfrm>
            <a:off x="1678039" y="4888468"/>
            <a:ext cx="64811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Therefore the binary number 111010110101 is equal to EB5 in hex. 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934561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411</TotalTime>
  <Words>327</Words>
  <Application>Microsoft Office PowerPoint</Application>
  <PresentationFormat>On-screen Show (4:3)</PresentationFormat>
  <Paragraphs>200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Default Design</vt:lpstr>
      <vt:lpstr>Convert Binary Number  to Hex</vt:lpstr>
      <vt:lpstr>How do you convert the following binary number to hex?</vt:lpstr>
      <vt:lpstr>Step 1: Divide binary number into groups of 4 digits,                  then write place values above each digit.</vt:lpstr>
      <vt:lpstr>Step 2: Within each group multiply each digit by its              place value then add products together</vt:lpstr>
      <vt:lpstr>Step 2: Within each group multiply each digit by its              place value then add products together</vt:lpstr>
      <vt:lpstr>Step 2: Within each group multiply each digit by its              place value then add products together</vt:lpstr>
      <vt:lpstr>Step 3: Merge digits together</vt:lpstr>
    </vt:vector>
  </TitlesOfParts>
  <Company>Denton ISD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Number Conversions</dc:title>
  <dc:creator>bwagner</dc:creator>
  <cp:lastModifiedBy>Barry</cp:lastModifiedBy>
  <cp:revision>41</cp:revision>
  <dcterms:created xsi:type="dcterms:W3CDTF">2005-08-17T19:38:49Z</dcterms:created>
  <dcterms:modified xsi:type="dcterms:W3CDTF">2013-01-20T17:48:42Z</dcterms:modified>
</cp:coreProperties>
</file>