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91" r:id="rId2"/>
    <p:sldId id="258" r:id="rId3"/>
    <p:sldId id="299" r:id="rId4"/>
    <p:sldId id="293" r:id="rId5"/>
    <p:sldId id="294" r:id="rId6"/>
    <p:sldId id="295" r:id="rId7"/>
    <p:sldId id="296" r:id="rId8"/>
    <p:sldId id="297" r:id="rId9"/>
    <p:sldId id="298" r:id="rId10"/>
    <p:sldId id="301" r:id="rId11"/>
    <p:sldId id="300" r:id="rId12"/>
    <p:sldId id="303" r:id="rId13"/>
    <p:sldId id="302" r:id="rId14"/>
    <p:sldId id="304" r:id="rId15"/>
    <p:sldId id="305" r:id="rId16"/>
    <p:sldId id="306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DEFF"/>
    <a:srgbClr val="9BCDFF"/>
    <a:srgbClr val="53A9FF"/>
    <a:srgbClr val="1574FF"/>
    <a:srgbClr val="A7D3FF"/>
    <a:srgbClr val="93C9FF"/>
    <a:srgbClr val="A3D1FF"/>
    <a:srgbClr val="6DB6FF"/>
    <a:srgbClr val="3386FF"/>
    <a:srgbClr val="FFE1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3.wmf"/><Relationship Id="rId1" Type="http://schemas.openxmlformats.org/officeDocument/2006/relationships/image" Target="../media/image1.wmf"/><Relationship Id="rId4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3.wmf"/><Relationship Id="rId1" Type="http://schemas.openxmlformats.org/officeDocument/2006/relationships/image" Target="../media/image1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3.wmf"/><Relationship Id="rId1" Type="http://schemas.openxmlformats.org/officeDocument/2006/relationships/image" Target="../media/image1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3.wmf"/><Relationship Id="rId1" Type="http://schemas.openxmlformats.org/officeDocument/2006/relationships/image" Target="../media/image1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52B7991-B171-444F-8BE5-06BD7A1305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0158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9EB37-EA3E-48A1-A23E-AFE30F18B3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C53FF-F131-44D2-97F4-EB10D1E869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D2363-C623-4D62-8A50-8C7912E1C6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612C7-8DEC-47CA-A2D4-EE51ED8B5F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BC66F0-CFD4-494D-9912-A2F4151372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CF689-9B10-4D0B-90E9-C34E60CFCA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0E154-CC92-4157-8208-A6288F85DC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513363-D3C0-43D7-90F5-9604EB2B79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F987E2-DA5A-45A0-933A-A827CC6875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55BEA-62D4-4886-BF37-D9D2086DC4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D3CC70-BA7A-4742-A0BE-778B3D777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574FF"/>
            </a:gs>
            <a:gs pos="39999">
              <a:srgbClr val="53A9FF"/>
            </a:gs>
            <a:gs pos="70000">
              <a:srgbClr val="9BCDFF"/>
            </a:gs>
            <a:gs pos="100000">
              <a:srgbClr val="BDDE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5F6C9CE7-C919-4DB3-B73B-84E9EF56BF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6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9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9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8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1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oleObject" Target="../embeddings/oleObject20.bin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10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6.bin"/><Relationship Id="rId10" Type="http://schemas.openxmlformats.org/officeDocument/2006/relationships/image" Target="../media/image8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18.bin"/><Relationship Id="rId14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oleObject" Target="../embeddings/oleObject26.bin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12" Type="http://schemas.openxmlformats.org/officeDocument/2006/relationships/image" Target="../media/image10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25.bin"/><Relationship Id="rId5" Type="http://schemas.openxmlformats.org/officeDocument/2006/relationships/oleObject" Target="../embeddings/oleObject22.bin"/><Relationship Id="rId10" Type="http://schemas.openxmlformats.org/officeDocument/2006/relationships/image" Target="../media/image8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24.bin"/><Relationship Id="rId14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362200"/>
            <a:ext cx="7772400" cy="1143000"/>
          </a:xfrm>
        </p:spPr>
        <p:txBody>
          <a:bodyPr/>
          <a:lstStyle/>
          <a:p>
            <a:r>
              <a:rPr lang="en-US" dirty="0"/>
              <a:t>Convert </a:t>
            </a:r>
            <a:r>
              <a:rPr lang="en-US" dirty="0" smtClean="0"/>
              <a:t>Decimal </a:t>
            </a:r>
            <a:r>
              <a:rPr lang="en-US" dirty="0"/>
              <a:t>to Binary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504825" y="1143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800" dirty="0"/>
              <a:t>This technique works when you want to convert from </a:t>
            </a:r>
            <a:r>
              <a:rPr lang="en-US" sz="2800" dirty="0" smtClean="0"/>
              <a:t>decimal to </a:t>
            </a:r>
            <a:r>
              <a:rPr lang="en-US" sz="2800" dirty="0"/>
              <a:t>any other base</a:t>
            </a:r>
            <a:r>
              <a:rPr lang="en-US" sz="2800" dirty="0" smtClean="0"/>
              <a:t>. You simply divide by the base you are converting to.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1236862" y="3200400"/>
            <a:ext cx="4706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Example:</a:t>
            </a:r>
            <a:r>
              <a:rPr lang="en-US" dirty="0" smtClean="0"/>
              <a:t> convert decimal 25 to hex.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460824" y="4904558"/>
                <a:ext cx="1405888" cy="7845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/>
                          <a:ea typeface="Calibri"/>
                          <a:cs typeface="Times New Roman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radPr>
                        <m:deg/>
                        <m:e>
                          <m:r>
                            <a:rPr lang="en-US" sz="28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25</m:t>
                          </m:r>
                        </m:e>
                      </m:rad>
                    </m:oMath>
                  </m:oMathPara>
                </a14:m>
                <a:endParaRPr lang="en-US" sz="28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0824" y="4904558"/>
                <a:ext cx="1405888" cy="78451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4437262" y="4561607"/>
            <a:ext cx="364202" cy="696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1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2684662" y="4500560"/>
                <a:ext cx="1098570" cy="774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/>
                          <a:ea typeface="Calibri"/>
                          <a:cs typeface="Times New Roman"/>
                        </a:rPr>
                        <m:t>16</m:t>
                      </m:r>
                      <m:rad>
                        <m:radPr>
                          <m:degHide m:val="on"/>
                          <m:ctrlPr>
                            <a:rPr lang="en-US" sz="28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radPr>
                        <m:deg/>
                        <m:e>
                          <m:r>
                            <a:rPr lang="en-US" sz="28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1</m:t>
                          </m:r>
                        </m:e>
                      </m:rad>
                    </m:oMath>
                  </m:oMathPara>
                </a14:m>
                <a:endParaRPr lang="en-US" sz="28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4662" y="4500560"/>
                <a:ext cx="1098570" cy="77444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4455219" y="4949832"/>
            <a:ext cx="331093" cy="766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9</a:t>
            </a:r>
            <a:endParaRPr lang="en-US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3387260" y="419100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0</a:t>
            </a:r>
            <a:endParaRPr lang="en-US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1143000" y="5862935"/>
            <a:ext cx="69188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decimal 25 = 19 in hex (can be written as 25</a:t>
            </a:r>
            <a:r>
              <a:rPr lang="en-US" baseline="-25000" dirty="0" smtClean="0"/>
              <a:t>10</a:t>
            </a:r>
            <a:r>
              <a:rPr lang="en-US" dirty="0" smtClean="0"/>
              <a:t> = 19</a:t>
            </a:r>
            <a:r>
              <a:rPr lang="en-US" baseline="-25000" dirty="0" smtClean="0"/>
              <a:t>16 </a:t>
            </a:r>
            <a:r>
              <a:rPr lang="en-US" dirty="0" smtClean="0"/>
              <a:t>)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64385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09800"/>
            <a:ext cx="7696200" cy="20574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Technique 2</a:t>
            </a:r>
            <a:br>
              <a:rPr lang="en-US" sz="4000" dirty="0" smtClean="0"/>
            </a:br>
            <a:r>
              <a:rPr lang="en-US" sz="4000" dirty="0" smtClean="0">
                <a:solidFill>
                  <a:schemeClr val="accent2"/>
                </a:solidFill>
              </a:rPr>
              <a:t>Positional Notation</a:t>
            </a:r>
          </a:p>
        </p:txBody>
      </p:sp>
    </p:spTree>
    <p:extLst>
      <p:ext uri="{BB962C8B-B14F-4D97-AF65-F5344CB8AC3E}">
        <p14:creationId xmlns:p14="http://schemas.microsoft.com/office/powerpoint/2010/main" val="424730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696200" cy="2057400"/>
          </a:xfrm>
        </p:spPr>
        <p:txBody>
          <a:bodyPr/>
          <a:lstStyle/>
          <a:p>
            <a:pPr algn="l" eaLnBrk="1" hangingPunct="1"/>
            <a:r>
              <a:rPr lang="en-US" sz="4000" dirty="0" smtClean="0"/>
              <a:t>How do you convert the following decimal number to binary using positional notation?</a:t>
            </a:r>
          </a:p>
        </p:txBody>
      </p:sp>
      <p:sp>
        <p:nvSpPr>
          <p:cNvPr id="4" name="Rectangle 3"/>
          <p:cNvSpPr/>
          <p:nvPr/>
        </p:nvSpPr>
        <p:spPr>
          <a:xfrm>
            <a:off x="4102973" y="3025914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/>
              <a:t>25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14308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626821"/>
              </p:ext>
            </p:extLst>
          </p:nvPr>
        </p:nvGraphicFramePr>
        <p:xfrm>
          <a:off x="1600200" y="1600200"/>
          <a:ext cx="6095999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64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32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/>
                        <a:t>2</a:t>
                      </a:r>
                      <a:r>
                        <a:rPr lang="en-US" sz="2400" baseline="30000" dirty="0" smtClean="0"/>
                        <a:t>6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/>
                        <a:t>2</a:t>
                      </a:r>
                      <a:r>
                        <a:rPr lang="en-US" sz="2400" baseline="30000" dirty="0" smtClean="0"/>
                        <a:t>5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1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228600"/>
            <a:ext cx="63986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Step 1</a:t>
            </a:r>
            <a:r>
              <a:rPr lang="en-US" sz="2800" dirty="0" smtClean="0"/>
              <a:t>: Create a positional chart for binary.</a:t>
            </a:r>
          </a:p>
        </p:txBody>
      </p:sp>
    </p:spTree>
    <p:extLst>
      <p:ext uri="{BB962C8B-B14F-4D97-AF65-F5344CB8AC3E}">
        <p14:creationId xmlns:p14="http://schemas.microsoft.com/office/powerpoint/2010/main" val="35708997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2485759"/>
              </p:ext>
            </p:extLst>
          </p:nvPr>
        </p:nvGraphicFramePr>
        <p:xfrm>
          <a:off x="1600200" y="1600200"/>
          <a:ext cx="6095999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64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32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/>
                        <a:t>2</a:t>
                      </a:r>
                      <a:r>
                        <a:rPr lang="en-US" sz="2400" baseline="30000" dirty="0" smtClean="0"/>
                        <a:t>6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/>
                        <a:t>2</a:t>
                      </a:r>
                      <a:r>
                        <a:rPr lang="en-US" sz="2400" baseline="30000" dirty="0" smtClean="0"/>
                        <a:t>5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1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228600"/>
            <a:ext cx="775244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Step 2</a:t>
            </a:r>
            <a:r>
              <a:rPr lang="en-US" sz="2800" dirty="0" smtClean="0"/>
              <a:t>: Select place values that when added together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  equal 25.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48000" y="3429000"/>
            <a:ext cx="30412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16 + 8 + 1 = 25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775592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2755178"/>
              </p:ext>
            </p:extLst>
          </p:nvPr>
        </p:nvGraphicFramePr>
        <p:xfrm>
          <a:off x="1600200" y="1600200"/>
          <a:ext cx="6095999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64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32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/>
                        <a:t>2</a:t>
                      </a:r>
                      <a:r>
                        <a:rPr lang="en-US" sz="2400" baseline="30000" dirty="0" smtClean="0"/>
                        <a:t>6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/>
                        <a:t>2</a:t>
                      </a:r>
                      <a:r>
                        <a:rPr lang="en-US" sz="2400" baseline="30000" dirty="0" smtClean="0"/>
                        <a:t>5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1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228600"/>
            <a:ext cx="861806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Step 3</a:t>
            </a:r>
            <a:r>
              <a:rPr lang="en-US" sz="2800" dirty="0" smtClean="0"/>
              <a:t>: Write a binary digit 1 for all selected place values</a:t>
            </a:r>
            <a:r>
              <a:rPr lang="en-US" sz="2800" dirty="0"/>
              <a:t>. </a:t>
            </a:r>
            <a:endParaRPr lang="en-US" sz="2800" dirty="0" smtClean="0"/>
          </a:p>
          <a:p>
            <a:r>
              <a:rPr lang="en-US" sz="2800" dirty="0" smtClean="0"/>
              <a:t>             Write a 0 for all place values not selected.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83499" y="3429000"/>
            <a:ext cx="28125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25</a:t>
            </a:r>
            <a:r>
              <a:rPr lang="en-US" sz="3600" baseline="-25000" dirty="0" smtClean="0"/>
              <a:t>10</a:t>
            </a:r>
            <a:r>
              <a:rPr lang="en-US" sz="3600" dirty="0" smtClean="0"/>
              <a:t> = 11001</a:t>
            </a:r>
            <a:r>
              <a:rPr lang="en-US" sz="3600" baseline="-25000" dirty="0" smtClean="0"/>
              <a:t>2</a:t>
            </a:r>
            <a:endParaRPr lang="en-US" sz="3600" baseline="-25000" dirty="0"/>
          </a:p>
        </p:txBody>
      </p:sp>
    </p:spTree>
    <p:extLst>
      <p:ext uri="{BB962C8B-B14F-4D97-AF65-F5344CB8AC3E}">
        <p14:creationId xmlns:p14="http://schemas.microsoft.com/office/powerpoint/2010/main" val="1736038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1820360"/>
              </p:ext>
            </p:extLst>
          </p:nvPr>
        </p:nvGraphicFramePr>
        <p:xfrm>
          <a:off x="1600200" y="1600200"/>
          <a:ext cx="6095999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64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32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/>
                        <a:t>2</a:t>
                      </a:r>
                      <a:r>
                        <a:rPr lang="en-US" sz="2400" baseline="30000" dirty="0" smtClean="0"/>
                        <a:t>6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/>
                        <a:t>2</a:t>
                      </a:r>
                      <a:r>
                        <a:rPr lang="en-US" sz="2400" baseline="30000" dirty="0" smtClean="0"/>
                        <a:t>5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1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>
                    <a:solidFill>
                      <a:srgbClr val="FFE38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228600"/>
            <a:ext cx="56187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Another Example:  </a:t>
            </a:r>
            <a:r>
              <a:rPr lang="en-US" sz="2800" dirty="0" smtClean="0"/>
              <a:t>53</a:t>
            </a:r>
            <a:r>
              <a:rPr lang="en-US" sz="2800" baseline="-25000" dirty="0" smtClean="0"/>
              <a:t>10 </a:t>
            </a:r>
            <a:r>
              <a:rPr lang="en-US" sz="2800" dirty="0" smtClean="0"/>
              <a:t>= _______ </a:t>
            </a:r>
            <a:r>
              <a:rPr lang="en-US" sz="2800" baseline="-25000" dirty="0" smtClean="0"/>
              <a:t>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3200" y="3429000"/>
            <a:ext cx="39934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32 + 16 + 4 + 1 = 53</a:t>
            </a:r>
            <a:endParaRPr lang="en-US" sz="3600" baseline="-25000" dirty="0"/>
          </a:p>
        </p:txBody>
      </p:sp>
      <p:sp>
        <p:nvSpPr>
          <p:cNvPr id="6" name="TextBox 5"/>
          <p:cNvSpPr txBox="1"/>
          <p:nvPr/>
        </p:nvSpPr>
        <p:spPr>
          <a:xfrm>
            <a:off x="3305176" y="4648200"/>
            <a:ext cx="29663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53</a:t>
            </a:r>
            <a:r>
              <a:rPr lang="en-US" sz="3600" baseline="-25000" dirty="0" smtClean="0"/>
              <a:t>10</a:t>
            </a:r>
            <a:r>
              <a:rPr lang="en-US" sz="3600" dirty="0" smtClean="0"/>
              <a:t> = 110101</a:t>
            </a:r>
            <a:r>
              <a:rPr lang="en-US" sz="3600" baseline="-25000" dirty="0" smtClean="0"/>
              <a:t>2</a:t>
            </a:r>
            <a:endParaRPr lang="en-US" sz="3600" baseline="-25000" dirty="0"/>
          </a:p>
        </p:txBody>
      </p:sp>
    </p:spTree>
    <p:extLst>
      <p:ext uri="{BB962C8B-B14F-4D97-AF65-F5344CB8AC3E}">
        <p14:creationId xmlns:p14="http://schemas.microsoft.com/office/powerpoint/2010/main" val="2246549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696200" cy="2057400"/>
          </a:xfrm>
        </p:spPr>
        <p:txBody>
          <a:bodyPr/>
          <a:lstStyle/>
          <a:p>
            <a:pPr algn="l" eaLnBrk="1" hangingPunct="1"/>
            <a:r>
              <a:rPr lang="en-US" sz="4000" dirty="0" smtClean="0"/>
              <a:t>How do you convert the following decimal number to binary?</a:t>
            </a:r>
          </a:p>
        </p:txBody>
      </p:sp>
      <p:sp>
        <p:nvSpPr>
          <p:cNvPr id="4" name="Rectangle 3"/>
          <p:cNvSpPr/>
          <p:nvPr/>
        </p:nvSpPr>
        <p:spPr>
          <a:xfrm>
            <a:off x="4102973" y="3025914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/>
              <a:t>25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09800"/>
            <a:ext cx="7696200" cy="20574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Technique 1</a:t>
            </a:r>
            <a:br>
              <a:rPr lang="en-US" sz="4000" dirty="0" smtClean="0"/>
            </a:br>
            <a:r>
              <a:rPr lang="en-US" sz="4000" dirty="0" smtClean="0">
                <a:solidFill>
                  <a:schemeClr val="accent2"/>
                </a:solidFill>
              </a:rPr>
              <a:t>Ladder Technique</a:t>
            </a:r>
          </a:p>
        </p:txBody>
      </p:sp>
    </p:spTree>
    <p:extLst>
      <p:ext uri="{BB962C8B-B14F-4D97-AF65-F5344CB8AC3E}">
        <p14:creationId xmlns:p14="http://schemas.microsoft.com/office/powerpoint/2010/main" val="189405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533400" y="333372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sz="2800" b="1" dirty="0" smtClean="0"/>
              <a:t>Step 1</a:t>
            </a:r>
            <a:r>
              <a:rPr lang="en-US" sz="2800" dirty="0" smtClean="0"/>
              <a:t>: Divide the number by 2. Store the remainder.</a:t>
            </a:r>
          </a:p>
          <a:p>
            <a:pPr algn="l" eaLnBrk="1" hangingPunct="1"/>
            <a:r>
              <a:rPr lang="en-US" sz="2800" dirty="0"/>
              <a:t> </a:t>
            </a:r>
            <a:r>
              <a:rPr lang="en-US" sz="2800" dirty="0" smtClean="0"/>
              <a:t>            This remainder is the first digit of your new</a:t>
            </a:r>
          </a:p>
          <a:p>
            <a:pPr algn="l" eaLnBrk="1" hangingPunct="1"/>
            <a:r>
              <a:rPr lang="en-US" sz="2800" dirty="0"/>
              <a:t> </a:t>
            </a:r>
            <a:r>
              <a:rPr lang="en-US" sz="2800" dirty="0" smtClean="0"/>
              <a:t>            binary number.</a:t>
            </a:r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5162601"/>
              </p:ext>
            </p:extLst>
          </p:nvPr>
        </p:nvGraphicFramePr>
        <p:xfrm>
          <a:off x="2819400" y="5257800"/>
          <a:ext cx="1425575" cy="827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Equation" r:id="rId3" imgW="393529" imgH="228501" progId="">
                  <p:embed/>
                </p:oleObj>
              </mc:Choice>
              <mc:Fallback>
                <p:oleObj name="Equation" r:id="rId3" imgW="393529" imgH="22850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5257800"/>
                        <a:ext cx="1425575" cy="827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1984161"/>
              </p:ext>
            </p:extLst>
          </p:nvPr>
        </p:nvGraphicFramePr>
        <p:xfrm>
          <a:off x="3457575" y="4724400"/>
          <a:ext cx="2998788" cy="827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Equation" r:id="rId5" imgW="736600" imgH="203200" progId="">
                  <p:embed/>
                </p:oleObj>
              </mc:Choice>
              <mc:Fallback>
                <p:oleObj name="Equation" r:id="rId5" imgW="736600" imgH="2032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7575" y="4724400"/>
                        <a:ext cx="2998788" cy="827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56284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533400" y="333372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sz="2800" b="1" dirty="0" smtClean="0"/>
              <a:t>Step 2</a:t>
            </a:r>
            <a:r>
              <a:rPr lang="en-US" sz="2800" dirty="0" smtClean="0"/>
              <a:t>: Divide the quotient from previous division </a:t>
            </a:r>
          </a:p>
          <a:p>
            <a:pPr algn="l" eaLnBrk="1" hangingPunct="1"/>
            <a:r>
              <a:rPr lang="en-US" sz="2800" dirty="0"/>
              <a:t> </a:t>
            </a:r>
            <a:r>
              <a:rPr lang="en-US" sz="2800" dirty="0" smtClean="0"/>
              <a:t>            by 2. Store the remainder. This remainder is    </a:t>
            </a:r>
          </a:p>
          <a:p>
            <a:pPr algn="l" eaLnBrk="1" hangingPunct="1"/>
            <a:r>
              <a:rPr lang="en-US" sz="2800" dirty="0"/>
              <a:t> </a:t>
            </a:r>
            <a:r>
              <a:rPr lang="en-US" sz="2800" dirty="0" smtClean="0"/>
              <a:t>            the second digit of your new binary number.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2394895"/>
              </p:ext>
            </p:extLst>
          </p:nvPr>
        </p:nvGraphicFramePr>
        <p:xfrm>
          <a:off x="2819400" y="5257800"/>
          <a:ext cx="1425575" cy="827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Equation" r:id="rId3" imgW="393529" imgH="228501" progId="">
                  <p:embed/>
                </p:oleObj>
              </mc:Choice>
              <mc:Fallback>
                <p:oleObj name="Equation" r:id="rId3" imgW="393529" imgH="228501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5257800"/>
                        <a:ext cx="1425575" cy="827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731574"/>
              </p:ext>
            </p:extLst>
          </p:nvPr>
        </p:nvGraphicFramePr>
        <p:xfrm>
          <a:off x="2960688" y="4638675"/>
          <a:ext cx="2870200" cy="827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Equation" r:id="rId5" imgW="838200" imgH="241300" progId="">
                  <p:embed/>
                </p:oleObj>
              </mc:Choice>
              <mc:Fallback>
                <p:oleObj name="Equation" r:id="rId5" imgW="838200" imgH="241300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0688" y="4638675"/>
                        <a:ext cx="2870200" cy="827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5741579"/>
              </p:ext>
            </p:extLst>
          </p:nvPr>
        </p:nvGraphicFramePr>
        <p:xfrm>
          <a:off x="3795713" y="4038600"/>
          <a:ext cx="2174875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Equation" r:id="rId7" imgW="533169" imgH="203112" progId="">
                  <p:embed/>
                </p:oleObj>
              </mc:Choice>
              <mc:Fallback>
                <p:oleObj name="Equation" r:id="rId7" imgW="533169" imgH="203112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5713" y="4038600"/>
                        <a:ext cx="2174875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99994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533400" y="333372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sz="2800" b="1" dirty="0" smtClean="0"/>
              <a:t>Step 3</a:t>
            </a:r>
            <a:r>
              <a:rPr lang="en-US" sz="2800" dirty="0" smtClean="0"/>
              <a:t>: Repeat this process until quotient equals 0.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982207"/>
              </p:ext>
            </p:extLst>
          </p:nvPr>
        </p:nvGraphicFramePr>
        <p:xfrm>
          <a:off x="2819400" y="5307012"/>
          <a:ext cx="1339850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Equation" r:id="rId3" imgW="393529" imgH="228501" progId="">
                  <p:embed/>
                </p:oleObj>
              </mc:Choice>
              <mc:Fallback>
                <p:oleObj name="Equation" r:id="rId3" imgW="393529" imgH="228501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5307012"/>
                        <a:ext cx="1339850" cy="77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0594356"/>
              </p:ext>
            </p:extLst>
          </p:nvPr>
        </p:nvGraphicFramePr>
        <p:xfrm>
          <a:off x="2960688" y="4687887"/>
          <a:ext cx="2957512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Equation" r:id="rId5" imgW="838200" imgH="241300" progId="">
                  <p:embed/>
                </p:oleObj>
              </mc:Choice>
              <mc:Fallback>
                <p:oleObj name="Equation" r:id="rId5" imgW="838200" imgH="241300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0688" y="4687887"/>
                        <a:ext cx="2957512" cy="852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2666576"/>
              </p:ext>
            </p:extLst>
          </p:nvPr>
        </p:nvGraphicFramePr>
        <p:xfrm>
          <a:off x="3071813" y="4011612"/>
          <a:ext cx="2947987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Equation" r:id="rId7" imgW="761669" imgH="241195" progId="">
                  <p:embed/>
                </p:oleObj>
              </mc:Choice>
              <mc:Fallback>
                <p:oleObj name="Equation" r:id="rId7" imgW="761669" imgH="241195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1813" y="4011612"/>
                        <a:ext cx="2947987" cy="935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6695715"/>
              </p:ext>
            </p:extLst>
          </p:nvPr>
        </p:nvGraphicFramePr>
        <p:xfrm>
          <a:off x="3810000" y="3505200"/>
          <a:ext cx="2179638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" name="Equation" r:id="rId9" imgW="558558" imgH="203112" progId="">
                  <p:embed/>
                </p:oleObj>
              </mc:Choice>
              <mc:Fallback>
                <p:oleObj name="Equation" r:id="rId9" imgW="558558" imgH="203112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3505200"/>
                        <a:ext cx="2179638" cy="792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46139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533400" y="333372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sz="2800" b="1" dirty="0" smtClean="0"/>
              <a:t>Step 3</a:t>
            </a:r>
            <a:r>
              <a:rPr lang="en-US" sz="2800" dirty="0" smtClean="0"/>
              <a:t>: Repeat this process until quotient equals 0.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859513"/>
              </p:ext>
            </p:extLst>
          </p:nvPr>
        </p:nvGraphicFramePr>
        <p:xfrm>
          <a:off x="2819400" y="5318125"/>
          <a:ext cx="1339850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3" name="Equation" r:id="rId3" imgW="393529" imgH="228501" progId="">
                  <p:embed/>
                </p:oleObj>
              </mc:Choice>
              <mc:Fallback>
                <p:oleObj name="Equation" r:id="rId3" imgW="393529" imgH="228501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5318125"/>
                        <a:ext cx="1339850" cy="77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6418276"/>
              </p:ext>
            </p:extLst>
          </p:nvPr>
        </p:nvGraphicFramePr>
        <p:xfrm>
          <a:off x="2960688" y="4699000"/>
          <a:ext cx="2957512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" name="Equation" r:id="rId5" imgW="838200" imgH="241300" progId="">
                  <p:embed/>
                </p:oleObj>
              </mc:Choice>
              <mc:Fallback>
                <p:oleObj name="Equation" r:id="rId5" imgW="838200" imgH="241300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0688" y="4699000"/>
                        <a:ext cx="2957512" cy="852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2570364"/>
              </p:ext>
            </p:extLst>
          </p:nvPr>
        </p:nvGraphicFramePr>
        <p:xfrm>
          <a:off x="3071813" y="4022725"/>
          <a:ext cx="2947987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5" name="Equation" r:id="rId7" imgW="761669" imgH="241195" progId="">
                  <p:embed/>
                </p:oleObj>
              </mc:Choice>
              <mc:Fallback>
                <p:oleObj name="Equation" r:id="rId7" imgW="761669" imgH="241195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1813" y="4022725"/>
                        <a:ext cx="2947987" cy="935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9000055"/>
              </p:ext>
            </p:extLst>
          </p:nvPr>
        </p:nvGraphicFramePr>
        <p:xfrm>
          <a:off x="3194050" y="3327400"/>
          <a:ext cx="2773363" cy="941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6" name="Equation" r:id="rId9" imgW="710891" imgH="241195" progId="">
                  <p:embed/>
                </p:oleObj>
              </mc:Choice>
              <mc:Fallback>
                <p:oleObj name="Equation" r:id="rId9" imgW="710891" imgH="241195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4050" y="3327400"/>
                        <a:ext cx="2773363" cy="941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7423115"/>
              </p:ext>
            </p:extLst>
          </p:nvPr>
        </p:nvGraphicFramePr>
        <p:xfrm>
          <a:off x="4019550" y="2817813"/>
          <a:ext cx="1903413" cy="823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7" name="Equation" r:id="rId11" imgW="469696" imgH="203112" progId="">
                  <p:embed/>
                </p:oleObj>
              </mc:Choice>
              <mc:Fallback>
                <p:oleObj name="Equation" r:id="rId11" imgW="469696" imgH="203112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9550" y="2817813"/>
                        <a:ext cx="1903413" cy="823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56230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533400" y="333372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sz="2800" b="1" dirty="0" smtClean="0"/>
              <a:t>Step 3</a:t>
            </a:r>
            <a:r>
              <a:rPr lang="en-US" sz="2800" dirty="0" smtClean="0"/>
              <a:t>: Repeat this process until quotient equals 0.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2698127"/>
              </p:ext>
            </p:extLst>
          </p:nvPr>
        </p:nvGraphicFramePr>
        <p:xfrm>
          <a:off x="2819400" y="5314950"/>
          <a:ext cx="1339850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4" name="Equation" r:id="rId3" imgW="393529" imgH="228501" progId="">
                  <p:embed/>
                </p:oleObj>
              </mc:Choice>
              <mc:Fallback>
                <p:oleObj name="Equation" r:id="rId3" imgW="393529" imgH="228501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5314950"/>
                        <a:ext cx="1339850" cy="77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6490903"/>
              </p:ext>
            </p:extLst>
          </p:nvPr>
        </p:nvGraphicFramePr>
        <p:xfrm>
          <a:off x="2960688" y="4695825"/>
          <a:ext cx="2957512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5" name="Equation" r:id="rId5" imgW="838200" imgH="241300" progId="">
                  <p:embed/>
                </p:oleObj>
              </mc:Choice>
              <mc:Fallback>
                <p:oleObj name="Equation" r:id="rId5" imgW="838200" imgH="241300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0688" y="4695825"/>
                        <a:ext cx="2957512" cy="852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7231027"/>
              </p:ext>
            </p:extLst>
          </p:nvPr>
        </p:nvGraphicFramePr>
        <p:xfrm>
          <a:off x="3071813" y="4019550"/>
          <a:ext cx="2947987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6" name="Equation" r:id="rId7" imgW="761669" imgH="241195" progId="">
                  <p:embed/>
                </p:oleObj>
              </mc:Choice>
              <mc:Fallback>
                <p:oleObj name="Equation" r:id="rId7" imgW="761669" imgH="241195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1813" y="4019550"/>
                        <a:ext cx="2947987" cy="935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7828474"/>
              </p:ext>
            </p:extLst>
          </p:nvPr>
        </p:nvGraphicFramePr>
        <p:xfrm>
          <a:off x="3246438" y="3324225"/>
          <a:ext cx="2773362" cy="941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7" name="Equation" r:id="rId9" imgW="710891" imgH="241195" progId="">
                  <p:embed/>
                </p:oleObj>
              </mc:Choice>
              <mc:Fallback>
                <p:oleObj name="Equation" r:id="rId9" imgW="710891" imgH="241195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6438" y="3324225"/>
                        <a:ext cx="2773362" cy="941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6044306"/>
              </p:ext>
            </p:extLst>
          </p:nvPr>
        </p:nvGraphicFramePr>
        <p:xfrm>
          <a:off x="3424238" y="2605088"/>
          <a:ext cx="2519362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8" name="Equation" r:id="rId11" imgW="622030" imgH="241195" progId="">
                  <p:embed/>
                </p:oleObj>
              </mc:Choice>
              <mc:Fallback>
                <p:oleObj name="Equation" r:id="rId11" imgW="622030" imgH="241195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4238" y="2605088"/>
                        <a:ext cx="2519362" cy="977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2207780"/>
              </p:ext>
            </p:extLst>
          </p:nvPr>
        </p:nvGraphicFramePr>
        <p:xfrm>
          <a:off x="4110038" y="2057400"/>
          <a:ext cx="1833562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9" name="Equation" r:id="rId13" imgW="457002" imgH="203112" progId="">
                  <p:embed/>
                </p:oleObj>
              </mc:Choice>
              <mc:Fallback>
                <p:oleObj name="Equation" r:id="rId13" imgW="457002" imgH="203112" progId="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0038" y="2057400"/>
                        <a:ext cx="1833562" cy="815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209800" y="1611868"/>
            <a:ext cx="14237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2"/>
                </a:solidFill>
              </a:rPr>
              <a:t>quotient = 0</a:t>
            </a:r>
            <a:endParaRPr lang="en-US" sz="2000" dirty="0">
              <a:solidFill>
                <a:schemeClr val="accent2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657600" y="1905000"/>
            <a:ext cx="381000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4359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533400" y="333372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sz="2800" b="1" dirty="0" smtClean="0"/>
              <a:t>Step 4</a:t>
            </a:r>
            <a:r>
              <a:rPr lang="en-US" sz="2800" dirty="0" smtClean="0"/>
              <a:t>: Answer reads down.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1432140"/>
              </p:ext>
            </p:extLst>
          </p:nvPr>
        </p:nvGraphicFramePr>
        <p:xfrm>
          <a:off x="2819400" y="5262265"/>
          <a:ext cx="1339850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2" name="Equation" r:id="rId3" imgW="393529" imgH="228501" progId="">
                  <p:embed/>
                </p:oleObj>
              </mc:Choice>
              <mc:Fallback>
                <p:oleObj name="Equation" r:id="rId3" imgW="393529" imgH="22850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5262265"/>
                        <a:ext cx="1339850" cy="77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9557879"/>
              </p:ext>
            </p:extLst>
          </p:nvPr>
        </p:nvGraphicFramePr>
        <p:xfrm>
          <a:off x="2960688" y="4643140"/>
          <a:ext cx="2957512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3" name="Equation" r:id="rId5" imgW="838200" imgH="241300" progId="">
                  <p:embed/>
                </p:oleObj>
              </mc:Choice>
              <mc:Fallback>
                <p:oleObj name="Equation" r:id="rId5" imgW="838200" imgH="2413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0688" y="4643140"/>
                        <a:ext cx="2957512" cy="852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7156668"/>
              </p:ext>
            </p:extLst>
          </p:nvPr>
        </p:nvGraphicFramePr>
        <p:xfrm>
          <a:off x="3071813" y="3966865"/>
          <a:ext cx="2947987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4" name="Equation" r:id="rId7" imgW="761669" imgH="241195" progId="">
                  <p:embed/>
                </p:oleObj>
              </mc:Choice>
              <mc:Fallback>
                <p:oleObj name="Equation" r:id="rId7" imgW="761669" imgH="241195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1813" y="3966865"/>
                        <a:ext cx="2947987" cy="935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0477662"/>
              </p:ext>
            </p:extLst>
          </p:nvPr>
        </p:nvGraphicFramePr>
        <p:xfrm>
          <a:off x="3246438" y="3271540"/>
          <a:ext cx="2773362" cy="941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5" name="Equation" r:id="rId9" imgW="710891" imgH="241195" progId="">
                  <p:embed/>
                </p:oleObj>
              </mc:Choice>
              <mc:Fallback>
                <p:oleObj name="Equation" r:id="rId9" imgW="710891" imgH="241195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6438" y="3271540"/>
                        <a:ext cx="2773362" cy="941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4706709"/>
              </p:ext>
            </p:extLst>
          </p:nvPr>
        </p:nvGraphicFramePr>
        <p:xfrm>
          <a:off x="3424238" y="2552403"/>
          <a:ext cx="2519362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6" name="Equation" r:id="rId11" imgW="622030" imgH="241195" progId="">
                  <p:embed/>
                </p:oleObj>
              </mc:Choice>
              <mc:Fallback>
                <p:oleObj name="Equation" r:id="rId11" imgW="622030" imgH="241195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4238" y="2552403"/>
                        <a:ext cx="2519362" cy="977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0227900"/>
              </p:ext>
            </p:extLst>
          </p:nvPr>
        </p:nvGraphicFramePr>
        <p:xfrm>
          <a:off x="4110038" y="2004715"/>
          <a:ext cx="1833562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7" name="Equation" r:id="rId13" imgW="457002" imgH="203112" progId="">
                  <p:embed/>
                </p:oleObj>
              </mc:Choice>
              <mc:Fallback>
                <p:oleObj name="Equation" r:id="rId13" imgW="457002" imgH="20311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0038" y="2004715"/>
                        <a:ext cx="1833562" cy="815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Arrow Connector 6"/>
          <p:cNvCxnSpPr/>
          <p:nvPr/>
        </p:nvCxnSpPr>
        <p:spPr>
          <a:xfrm>
            <a:off x="6858000" y="2061865"/>
            <a:ext cx="0" cy="32004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371600" y="6172200"/>
            <a:ext cx="6691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Therefore the decimal 25 is equal to 11001 in binary.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17843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</TotalTime>
  <Words>351</Words>
  <Application>Microsoft Office PowerPoint</Application>
  <PresentationFormat>On-screen Show (4:3)</PresentationFormat>
  <Paragraphs>104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Default Design</vt:lpstr>
      <vt:lpstr>Equation</vt:lpstr>
      <vt:lpstr>Convert Decimal to Binary</vt:lpstr>
      <vt:lpstr>How do you convert the following decimal number to binary?</vt:lpstr>
      <vt:lpstr>Technique 1 Ladder Technique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Technique 2 Positional Notation</vt:lpstr>
      <vt:lpstr>How do you convert the following decimal number to binary using positional notation?</vt:lpstr>
      <vt:lpstr>PowerPoint Presentation</vt:lpstr>
      <vt:lpstr>PowerPoint Presentation</vt:lpstr>
      <vt:lpstr>PowerPoint Presentation</vt:lpstr>
      <vt:lpstr>PowerPoint Presentation</vt:lpstr>
    </vt:vector>
  </TitlesOfParts>
  <Company>Denton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Conversions</dc:title>
  <dc:creator>bwagner</dc:creator>
  <cp:lastModifiedBy>Barry</cp:lastModifiedBy>
  <cp:revision>54</cp:revision>
  <dcterms:created xsi:type="dcterms:W3CDTF">2005-08-17T19:38:49Z</dcterms:created>
  <dcterms:modified xsi:type="dcterms:W3CDTF">2013-01-20T17:51:57Z</dcterms:modified>
</cp:coreProperties>
</file>