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2" r:id="rId3"/>
    <p:sldId id="274" r:id="rId4"/>
    <p:sldId id="273" r:id="rId5"/>
    <p:sldId id="275" r:id="rId6"/>
    <p:sldId id="276" r:id="rId7"/>
    <p:sldId id="277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DCECFC"/>
    <a:srgbClr val="94C5F6"/>
    <a:srgbClr val="47A3FF"/>
    <a:srgbClr val="056AFF"/>
    <a:srgbClr val="D5FFD5"/>
    <a:srgbClr val="E9F5DB"/>
    <a:srgbClr val="EAFFD5"/>
    <a:srgbClr val="FFE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3407" y="2209800"/>
            <a:ext cx="514756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latin typeface="Arial" pitchFamily="34" charset="0"/>
                <a:cs typeface="Arial" pitchFamily="34" charset="0"/>
              </a:rPr>
              <a:t>Logic Diagram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2: </a:t>
            </a:r>
            <a:r>
              <a:rPr lang="en-US" sz="2800" dirty="0" smtClean="0"/>
              <a:t>Jim will eat the sandwich if it does </a:t>
            </a:r>
            <a:r>
              <a:rPr lang="en-US" sz="2800" dirty="0" smtClean="0">
                <a:solidFill>
                  <a:srgbClr val="FF0000"/>
                </a:solidFill>
              </a:rPr>
              <a:t>not</a:t>
            </a:r>
            <a:r>
              <a:rPr lang="en-US" sz="2800" dirty="0" smtClean="0"/>
              <a:t> have peppers </a:t>
            </a:r>
            <a:r>
              <a:rPr lang="en-US" sz="2800" dirty="0" smtClean="0">
                <a:solidFill>
                  <a:srgbClr val="FF0000"/>
                </a:solidFill>
              </a:rPr>
              <a:t>or</a:t>
            </a:r>
            <a:r>
              <a:rPr lang="en-US" sz="2800" dirty="0" smtClean="0"/>
              <a:t> onions and it is on wheat bread.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739205"/>
            <a:ext cx="7315200" cy="1384995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/>
              <a:t>AND is added next with two inputs: the output of the NOR gate and the wheat bread input.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3733800"/>
            <a:ext cx="39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4749225"/>
            <a:ext cx="457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5816025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</a:t>
            </a:r>
            <a:endParaRPr lang="en-US" sz="32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098919" y="3760350"/>
            <a:ext cx="944489" cy="939225"/>
            <a:chOff x="2743200" y="3429000"/>
            <a:chExt cx="944489" cy="939225"/>
          </a:xfrm>
        </p:grpSpPr>
        <p:sp>
          <p:nvSpPr>
            <p:cNvPr id="12" name="Oval 11"/>
            <p:cNvSpPr/>
            <p:nvPr/>
          </p:nvSpPr>
          <p:spPr>
            <a:xfrm>
              <a:off x="2743200" y="3429000"/>
              <a:ext cx="914400" cy="9392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43200" y="3578515"/>
              <a:ext cx="9444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NOR</a:t>
              </a:r>
              <a:endParaRPr lang="en-US" sz="3200" dirty="0"/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1684540" y="3997035"/>
            <a:ext cx="14730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698395" y="5029200"/>
            <a:ext cx="10158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714276" y="4547175"/>
            <a:ext cx="0" cy="4820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716705" y="4547176"/>
            <a:ext cx="50469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5308719" y="3937575"/>
            <a:ext cx="939681" cy="939225"/>
            <a:chOff x="2743200" y="3429000"/>
            <a:chExt cx="939681" cy="939225"/>
          </a:xfrm>
        </p:grpSpPr>
        <p:sp>
          <p:nvSpPr>
            <p:cNvPr id="19" name="Oval 18"/>
            <p:cNvSpPr/>
            <p:nvPr/>
          </p:nvSpPr>
          <p:spPr>
            <a:xfrm>
              <a:off x="2743200" y="3429000"/>
              <a:ext cx="914400" cy="9392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743200" y="3578515"/>
              <a:ext cx="9396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AND</a:t>
              </a:r>
              <a:endParaRPr lang="en-US" sz="3200" dirty="0"/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1712250" y="6108412"/>
            <a:ext cx="296590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678157" y="4724400"/>
            <a:ext cx="6928" cy="13854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678157" y="4724400"/>
            <a:ext cx="73204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4010890" y="4202252"/>
            <a:ext cx="1348391" cy="260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223119" y="4384965"/>
            <a:ext cx="14730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124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1: </a:t>
            </a:r>
            <a:r>
              <a:rPr lang="en-US" sz="2800" dirty="0"/>
              <a:t>Maria won’t go </a:t>
            </a:r>
            <a:r>
              <a:rPr lang="en-US" sz="2800" dirty="0" smtClean="0"/>
              <a:t>to school </a:t>
            </a:r>
            <a:r>
              <a:rPr lang="en-US" sz="2800" dirty="0"/>
              <a:t>if it is cold and raining or </a:t>
            </a:r>
            <a:r>
              <a:rPr lang="en-US" sz="2800" dirty="0" smtClean="0"/>
              <a:t>she has </a:t>
            </a:r>
            <a:r>
              <a:rPr lang="en-US" sz="2800" dirty="0"/>
              <a:t>not done her homework.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1398373"/>
            <a:ext cx="7315200" cy="954107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Let’s create a logic diagram from the problem used in the previous section.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809838"/>
              </p:ext>
            </p:extLst>
          </p:nvPr>
        </p:nvGraphicFramePr>
        <p:xfrm>
          <a:off x="1156854" y="2590800"/>
          <a:ext cx="6691746" cy="419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1891"/>
                <a:gridCol w="503331"/>
                <a:gridCol w="503331"/>
                <a:gridCol w="1224267"/>
                <a:gridCol w="1984463"/>
                <a:gridCol w="198446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H</a:t>
                      </a:r>
                      <a:endParaRPr lang="en-US" sz="2800" b="1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NOT H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C AND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</a:rPr>
                        <a:t> R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OR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200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1: </a:t>
            </a:r>
            <a:r>
              <a:rPr lang="en-US" sz="2800" dirty="0"/>
              <a:t>Maria won’t go </a:t>
            </a:r>
            <a:r>
              <a:rPr lang="en-US" sz="2800" dirty="0" smtClean="0"/>
              <a:t>to school </a:t>
            </a:r>
            <a:r>
              <a:rPr lang="en-US" sz="2800" dirty="0"/>
              <a:t>if it is cold and raining or </a:t>
            </a:r>
            <a:r>
              <a:rPr lang="en-US" sz="2800" dirty="0" smtClean="0"/>
              <a:t>she has </a:t>
            </a:r>
            <a:r>
              <a:rPr lang="en-US" sz="2800" dirty="0"/>
              <a:t>not done her homework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398373"/>
            <a:ext cx="7315200" cy="954107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problem has three inputs: </a:t>
            </a:r>
            <a:r>
              <a:rPr lang="en-US" sz="2800" b="1" dirty="0" smtClean="0"/>
              <a:t>cold(C)</a:t>
            </a:r>
            <a:r>
              <a:rPr lang="en-US" sz="2800" dirty="0" smtClean="0"/>
              <a:t>, </a:t>
            </a:r>
            <a:r>
              <a:rPr lang="en-US" sz="2800" b="1" dirty="0" smtClean="0"/>
              <a:t>raining(R)</a:t>
            </a:r>
            <a:r>
              <a:rPr lang="en-US" sz="2800" dirty="0" smtClean="0"/>
              <a:t>, </a:t>
            </a:r>
            <a:r>
              <a:rPr lang="en-US" sz="2800" dirty="0" smtClean="0"/>
              <a:t>and </a:t>
            </a:r>
            <a:r>
              <a:rPr lang="en-US" sz="2800" b="1" dirty="0" smtClean="0"/>
              <a:t>homework(H)</a:t>
            </a:r>
            <a:r>
              <a:rPr lang="en-US" sz="2800" dirty="0" smtClean="0"/>
              <a:t>.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3352800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4368225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159054" y="5358825"/>
            <a:ext cx="441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34304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1: </a:t>
            </a:r>
            <a:r>
              <a:rPr lang="en-US" sz="2800" dirty="0"/>
              <a:t>Maria won’t go </a:t>
            </a:r>
            <a:r>
              <a:rPr lang="en-US" sz="2800" dirty="0" smtClean="0"/>
              <a:t>to school </a:t>
            </a:r>
            <a:r>
              <a:rPr lang="en-US" sz="2800" dirty="0"/>
              <a:t>if it is cold and raining or </a:t>
            </a:r>
            <a:r>
              <a:rPr lang="en-US" sz="2800" dirty="0" smtClean="0"/>
              <a:t>she has </a:t>
            </a:r>
            <a:r>
              <a:rPr lang="en-US" sz="2800" dirty="0">
                <a:solidFill>
                  <a:srgbClr val="FF0000"/>
                </a:solidFill>
              </a:rPr>
              <a:t>not</a:t>
            </a:r>
            <a:r>
              <a:rPr lang="en-US" sz="2800" dirty="0"/>
              <a:t> done her homework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398373"/>
            <a:ext cx="7315200" cy="1384995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Applying operator precedence the NOT operator is evaluated first. So we start the diagram with the NOT operator using homework as the input.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3352800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4368225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</a:t>
            </a:r>
            <a:endParaRPr lang="en-US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1159054" y="5358825"/>
            <a:ext cx="441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H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986869" y="5153887"/>
            <a:ext cx="914400" cy="939225"/>
            <a:chOff x="2743200" y="3429000"/>
            <a:chExt cx="914400" cy="939225"/>
          </a:xfrm>
        </p:grpSpPr>
        <p:sp>
          <p:nvSpPr>
            <p:cNvPr id="21" name="Oval 20"/>
            <p:cNvSpPr/>
            <p:nvPr/>
          </p:nvSpPr>
          <p:spPr>
            <a:xfrm>
              <a:off x="2743200" y="3429000"/>
              <a:ext cx="914400" cy="9392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743200" y="3578515"/>
              <a:ext cx="9110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NOT</a:t>
              </a:r>
              <a:endParaRPr lang="en-US" sz="3200" dirty="0"/>
            </a:p>
          </p:txBody>
        </p:sp>
      </p:grpSp>
      <p:cxnSp>
        <p:nvCxnSpPr>
          <p:cNvPr id="23" name="Straight Connector 22"/>
          <p:cNvCxnSpPr>
            <a:stCxn id="19" idx="3"/>
          </p:cNvCxnSpPr>
          <p:nvPr/>
        </p:nvCxnSpPr>
        <p:spPr>
          <a:xfrm flipV="1">
            <a:off x="1600200" y="5651212"/>
            <a:ext cx="1386669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1: </a:t>
            </a:r>
            <a:r>
              <a:rPr lang="en-US" sz="2800" dirty="0"/>
              <a:t>Maria won’t go </a:t>
            </a:r>
            <a:r>
              <a:rPr lang="en-US" sz="2800" dirty="0" smtClean="0"/>
              <a:t>to school </a:t>
            </a:r>
            <a:r>
              <a:rPr lang="en-US" sz="2800" dirty="0"/>
              <a:t>if it is cold </a:t>
            </a:r>
            <a:r>
              <a:rPr lang="en-US" sz="2800" dirty="0">
                <a:solidFill>
                  <a:srgbClr val="FF0000"/>
                </a:solidFill>
              </a:rPr>
              <a:t>and</a:t>
            </a:r>
            <a:r>
              <a:rPr lang="en-US" sz="2800" dirty="0"/>
              <a:t> raining or </a:t>
            </a:r>
            <a:r>
              <a:rPr lang="en-US" sz="2800" dirty="0" smtClean="0"/>
              <a:t>she has </a:t>
            </a:r>
            <a:r>
              <a:rPr lang="en-US" sz="2800" dirty="0"/>
              <a:t>not done her homework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398373"/>
            <a:ext cx="7315200" cy="954107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AND operator is added to the diagram next with cold and raining as inputs.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3352800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4368225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159054" y="5358825"/>
            <a:ext cx="441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H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986869" y="5153887"/>
            <a:ext cx="914400" cy="939225"/>
            <a:chOff x="2743200" y="3429000"/>
            <a:chExt cx="914400" cy="939225"/>
          </a:xfrm>
        </p:grpSpPr>
        <p:sp>
          <p:nvSpPr>
            <p:cNvPr id="12" name="Oval 11"/>
            <p:cNvSpPr/>
            <p:nvPr/>
          </p:nvSpPr>
          <p:spPr>
            <a:xfrm>
              <a:off x="2743200" y="3429000"/>
              <a:ext cx="914400" cy="9392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43200" y="3578515"/>
              <a:ext cx="9110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NOT</a:t>
              </a:r>
              <a:endParaRPr lang="en-US" sz="3200" dirty="0"/>
            </a:p>
          </p:txBody>
        </p:sp>
      </p:grpSp>
      <p:cxnSp>
        <p:nvCxnSpPr>
          <p:cNvPr id="18" name="Straight Connector 17"/>
          <p:cNvCxnSpPr>
            <a:stCxn id="7" idx="3"/>
          </p:cNvCxnSpPr>
          <p:nvPr/>
        </p:nvCxnSpPr>
        <p:spPr>
          <a:xfrm flipV="1">
            <a:off x="1600200" y="5651212"/>
            <a:ext cx="1386669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2986869" y="3404174"/>
            <a:ext cx="939681" cy="939225"/>
            <a:chOff x="2743200" y="3429000"/>
            <a:chExt cx="939681" cy="939225"/>
          </a:xfrm>
        </p:grpSpPr>
        <p:sp>
          <p:nvSpPr>
            <p:cNvPr id="15" name="Oval 14"/>
            <p:cNvSpPr/>
            <p:nvPr/>
          </p:nvSpPr>
          <p:spPr>
            <a:xfrm>
              <a:off x="2743200" y="3429000"/>
              <a:ext cx="914400" cy="9392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43200" y="3578515"/>
              <a:ext cx="9396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AND</a:t>
              </a:r>
              <a:endParaRPr lang="en-US" sz="3200" dirty="0"/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1600200" y="3640859"/>
            <a:ext cx="14730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00200" y="4673024"/>
            <a:ext cx="10158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616081" y="4190999"/>
            <a:ext cx="0" cy="4820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2618510" y="4191000"/>
            <a:ext cx="50469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62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1: </a:t>
            </a:r>
            <a:r>
              <a:rPr lang="en-US" sz="2800" dirty="0"/>
              <a:t>Maria won’t go </a:t>
            </a:r>
            <a:r>
              <a:rPr lang="en-US" sz="2800" dirty="0" smtClean="0"/>
              <a:t>to school </a:t>
            </a:r>
            <a:r>
              <a:rPr lang="en-US" sz="2800" dirty="0"/>
              <a:t>if it is cold and raining </a:t>
            </a:r>
            <a:r>
              <a:rPr lang="en-US" sz="2800" dirty="0">
                <a:solidFill>
                  <a:srgbClr val="FF0000"/>
                </a:solidFill>
              </a:rPr>
              <a:t>or</a:t>
            </a:r>
            <a:r>
              <a:rPr lang="en-US" sz="2800" dirty="0"/>
              <a:t> </a:t>
            </a:r>
            <a:r>
              <a:rPr lang="en-US" sz="2800" dirty="0" smtClean="0"/>
              <a:t>she has </a:t>
            </a:r>
            <a:r>
              <a:rPr lang="en-US" sz="2800" dirty="0"/>
              <a:t>not done her homework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398373"/>
            <a:ext cx="7315200" cy="1384995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OR operator is added to the diagram last with the output from the NOT and the AND operations as inputs.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3352800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4368225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159054" y="5358825"/>
            <a:ext cx="441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H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986869" y="5153887"/>
            <a:ext cx="914400" cy="939225"/>
            <a:chOff x="2743200" y="3429000"/>
            <a:chExt cx="914400" cy="939225"/>
          </a:xfrm>
        </p:grpSpPr>
        <p:sp>
          <p:nvSpPr>
            <p:cNvPr id="12" name="Oval 11"/>
            <p:cNvSpPr/>
            <p:nvPr/>
          </p:nvSpPr>
          <p:spPr>
            <a:xfrm>
              <a:off x="2743200" y="3429000"/>
              <a:ext cx="914400" cy="9392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43200" y="3578515"/>
              <a:ext cx="9110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NOT</a:t>
              </a:r>
              <a:endParaRPr lang="en-US" sz="3200" dirty="0"/>
            </a:p>
          </p:txBody>
        </p:sp>
      </p:grpSp>
      <p:cxnSp>
        <p:nvCxnSpPr>
          <p:cNvPr id="18" name="Straight Connector 17"/>
          <p:cNvCxnSpPr>
            <a:stCxn id="7" idx="3"/>
          </p:cNvCxnSpPr>
          <p:nvPr/>
        </p:nvCxnSpPr>
        <p:spPr>
          <a:xfrm flipV="1">
            <a:off x="1600200" y="5651212"/>
            <a:ext cx="1386669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2986869" y="3404174"/>
            <a:ext cx="939681" cy="939225"/>
            <a:chOff x="2743200" y="3429000"/>
            <a:chExt cx="939681" cy="939225"/>
          </a:xfrm>
        </p:grpSpPr>
        <p:sp>
          <p:nvSpPr>
            <p:cNvPr id="15" name="Oval 14"/>
            <p:cNvSpPr/>
            <p:nvPr/>
          </p:nvSpPr>
          <p:spPr>
            <a:xfrm>
              <a:off x="2743200" y="3429000"/>
              <a:ext cx="914400" cy="9392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43200" y="3578515"/>
              <a:ext cx="9396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AND</a:t>
              </a:r>
              <a:endParaRPr lang="en-US" sz="3200" dirty="0"/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1600200" y="3640859"/>
            <a:ext cx="14730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00200" y="4673024"/>
            <a:ext cx="10158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616081" y="4190999"/>
            <a:ext cx="0" cy="4820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2618510" y="4191000"/>
            <a:ext cx="50469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5486400" y="4231402"/>
            <a:ext cx="914400" cy="939225"/>
            <a:chOff x="2743200" y="3429000"/>
            <a:chExt cx="914400" cy="939225"/>
          </a:xfrm>
        </p:grpSpPr>
        <p:sp>
          <p:nvSpPr>
            <p:cNvPr id="23" name="Oval 22"/>
            <p:cNvSpPr/>
            <p:nvPr/>
          </p:nvSpPr>
          <p:spPr>
            <a:xfrm>
              <a:off x="2743200" y="3429000"/>
              <a:ext cx="914400" cy="9392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743200" y="3578515"/>
              <a:ext cx="7729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 OR</a:t>
              </a:r>
              <a:endParaRPr lang="en-US" sz="3200" dirty="0"/>
            </a:p>
          </p:txBody>
        </p:sp>
      </p:grpSp>
      <p:cxnSp>
        <p:nvCxnSpPr>
          <p:cNvPr id="26" name="Straight Connector 25"/>
          <p:cNvCxnSpPr/>
          <p:nvPr/>
        </p:nvCxnSpPr>
        <p:spPr>
          <a:xfrm flipH="1">
            <a:off x="3897888" y="3846076"/>
            <a:ext cx="6741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555716" y="3833665"/>
            <a:ext cx="0" cy="5983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544290" y="4445866"/>
            <a:ext cx="10158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926550" y="5645725"/>
            <a:ext cx="6741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598232" y="5045797"/>
            <a:ext cx="0" cy="5983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586807" y="5030499"/>
            <a:ext cx="10158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400800" y="4673304"/>
            <a:ext cx="14730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763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2: </a:t>
            </a:r>
            <a:r>
              <a:rPr lang="en-US" sz="2800" dirty="0" smtClean="0"/>
              <a:t>Jim will eat the sandwich if it does not have peppers or onions and it is on wheat bread.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5135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2: </a:t>
            </a:r>
            <a:r>
              <a:rPr lang="en-US" sz="2800" dirty="0" smtClean="0"/>
              <a:t>Jim will eat the sandwich if it does not have peppers or onions and it is on wheat bread.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739205"/>
            <a:ext cx="7315200" cy="954107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/>
              <a:t>problem has three inputs: </a:t>
            </a:r>
            <a:r>
              <a:rPr lang="en-US" sz="2800" b="1" dirty="0" smtClean="0"/>
              <a:t>peppers(P)</a:t>
            </a:r>
            <a:r>
              <a:rPr lang="en-US" sz="2800" dirty="0" smtClean="0"/>
              <a:t>, </a:t>
            </a:r>
            <a:r>
              <a:rPr lang="en-US" sz="2800" b="1" dirty="0" smtClean="0"/>
              <a:t>onions(O)</a:t>
            </a:r>
            <a:r>
              <a:rPr lang="en-US" sz="2800" dirty="0" smtClean="0"/>
              <a:t>, and </a:t>
            </a:r>
            <a:r>
              <a:rPr lang="en-US" sz="2800" b="1" dirty="0" smtClean="0"/>
              <a:t>wheat</a:t>
            </a:r>
            <a:r>
              <a:rPr lang="en-US" sz="2800" dirty="0" smtClean="0"/>
              <a:t> </a:t>
            </a:r>
            <a:r>
              <a:rPr lang="en-US" sz="2800" b="1" dirty="0" smtClean="0"/>
              <a:t>bread(W)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3733800"/>
            <a:ext cx="39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4749225"/>
            <a:ext cx="457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5816025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5526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2: </a:t>
            </a:r>
            <a:r>
              <a:rPr lang="en-US" sz="2800" dirty="0" smtClean="0"/>
              <a:t>Jim will eat the sandwich if it does </a:t>
            </a:r>
            <a:r>
              <a:rPr lang="en-US" sz="2800" dirty="0" smtClean="0">
                <a:solidFill>
                  <a:srgbClr val="FF0000"/>
                </a:solidFill>
              </a:rPr>
              <a:t>not</a:t>
            </a:r>
            <a:r>
              <a:rPr lang="en-US" sz="2800" dirty="0" smtClean="0"/>
              <a:t> have peppers </a:t>
            </a:r>
            <a:r>
              <a:rPr lang="en-US" sz="2800" dirty="0" smtClean="0">
                <a:solidFill>
                  <a:srgbClr val="FF0000"/>
                </a:solidFill>
              </a:rPr>
              <a:t>or</a:t>
            </a:r>
            <a:r>
              <a:rPr lang="en-US" sz="2800" dirty="0" smtClean="0"/>
              <a:t> onions and it is on wheat bread.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739205"/>
            <a:ext cx="7315200" cy="181588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/>
              <a:t>NOT is associated with the OR to form a NOR gate. The NOR gate includes parentheses: </a:t>
            </a:r>
          </a:p>
          <a:p>
            <a:r>
              <a:rPr lang="en-US" sz="2800" dirty="0" smtClean="0"/>
              <a:t>NOT(P OR O), so it </a:t>
            </a:r>
            <a:r>
              <a:rPr lang="en-US" sz="2800" dirty="0" smtClean="0"/>
              <a:t>has the highest precedence and is added to the diagram first.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3733800"/>
            <a:ext cx="39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4749225"/>
            <a:ext cx="457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5816025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</a:t>
            </a:r>
            <a:endParaRPr lang="en-US" sz="32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098919" y="3760350"/>
            <a:ext cx="944489" cy="939225"/>
            <a:chOff x="2743200" y="3429000"/>
            <a:chExt cx="944489" cy="939225"/>
          </a:xfrm>
        </p:grpSpPr>
        <p:sp>
          <p:nvSpPr>
            <p:cNvPr id="12" name="Oval 11"/>
            <p:cNvSpPr/>
            <p:nvPr/>
          </p:nvSpPr>
          <p:spPr>
            <a:xfrm>
              <a:off x="2743200" y="3429000"/>
              <a:ext cx="914400" cy="9392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43200" y="3578515"/>
              <a:ext cx="9444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NOR</a:t>
              </a:r>
              <a:endParaRPr lang="en-US" sz="3200" dirty="0"/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1684540" y="3997035"/>
            <a:ext cx="14730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698395" y="5029200"/>
            <a:ext cx="101588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714276" y="4547175"/>
            <a:ext cx="0" cy="4820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716705" y="4547176"/>
            <a:ext cx="50469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37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455</Words>
  <Application>Microsoft Office PowerPoint</Application>
  <PresentationFormat>On-screen Show (4:3)</PresentationFormat>
  <Paragraphs>104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UIL</cp:lastModifiedBy>
  <cp:revision>93</cp:revision>
  <dcterms:created xsi:type="dcterms:W3CDTF">2012-11-30T16:22:57Z</dcterms:created>
  <dcterms:modified xsi:type="dcterms:W3CDTF">2013-10-09T18:58:01Z</dcterms:modified>
</cp:coreProperties>
</file>