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2" r:id="rId2"/>
    <p:sldId id="292" r:id="rId3"/>
    <p:sldId id="282" r:id="rId4"/>
    <p:sldId id="283" r:id="rId5"/>
    <p:sldId id="284" r:id="rId6"/>
    <p:sldId id="285" r:id="rId7"/>
    <p:sldId id="286" r:id="rId8"/>
    <p:sldId id="287" r:id="rId9"/>
    <p:sldId id="288" r:id="rId10"/>
    <p:sldId id="289" r:id="rId11"/>
    <p:sldId id="290" r:id="rId12"/>
    <p:sldId id="291" r:id="rId13"/>
    <p:sldId id="294" r:id="rId14"/>
    <p:sldId id="293" r:id="rId15"/>
    <p:sldId id="295" r:id="rId16"/>
    <p:sldId id="296" r:id="rId17"/>
    <p:sldId id="297" r:id="rId18"/>
    <p:sldId id="298" r:id="rId19"/>
    <p:sldId id="299" r:id="rId20"/>
    <p:sldId id="300" r:id="rId21"/>
    <p:sldId id="301" r:id="rId22"/>
    <p:sldId id="302" r:id="rId23"/>
    <p:sldId id="303" r:id="rId24"/>
    <p:sldId id="304" r:id="rId25"/>
    <p:sldId id="305" r:id="rId26"/>
    <p:sldId id="306" r:id="rId27"/>
    <p:sldId id="307" r:id="rId28"/>
    <p:sldId id="308" r:id="rId29"/>
    <p:sldId id="309" r:id="rId30"/>
    <p:sldId id="310" r:id="rId31"/>
    <p:sldId id="311" r:id="rId32"/>
    <p:sldId id="312" r:id="rId33"/>
    <p:sldId id="313" r:id="rId34"/>
    <p:sldId id="314" r:id="rId35"/>
    <p:sldId id="315" r:id="rId36"/>
    <p:sldId id="281" r:id="rId3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99"/>
    <a:srgbClr val="FFFFCC"/>
    <a:srgbClr val="FFFFFF"/>
    <a:srgbClr val="FF8B8B"/>
    <a:srgbClr val="DCECFC"/>
    <a:srgbClr val="94C5F6"/>
    <a:srgbClr val="47A3FF"/>
    <a:srgbClr val="056AFF"/>
    <a:srgbClr val="D5FFD5"/>
    <a:srgbClr val="E9F5D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16D9F66E-5EB9-4882-86FB-DCBF35E3C3E4}" styleName="Medium Style 4 - Accent 6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 w="12700" cmpd="sng">
              <a:solidFill>
                <a:schemeClr val="accent6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6"/>
              </a:solidFill>
            </a:ln>
          </a:top>
        </a:tcBdr>
        <a:fill>
          <a:solidFill>
            <a:schemeClr val="accent6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6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815" autoAdjust="0"/>
    <p:restoredTop sz="94660"/>
  </p:normalViewPr>
  <p:slideViewPr>
    <p:cSldViewPr>
      <p:cViewPr>
        <p:scale>
          <a:sx n="70" d="100"/>
          <a:sy n="70" d="100"/>
        </p:scale>
        <p:origin x="-2802" y="-9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7/31/2013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967072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7/31/2013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958204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7/31/2013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26574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7/31/2013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65474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7/31/2013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26390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7/31/2013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62644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7/31/2013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480741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7/31/2013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20033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7/31/2013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33266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7/31/2013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66675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7/31/2013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28158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056AFF"/>
            </a:gs>
            <a:gs pos="99000">
              <a:srgbClr val="DCECFC"/>
            </a:gs>
            <a:gs pos="70000">
              <a:srgbClr val="94C5F6"/>
            </a:gs>
            <a:gs pos="35000">
              <a:srgbClr val="47A3FF"/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953596A-8C77-4727-9A68-8AE14AC65763}" type="datetimeFigureOut">
              <a:rPr lang="en-US" smtClean="0"/>
              <a:pPr/>
              <a:t>7/31/2013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24986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535230" y="2743200"/>
            <a:ext cx="4083939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latin typeface="Arial" pitchFamily="34" charset="0"/>
                <a:cs typeface="Arial" pitchFamily="34" charset="0"/>
              </a:rPr>
              <a:t>Tree Traversals</a:t>
            </a:r>
            <a:endParaRPr lang="en-US" sz="4400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Straight Connector 1"/>
          <p:cNvCxnSpPr>
            <a:stCxn id="11" idx="3"/>
          </p:cNvCxnSpPr>
          <p:nvPr/>
        </p:nvCxnSpPr>
        <p:spPr>
          <a:xfrm flipH="1">
            <a:off x="3687866" y="3046085"/>
            <a:ext cx="747893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Straight Connector 2"/>
          <p:cNvCxnSpPr/>
          <p:nvPr/>
        </p:nvCxnSpPr>
        <p:spPr>
          <a:xfrm flipH="1">
            <a:off x="3062244" y="3771900"/>
            <a:ext cx="463170" cy="6096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Straight Connector 3"/>
          <p:cNvCxnSpPr/>
          <p:nvPr/>
        </p:nvCxnSpPr>
        <p:spPr>
          <a:xfrm flipH="1" flipV="1">
            <a:off x="4824318" y="3046085"/>
            <a:ext cx="768549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>
            <a:off x="3687866" y="3543300"/>
            <a:ext cx="669778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 flipH="1" flipV="1">
            <a:off x="5592867" y="3543300"/>
            <a:ext cx="720339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 flipH="1">
            <a:off x="5099259" y="3771900"/>
            <a:ext cx="365961" cy="457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 flipH="1">
            <a:off x="2731806" y="4753954"/>
            <a:ext cx="330439" cy="681884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>
            <a:off x="5250835" y="4729030"/>
            <a:ext cx="342032" cy="7068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flipH="1">
            <a:off x="4789206" y="4737930"/>
            <a:ext cx="208405" cy="6979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Oval 10"/>
          <p:cNvSpPr/>
          <p:nvPr/>
        </p:nvSpPr>
        <p:spPr>
          <a:xfrm>
            <a:off x="4357644" y="25908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5326167" y="32766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/>
          <p:cNvSpPr/>
          <p:nvPr/>
        </p:nvSpPr>
        <p:spPr>
          <a:xfrm>
            <a:off x="3421166" y="32766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3980560" y="42291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/>
          <p:cNvSpPr/>
          <p:nvPr/>
        </p:nvSpPr>
        <p:spPr>
          <a:xfrm>
            <a:off x="2892752" y="42291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Oval 15"/>
          <p:cNvSpPr/>
          <p:nvPr/>
        </p:nvSpPr>
        <p:spPr>
          <a:xfrm>
            <a:off x="4837272" y="4216993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Oval 16"/>
          <p:cNvSpPr/>
          <p:nvPr/>
        </p:nvSpPr>
        <p:spPr>
          <a:xfrm>
            <a:off x="5943600" y="4212008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Oval 17"/>
          <p:cNvSpPr/>
          <p:nvPr/>
        </p:nvSpPr>
        <p:spPr>
          <a:xfrm>
            <a:off x="4358358" y="5192640"/>
            <a:ext cx="533400" cy="533400"/>
          </a:xfrm>
          <a:prstGeom prst="ellipse">
            <a:avLst/>
          </a:prstGeom>
          <a:effectLst>
            <a:glow rad="139700">
              <a:schemeClr val="accent1">
                <a:satMod val="175000"/>
                <a:alpha val="40000"/>
              </a:schemeClr>
            </a:glow>
            <a:outerShdw blurRad="40000" dist="20000" dir="5400000" rotWithShape="0">
              <a:srgbClr val="000000">
                <a:alpha val="38000"/>
              </a:srgbClr>
            </a:outerShdw>
          </a:effectLst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Oval 18"/>
          <p:cNvSpPr/>
          <p:nvPr/>
        </p:nvSpPr>
        <p:spPr>
          <a:xfrm>
            <a:off x="5439042" y="5169138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Oval 19"/>
          <p:cNvSpPr/>
          <p:nvPr/>
        </p:nvSpPr>
        <p:spPr>
          <a:xfrm>
            <a:off x="2376444" y="5184094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TextBox 21"/>
          <p:cNvSpPr txBox="1"/>
          <p:nvPr/>
        </p:nvSpPr>
        <p:spPr>
          <a:xfrm>
            <a:off x="914400" y="228600"/>
            <a:ext cx="7315200" cy="224676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/>
              <a:t>The </a:t>
            </a:r>
            <a:r>
              <a:rPr lang="en-US" sz="2800" dirty="0" smtClean="0">
                <a:solidFill>
                  <a:srgbClr val="FF0000"/>
                </a:solidFill>
              </a:rPr>
              <a:t>preorder </a:t>
            </a:r>
            <a:r>
              <a:rPr lang="en-US" sz="2800" dirty="0">
                <a:solidFill>
                  <a:srgbClr val="FF0000"/>
                </a:solidFill>
              </a:rPr>
              <a:t>traversal </a:t>
            </a:r>
            <a:r>
              <a:rPr lang="en-US" sz="2800" dirty="0" smtClean="0"/>
              <a:t>(root-left-right) is </a:t>
            </a:r>
            <a:r>
              <a:rPr lang="en-US" sz="2800" dirty="0"/>
              <a:t>defined recursively as follows</a:t>
            </a:r>
            <a:r>
              <a:rPr lang="en-US" sz="2800" dirty="0" smtClean="0"/>
              <a:t>.</a:t>
            </a:r>
          </a:p>
          <a:p>
            <a:r>
              <a:rPr lang="en-US" sz="2800" dirty="0" smtClean="0"/>
              <a:t>   1. Visit </a:t>
            </a:r>
            <a:r>
              <a:rPr lang="en-US" sz="2800" dirty="0"/>
              <a:t>the root first; and then</a:t>
            </a:r>
          </a:p>
          <a:p>
            <a:r>
              <a:rPr lang="en-US" sz="2800" dirty="0" smtClean="0"/>
              <a:t>   2. Traverse </a:t>
            </a:r>
            <a:r>
              <a:rPr lang="en-US" sz="2800" dirty="0"/>
              <a:t>the left </a:t>
            </a:r>
            <a:r>
              <a:rPr lang="en-US" sz="2800" dirty="0" err="1"/>
              <a:t>subtree</a:t>
            </a:r>
            <a:r>
              <a:rPr lang="en-US" sz="2800" dirty="0"/>
              <a:t>; and then</a:t>
            </a:r>
          </a:p>
          <a:p>
            <a:r>
              <a:rPr lang="en-US" sz="2800" dirty="0" smtClean="0"/>
              <a:t>   3. Traverse </a:t>
            </a:r>
            <a:r>
              <a:rPr lang="en-US" sz="2800" dirty="0"/>
              <a:t>the right </a:t>
            </a:r>
            <a:r>
              <a:rPr lang="en-US" sz="2800" dirty="0" err="1"/>
              <a:t>subtree</a:t>
            </a:r>
            <a:r>
              <a:rPr lang="en-US" sz="2800" dirty="0" smtClean="0"/>
              <a:t>.</a:t>
            </a:r>
            <a:endParaRPr lang="en-US" sz="2800" dirty="0"/>
          </a:p>
        </p:txBody>
      </p:sp>
      <p:sp>
        <p:nvSpPr>
          <p:cNvPr id="26" name="TextBox 25"/>
          <p:cNvSpPr txBox="1"/>
          <p:nvPr/>
        </p:nvSpPr>
        <p:spPr>
          <a:xfrm>
            <a:off x="4343400" y="2593594"/>
            <a:ext cx="54373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M</a:t>
            </a:r>
            <a:endParaRPr lang="en-US" sz="3200" b="1" dirty="0"/>
          </a:p>
        </p:txBody>
      </p:sp>
      <p:sp>
        <p:nvSpPr>
          <p:cNvPr id="27" name="TextBox 26"/>
          <p:cNvSpPr txBox="1"/>
          <p:nvPr/>
        </p:nvSpPr>
        <p:spPr>
          <a:xfrm>
            <a:off x="5401327" y="3262756"/>
            <a:ext cx="4267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V</a:t>
            </a:r>
            <a:endParaRPr lang="en-US" sz="3200" b="1" dirty="0"/>
          </a:p>
        </p:txBody>
      </p:sp>
      <p:sp>
        <p:nvSpPr>
          <p:cNvPr id="28" name="TextBox 27"/>
          <p:cNvSpPr txBox="1"/>
          <p:nvPr/>
        </p:nvSpPr>
        <p:spPr>
          <a:xfrm>
            <a:off x="3483592" y="3250010"/>
            <a:ext cx="44595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G</a:t>
            </a:r>
            <a:endParaRPr lang="en-US" sz="3200" b="1" dirty="0"/>
          </a:p>
        </p:txBody>
      </p:sp>
      <p:sp>
        <p:nvSpPr>
          <p:cNvPr id="29" name="TextBox 28"/>
          <p:cNvSpPr txBox="1"/>
          <p:nvPr/>
        </p:nvSpPr>
        <p:spPr>
          <a:xfrm>
            <a:off x="4077398" y="4198360"/>
            <a:ext cx="40908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K</a:t>
            </a:r>
            <a:endParaRPr lang="en-US" sz="3200" b="1" dirty="0"/>
          </a:p>
        </p:txBody>
      </p:sp>
      <p:sp>
        <p:nvSpPr>
          <p:cNvPr id="30" name="TextBox 29"/>
          <p:cNvSpPr txBox="1"/>
          <p:nvPr/>
        </p:nvSpPr>
        <p:spPr>
          <a:xfrm>
            <a:off x="4926956" y="4204953"/>
            <a:ext cx="37863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S</a:t>
            </a:r>
            <a:endParaRPr lang="en-US" sz="3200" b="1" dirty="0"/>
          </a:p>
        </p:txBody>
      </p:sp>
      <p:sp>
        <p:nvSpPr>
          <p:cNvPr id="31" name="TextBox 30"/>
          <p:cNvSpPr txBox="1"/>
          <p:nvPr/>
        </p:nvSpPr>
        <p:spPr>
          <a:xfrm>
            <a:off x="6038944" y="4186187"/>
            <a:ext cx="3802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Z</a:t>
            </a:r>
            <a:endParaRPr lang="en-US" sz="3200" b="1" dirty="0"/>
          </a:p>
        </p:txBody>
      </p:sp>
      <p:sp>
        <p:nvSpPr>
          <p:cNvPr id="32" name="TextBox 31"/>
          <p:cNvSpPr txBox="1"/>
          <p:nvPr/>
        </p:nvSpPr>
        <p:spPr>
          <a:xfrm>
            <a:off x="5531035" y="5158406"/>
            <a:ext cx="38824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T</a:t>
            </a:r>
            <a:endParaRPr lang="en-US" sz="3200" b="1" dirty="0"/>
          </a:p>
        </p:txBody>
      </p:sp>
      <p:sp>
        <p:nvSpPr>
          <p:cNvPr id="33" name="TextBox 32"/>
          <p:cNvSpPr txBox="1"/>
          <p:nvPr/>
        </p:nvSpPr>
        <p:spPr>
          <a:xfrm>
            <a:off x="4432804" y="5165344"/>
            <a:ext cx="40267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0000"/>
                </a:solidFill>
              </a:rPr>
              <a:t>P</a:t>
            </a:r>
            <a:endParaRPr lang="en-US" sz="3200" b="1" dirty="0">
              <a:solidFill>
                <a:srgbClr val="FF0000"/>
              </a:solidFill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2437956" y="5143450"/>
            <a:ext cx="4331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A</a:t>
            </a:r>
            <a:endParaRPr lang="en-US" sz="3200" b="1" dirty="0"/>
          </a:p>
        </p:txBody>
      </p:sp>
      <p:sp>
        <p:nvSpPr>
          <p:cNvPr id="35" name="TextBox 34"/>
          <p:cNvSpPr txBox="1"/>
          <p:nvPr/>
        </p:nvSpPr>
        <p:spPr>
          <a:xfrm>
            <a:off x="2981560" y="4216993"/>
            <a:ext cx="3738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F</a:t>
            </a:r>
            <a:endParaRPr lang="en-US" sz="3200" b="1" dirty="0"/>
          </a:p>
        </p:txBody>
      </p:sp>
      <p:sp>
        <p:nvSpPr>
          <p:cNvPr id="37" name="TextBox 36"/>
          <p:cNvSpPr txBox="1"/>
          <p:nvPr/>
        </p:nvSpPr>
        <p:spPr>
          <a:xfrm>
            <a:off x="2057659" y="6019800"/>
            <a:ext cx="4059125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/>
              <a:t>M-G-F-A-K-V-S-</a:t>
            </a:r>
            <a:r>
              <a:rPr lang="en-US" sz="4400" b="1" dirty="0" smtClean="0">
                <a:solidFill>
                  <a:srgbClr val="FF0000"/>
                </a:solidFill>
              </a:rPr>
              <a:t>P</a:t>
            </a:r>
            <a:endParaRPr lang="en-US" sz="44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278798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Straight Connector 1"/>
          <p:cNvCxnSpPr>
            <a:stCxn id="11" idx="3"/>
          </p:cNvCxnSpPr>
          <p:nvPr/>
        </p:nvCxnSpPr>
        <p:spPr>
          <a:xfrm flipH="1">
            <a:off x="3687866" y="3046085"/>
            <a:ext cx="747893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Straight Connector 2"/>
          <p:cNvCxnSpPr/>
          <p:nvPr/>
        </p:nvCxnSpPr>
        <p:spPr>
          <a:xfrm flipH="1">
            <a:off x="3062244" y="3771900"/>
            <a:ext cx="463170" cy="6096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Straight Connector 3"/>
          <p:cNvCxnSpPr/>
          <p:nvPr/>
        </p:nvCxnSpPr>
        <p:spPr>
          <a:xfrm flipH="1" flipV="1">
            <a:off x="4824318" y="3046085"/>
            <a:ext cx="768549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>
            <a:off x="3687866" y="3543300"/>
            <a:ext cx="669778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 flipH="1" flipV="1">
            <a:off x="5592867" y="3543300"/>
            <a:ext cx="720339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 flipH="1">
            <a:off x="5099259" y="3771900"/>
            <a:ext cx="365961" cy="457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 flipH="1">
            <a:off x="2731806" y="4753954"/>
            <a:ext cx="330439" cy="681884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>
            <a:off x="5250835" y="4729030"/>
            <a:ext cx="342032" cy="7068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flipH="1">
            <a:off x="4789206" y="4737930"/>
            <a:ext cx="208405" cy="6979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Oval 10"/>
          <p:cNvSpPr/>
          <p:nvPr/>
        </p:nvSpPr>
        <p:spPr>
          <a:xfrm>
            <a:off x="4357644" y="25908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5326167" y="32766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/>
          <p:cNvSpPr/>
          <p:nvPr/>
        </p:nvSpPr>
        <p:spPr>
          <a:xfrm>
            <a:off x="3421166" y="32766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3980560" y="42291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/>
          <p:cNvSpPr/>
          <p:nvPr/>
        </p:nvSpPr>
        <p:spPr>
          <a:xfrm>
            <a:off x="2892752" y="42291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Oval 15"/>
          <p:cNvSpPr/>
          <p:nvPr/>
        </p:nvSpPr>
        <p:spPr>
          <a:xfrm>
            <a:off x="4837272" y="4216993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Oval 16"/>
          <p:cNvSpPr/>
          <p:nvPr/>
        </p:nvSpPr>
        <p:spPr>
          <a:xfrm>
            <a:off x="5943600" y="4212008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Oval 17"/>
          <p:cNvSpPr/>
          <p:nvPr/>
        </p:nvSpPr>
        <p:spPr>
          <a:xfrm>
            <a:off x="4358358" y="519264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Oval 18"/>
          <p:cNvSpPr/>
          <p:nvPr/>
        </p:nvSpPr>
        <p:spPr>
          <a:xfrm>
            <a:off x="5439042" y="5169138"/>
            <a:ext cx="533400" cy="533400"/>
          </a:xfrm>
          <a:prstGeom prst="ellipse">
            <a:avLst/>
          </a:prstGeom>
          <a:effectLst>
            <a:glow rad="139700">
              <a:schemeClr val="accent1">
                <a:satMod val="175000"/>
                <a:alpha val="40000"/>
              </a:schemeClr>
            </a:glow>
            <a:outerShdw blurRad="40000" dist="20000" dir="5400000" rotWithShape="0">
              <a:srgbClr val="000000">
                <a:alpha val="38000"/>
              </a:srgbClr>
            </a:outerShdw>
          </a:effectLst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Oval 19"/>
          <p:cNvSpPr/>
          <p:nvPr/>
        </p:nvSpPr>
        <p:spPr>
          <a:xfrm>
            <a:off x="2376444" y="5184094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TextBox 21"/>
          <p:cNvSpPr txBox="1"/>
          <p:nvPr/>
        </p:nvSpPr>
        <p:spPr>
          <a:xfrm>
            <a:off x="914400" y="228600"/>
            <a:ext cx="7315200" cy="224676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/>
              <a:t>The </a:t>
            </a:r>
            <a:r>
              <a:rPr lang="en-US" sz="2800" dirty="0" smtClean="0">
                <a:solidFill>
                  <a:srgbClr val="FF0000"/>
                </a:solidFill>
              </a:rPr>
              <a:t>preorder </a:t>
            </a:r>
            <a:r>
              <a:rPr lang="en-US" sz="2800" dirty="0">
                <a:solidFill>
                  <a:srgbClr val="FF0000"/>
                </a:solidFill>
              </a:rPr>
              <a:t>traversal </a:t>
            </a:r>
            <a:r>
              <a:rPr lang="en-US" sz="2800" dirty="0" smtClean="0"/>
              <a:t>(root-left-right) is </a:t>
            </a:r>
            <a:r>
              <a:rPr lang="en-US" sz="2800" dirty="0"/>
              <a:t>defined recursively as follows</a:t>
            </a:r>
            <a:r>
              <a:rPr lang="en-US" sz="2800" dirty="0" smtClean="0"/>
              <a:t>.</a:t>
            </a:r>
          </a:p>
          <a:p>
            <a:r>
              <a:rPr lang="en-US" sz="2800" dirty="0" smtClean="0"/>
              <a:t>   1. Visit </a:t>
            </a:r>
            <a:r>
              <a:rPr lang="en-US" sz="2800" dirty="0"/>
              <a:t>the root first; and then</a:t>
            </a:r>
          </a:p>
          <a:p>
            <a:r>
              <a:rPr lang="en-US" sz="2800" dirty="0" smtClean="0"/>
              <a:t>   2. Traverse </a:t>
            </a:r>
            <a:r>
              <a:rPr lang="en-US" sz="2800" dirty="0"/>
              <a:t>the left </a:t>
            </a:r>
            <a:r>
              <a:rPr lang="en-US" sz="2800" dirty="0" err="1"/>
              <a:t>subtree</a:t>
            </a:r>
            <a:r>
              <a:rPr lang="en-US" sz="2800" dirty="0"/>
              <a:t>; and then</a:t>
            </a:r>
          </a:p>
          <a:p>
            <a:r>
              <a:rPr lang="en-US" sz="2800" dirty="0" smtClean="0"/>
              <a:t>   3. Traverse </a:t>
            </a:r>
            <a:r>
              <a:rPr lang="en-US" sz="2800" dirty="0"/>
              <a:t>the right </a:t>
            </a:r>
            <a:r>
              <a:rPr lang="en-US" sz="2800" dirty="0" err="1"/>
              <a:t>subtree</a:t>
            </a:r>
            <a:r>
              <a:rPr lang="en-US" sz="2800" dirty="0" smtClean="0"/>
              <a:t>.</a:t>
            </a:r>
            <a:endParaRPr lang="en-US" sz="2800" dirty="0"/>
          </a:p>
        </p:txBody>
      </p:sp>
      <p:sp>
        <p:nvSpPr>
          <p:cNvPr id="26" name="TextBox 25"/>
          <p:cNvSpPr txBox="1"/>
          <p:nvPr/>
        </p:nvSpPr>
        <p:spPr>
          <a:xfrm>
            <a:off x="4343400" y="2593594"/>
            <a:ext cx="54373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M</a:t>
            </a:r>
            <a:endParaRPr lang="en-US" sz="3200" b="1" dirty="0"/>
          </a:p>
        </p:txBody>
      </p:sp>
      <p:sp>
        <p:nvSpPr>
          <p:cNvPr id="27" name="TextBox 26"/>
          <p:cNvSpPr txBox="1"/>
          <p:nvPr/>
        </p:nvSpPr>
        <p:spPr>
          <a:xfrm>
            <a:off x="5401327" y="3262756"/>
            <a:ext cx="4267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V</a:t>
            </a:r>
            <a:endParaRPr lang="en-US" sz="3200" b="1" dirty="0"/>
          </a:p>
        </p:txBody>
      </p:sp>
      <p:sp>
        <p:nvSpPr>
          <p:cNvPr id="28" name="TextBox 27"/>
          <p:cNvSpPr txBox="1"/>
          <p:nvPr/>
        </p:nvSpPr>
        <p:spPr>
          <a:xfrm>
            <a:off x="3483592" y="3250010"/>
            <a:ext cx="44595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G</a:t>
            </a:r>
            <a:endParaRPr lang="en-US" sz="3200" b="1" dirty="0"/>
          </a:p>
        </p:txBody>
      </p:sp>
      <p:sp>
        <p:nvSpPr>
          <p:cNvPr id="29" name="TextBox 28"/>
          <p:cNvSpPr txBox="1"/>
          <p:nvPr/>
        </p:nvSpPr>
        <p:spPr>
          <a:xfrm>
            <a:off x="4077398" y="4198360"/>
            <a:ext cx="40908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K</a:t>
            </a:r>
            <a:endParaRPr lang="en-US" sz="3200" b="1" dirty="0"/>
          </a:p>
        </p:txBody>
      </p:sp>
      <p:sp>
        <p:nvSpPr>
          <p:cNvPr id="30" name="TextBox 29"/>
          <p:cNvSpPr txBox="1"/>
          <p:nvPr/>
        </p:nvSpPr>
        <p:spPr>
          <a:xfrm>
            <a:off x="4926956" y="4204953"/>
            <a:ext cx="37863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S</a:t>
            </a:r>
            <a:endParaRPr lang="en-US" sz="3200" b="1" dirty="0"/>
          </a:p>
        </p:txBody>
      </p:sp>
      <p:sp>
        <p:nvSpPr>
          <p:cNvPr id="31" name="TextBox 30"/>
          <p:cNvSpPr txBox="1"/>
          <p:nvPr/>
        </p:nvSpPr>
        <p:spPr>
          <a:xfrm>
            <a:off x="6038944" y="4186187"/>
            <a:ext cx="3802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Z</a:t>
            </a:r>
            <a:endParaRPr lang="en-US" sz="3200" b="1" dirty="0"/>
          </a:p>
        </p:txBody>
      </p:sp>
      <p:sp>
        <p:nvSpPr>
          <p:cNvPr id="32" name="TextBox 31"/>
          <p:cNvSpPr txBox="1"/>
          <p:nvPr/>
        </p:nvSpPr>
        <p:spPr>
          <a:xfrm>
            <a:off x="5531035" y="5158406"/>
            <a:ext cx="38824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0000"/>
                </a:solidFill>
              </a:rPr>
              <a:t>T</a:t>
            </a:r>
            <a:endParaRPr lang="en-US" sz="3200" b="1" dirty="0">
              <a:solidFill>
                <a:srgbClr val="FF0000"/>
              </a:solidFill>
            </a:endParaRPr>
          </a:p>
        </p:txBody>
      </p:sp>
      <p:sp>
        <p:nvSpPr>
          <p:cNvPr id="33" name="TextBox 32"/>
          <p:cNvSpPr txBox="1"/>
          <p:nvPr/>
        </p:nvSpPr>
        <p:spPr>
          <a:xfrm>
            <a:off x="4432804" y="5165344"/>
            <a:ext cx="40267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P</a:t>
            </a:r>
            <a:endParaRPr lang="en-US" sz="3200" b="1" dirty="0"/>
          </a:p>
        </p:txBody>
      </p:sp>
      <p:sp>
        <p:nvSpPr>
          <p:cNvPr id="34" name="TextBox 33"/>
          <p:cNvSpPr txBox="1"/>
          <p:nvPr/>
        </p:nvSpPr>
        <p:spPr>
          <a:xfrm>
            <a:off x="2437956" y="5143450"/>
            <a:ext cx="4331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A</a:t>
            </a:r>
            <a:endParaRPr lang="en-US" sz="3200" b="1" dirty="0"/>
          </a:p>
        </p:txBody>
      </p:sp>
      <p:sp>
        <p:nvSpPr>
          <p:cNvPr id="35" name="TextBox 34"/>
          <p:cNvSpPr txBox="1"/>
          <p:nvPr/>
        </p:nvSpPr>
        <p:spPr>
          <a:xfrm>
            <a:off x="2981560" y="4216993"/>
            <a:ext cx="3738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F</a:t>
            </a:r>
            <a:endParaRPr lang="en-US" sz="3200" b="1" dirty="0"/>
          </a:p>
        </p:txBody>
      </p:sp>
      <p:sp>
        <p:nvSpPr>
          <p:cNvPr id="37" name="TextBox 36"/>
          <p:cNvSpPr txBox="1"/>
          <p:nvPr/>
        </p:nvSpPr>
        <p:spPr>
          <a:xfrm>
            <a:off x="2057659" y="6019800"/>
            <a:ext cx="4511171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/>
              <a:t>M-G-F-A-K-V-S-P-</a:t>
            </a:r>
            <a:r>
              <a:rPr lang="en-US" sz="4400" b="1" dirty="0" smtClean="0">
                <a:solidFill>
                  <a:srgbClr val="FF0000"/>
                </a:solidFill>
              </a:rPr>
              <a:t>T</a:t>
            </a:r>
            <a:endParaRPr lang="en-US" sz="44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478624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Straight Connector 1"/>
          <p:cNvCxnSpPr>
            <a:stCxn id="11" idx="3"/>
          </p:cNvCxnSpPr>
          <p:nvPr/>
        </p:nvCxnSpPr>
        <p:spPr>
          <a:xfrm flipH="1">
            <a:off x="3687866" y="3046085"/>
            <a:ext cx="747893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Straight Connector 2"/>
          <p:cNvCxnSpPr/>
          <p:nvPr/>
        </p:nvCxnSpPr>
        <p:spPr>
          <a:xfrm flipH="1">
            <a:off x="3062244" y="3771900"/>
            <a:ext cx="463170" cy="6096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Straight Connector 3"/>
          <p:cNvCxnSpPr/>
          <p:nvPr/>
        </p:nvCxnSpPr>
        <p:spPr>
          <a:xfrm flipH="1" flipV="1">
            <a:off x="4824318" y="3046085"/>
            <a:ext cx="768549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>
            <a:off x="3687866" y="3543300"/>
            <a:ext cx="669778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 flipH="1" flipV="1">
            <a:off x="5592867" y="3543300"/>
            <a:ext cx="720339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 flipH="1">
            <a:off x="5099259" y="3771900"/>
            <a:ext cx="365961" cy="457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 flipH="1">
            <a:off x="2731806" y="4753954"/>
            <a:ext cx="330439" cy="681884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>
            <a:off x="5250835" y="4729030"/>
            <a:ext cx="342032" cy="7068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flipH="1">
            <a:off x="4789206" y="4737930"/>
            <a:ext cx="208405" cy="6979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Oval 10"/>
          <p:cNvSpPr/>
          <p:nvPr/>
        </p:nvSpPr>
        <p:spPr>
          <a:xfrm>
            <a:off x="4357644" y="25908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5326167" y="32766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/>
          <p:cNvSpPr/>
          <p:nvPr/>
        </p:nvSpPr>
        <p:spPr>
          <a:xfrm>
            <a:off x="3421166" y="32766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3980560" y="42291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/>
          <p:cNvSpPr/>
          <p:nvPr/>
        </p:nvSpPr>
        <p:spPr>
          <a:xfrm>
            <a:off x="2892752" y="42291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Oval 15"/>
          <p:cNvSpPr/>
          <p:nvPr/>
        </p:nvSpPr>
        <p:spPr>
          <a:xfrm>
            <a:off x="4837272" y="4216993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Oval 16"/>
          <p:cNvSpPr/>
          <p:nvPr/>
        </p:nvSpPr>
        <p:spPr>
          <a:xfrm>
            <a:off x="5943600" y="4212008"/>
            <a:ext cx="533400" cy="533400"/>
          </a:xfrm>
          <a:prstGeom prst="ellipse">
            <a:avLst/>
          </a:prstGeom>
          <a:effectLst>
            <a:glow rad="139700">
              <a:schemeClr val="accent1">
                <a:satMod val="175000"/>
                <a:alpha val="40000"/>
              </a:schemeClr>
            </a:glow>
            <a:outerShdw blurRad="40000" dist="20000" dir="5400000" rotWithShape="0">
              <a:srgbClr val="000000">
                <a:alpha val="38000"/>
              </a:srgbClr>
            </a:outerShdw>
          </a:effectLst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Oval 17"/>
          <p:cNvSpPr/>
          <p:nvPr/>
        </p:nvSpPr>
        <p:spPr>
          <a:xfrm>
            <a:off x="4358358" y="519264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Oval 18"/>
          <p:cNvSpPr/>
          <p:nvPr/>
        </p:nvSpPr>
        <p:spPr>
          <a:xfrm>
            <a:off x="5439042" y="5169138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Oval 19"/>
          <p:cNvSpPr/>
          <p:nvPr/>
        </p:nvSpPr>
        <p:spPr>
          <a:xfrm>
            <a:off x="2376444" y="5184094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TextBox 21"/>
          <p:cNvSpPr txBox="1"/>
          <p:nvPr/>
        </p:nvSpPr>
        <p:spPr>
          <a:xfrm>
            <a:off x="914400" y="228600"/>
            <a:ext cx="7315200" cy="224676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/>
              <a:t>The </a:t>
            </a:r>
            <a:r>
              <a:rPr lang="en-US" sz="2800" dirty="0" smtClean="0">
                <a:solidFill>
                  <a:srgbClr val="FF0000"/>
                </a:solidFill>
              </a:rPr>
              <a:t>preorder </a:t>
            </a:r>
            <a:r>
              <a:rPr lang="en-US" sz="2800" dirty="0">
                <a:solidFill>
                  <a:srgbClr val="FF0000"/>
                </a:solidFill>
              </a:rPr>
              <a:t>traversal </a:t>
            </a:r>
            <a:r>
              <a:rPr lang="en-US" sz="2800" dirty="0" smtClean="0"/>
              <a:t>(root-left-right) is </a:t>
            </a:r>
            <a:r>
              <a:rPr lang="en-US" sz="2800" dirty="0"/>
              <a:t>defined recursively as follows</a:t>
            </a:r>
            <a:r>
              <a:rPr lang="en-US" sz="2800" dirty="0" smtClean="0"/>
              <a:t>.</a:t>
            </a:r>
          </a:p>
          <a:p>
            <a:r>
              <a:rPr lang="en-US" sz="2800" dirty="0" smtClean="0"/>
              <a:t>   1. Visit </a:t>
            </a:r>
            <a:r>
              <a:rPr lang="en-US" sz="2800" dirty="0"/>
              <a:t>the root first; and then</a:t>
            </a:r>
          </a:p>
          <a:p>
            <a:r>
              <a:rPr lang="en-US" sz="2800" dirty="0" smtClean="0"/>
              <a:t>   2. Traverse </a:t>
            </a:r>
            <a:r>
              <a:rPr lang="en-US" sz="2800" dirty="0"/>
              <a:t>the left </a:t>
            </a:r>
            <a:r>
              <a:rPr lang="en-US" sz="2800" dirty="0" err="1"/>
              <a:t>subtree</a:t>
            </a:r>
            <a:r>
              <a:rPr lang="en-US" sz="2800" dirty="0"/>
              <a:t>; and then</a:t>
            </a:r>
          </a:p>
          <a:p>
            <a:r>
              <a:rPr lang="en-US" sz="2800" dirty="0" smtClean="0"/>
              <a:t>   3. Traverse </a:t>
            </a:r>
            <a:r>
              <a:rPr lang="en-US" sz="2800" dirty="0"/>
              <a:t>the right </a:t>
            </a:r>
            <a:r>
              <a:rPr lang="en-US" sz="2800" dirty="0" err="1"/>
              <a:t>subtree</a:t>
            </a:r>
            <a:r>
              <a:rPr lang="en-US" sz="2800" dirty="0" smtClean="0"/>
              <a:t>.</a:t>
            </a:r>
            <a:endParaRPr lang="en-US" sz="2800" dirty="0"/>
          </a:p>
        </p:txBody>
      </p:sp>
      <p:sp>
        <p:nvSpPr>
          <p:cNvPr id="26" name="TextBox 25"/>
          <p:cNvSpPr txBox="1"/>
          <p:nvPr/>
        </p:nvSpPr>
        <p:spPr>
          <a:xfrm>
            <a:off x="4343400" y="2593594"/>
            <a:ext cx="54373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M</a:t>
            </a:r>
            <a:endParaRPr lang="en-US" sz="3200" b="1" dirty="0"/>
          </a:p>
        </p:txBody>
      </p:sp>
      <p:sp>
        <p:nvSpPr>
          <p:cNvPr id="27" name="TextBox 26"/>
          <p:cNvSpPr txBox="1"/>
          <p:nvPr/>
        </p:nvSpPr>
        <p:spPr>
          <a:xfrm>
            <a:off x="5401327" y="3262756"/>
            <a:ext cx="4267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V</a:t>
            </a:r>
            <a:endParaRPr lang="en-US" sz="3200" b="1" dirty="0"/>
          </a:p>
        </p:txBody>
      </p:sp>
      <p:sp>
        <p:nvSpPr>
          <p:cNvPr id="28" name="TextBox 27"/>
          <p:cNvSpPr txBox="1"/>
          <p:nvPr/>
        </p:nvSpPr>
        <p:spPr>
          <a:xfrm>
            <a:off x="3483592" y="3250010"/>
            <a:ext cx="44595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G</a:t>
            </a:r>
            <a:endParaRPr lang="en-US" sz="3200" b="1" dirty="0"/>
          </a:p>
        </p:txBody>
      </p:sp>
      <p:sp>
        <p:nvSpPr>
          <p:cNvPr id="29" name="TextBox 28"/>
          <p:cNvSpPr txBox="1"/>
          <p:nvPr/>
        </p:nvSpPr>
        <p:spPr>
          <a:xfrm>
            <a:off x="4077398" y="4198360"/>
            <a:ext cx="40908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K</a:t>
            </a:r>
            <a:endParaRPr lang="en-US" sz="3200" b="1" dirty="0"/>
          </a:p>
        </p:txBody>
      </p:sp>
      <p:sp>
        <p:nvSpPr>
          <p:cNvPr id="30" name="TextBox 29"/>
          <p:cNvSpPr txBox="1"/>
          <p:nvPr/>
        </p:nvSpPr>
        <p:spPr>
          <a:xfrm>
            <a:off x="4926956" y="4204953"/>
            <a:ext cx="37863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S</a:t>
            </a:r>
            <a:endParaRPr lang="en-US" sz="3200" b="1" dirty="0"/>
          </a:p>
        </p:txBody>
      </p:sp>
      <p:sp>
        <p:nvSpPr>
          <p:cNvPr id="31" name="TextBox 30"/>
          <p:cNvSpPr txBox="1"/>
          <p:nvPr/>
        </p:nvSpPr>
        <p:spPr>
          <a:xfrm>
            <a:off x="6038944" y="4186187"/>
            <a:ext cx="3802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0000"/>
                </a:solidFill>
              </a:rPr>
              <a:t>Z</a:t>
            </a:r>
            <a:endParaRPr lang="en-US" sz="3200" b="1" dirty="0">
              <a:solidFill>
                <a:srgbClr val="FF0000"/>
              </a:solidFill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5531035" y="5158406"/>
            <a:ext cx="38824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T</a:t>
            </a:r>
            <a:endParaRPr lang="en-US" sz="3200" b="1" dirty="0"/>
          </a:p>
        </p:txBody>
      </p:sp>
      <p:sp>
        <p:nvSpPr>
          <p:cNvPr id="33" name="TextBox 32"/>
          <p:cNvSpPr txBox="1"/>
          <p:nvPr/>
        </p:nvSpPr>
        <p:spPr>
          <a:xfrm>
            <a:off x="4432804" y="5165344"/>
            <a:ext cx="40267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P</a:t>
            </a:r>
            <a:endParaRPr lang="en-US" sz="3200" b="1" dirty="0"/>
          </a:p>
        </p:txBody>
      </p:sp>
      <p:sp>
        <p:nvSpPr>
          <p:cNvPr id="34" name="TextBox 33"/>
          <p:cNvSpPr txBox="1"/>
          <p:nvPr/>
        </p:nvSpPr>
        <p:spPr>
          <a:xfrm>
            <a:off x="2437956" y="5143450"/>
            <a:ext cx="4331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A</a:t>
            </a:r>
            <a:endParaRPr lang="en-US" sz="3200" b="1" dirty="0"/>
          </a:p>
        </p:txBody>
      </p:sp>
      <p:sp>
        <p:nvSpPr>
          <p:cNvPr id="35" name="TextBox 34"/>
          <p:cNvSpPr txBox="1"/>
          <p:nvPr/>
        </p:nvSpPr>
        <p:spPr>
          <a:xfrm>
            <a:off x="2981560" y="4216993"/>
            <a:ext cx="3738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F</a:t>
            </a:r>
            <a:endParaRPr lang="en-US" sz="3200" b="1" dirty="0"/>
          </a:p>
        </p:txBody>
      </p:sp>
      <p:sp>
        <p:nvSpPr>
          <p:cNvPr id="37" name="TextBox 36"/>
          <p:cNvSpPr txBox="1"/>
          <p:nvPr/>
        </p:nvSpPr>
        <p:spPr>
          <a:xfrm>
            <a:off x="2057659" y="6019800"/>
            <a:ext cx="4953600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/>
              <a:t>M-G-F-A-K-V-S-P-T-</a:t>
            </a:r>
            <a:r>
              <a:rPr lang="en-US" sz="4400" b="1" dirty="0" smtClean="0">
                <a:solidFill>
                  <a:srgbClr val="FF0000"/>
                </a:solidFill>
              </a:rPr>
              <a:t>Z</a:t>
            </a:r>
            <a:endParaRPr lang="en-US" sz="44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804012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351624" y="2743200"/>
            <a:ext cx="4451155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latin typeface="Arial" pitchFamily="34" charset="0"/>
                <a:cs typeface="Arial" pitchFamily="34" charset="0"/>
              </a:rPr>
              <a:t>Inorder</a:t>
            </a:r>
            <a:r>
              <a:rPr lang="en-US" sz="4400" dirty="0" smtClean="0">
                <a:latin typeface="Arial" pitchFamily="34" charset="0"/>
                <a:cs typeface="Arial" pitchFamily="34" charset="0"/>
              </a:rPr>
              <a:t> Traversal</a:t>
            </a:r>
            <a:endParaRPr lang="en-US" sz="4400" dirty="0">
              <a:latin typeface="Arial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134223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Straight Connector 1"/>
          <p:cNvCxnSpPr>
            <a:stCxn id="11" idx="3"/>
          </p:cNvCxnSpPr>
          <p:nvPr/>
        </p:nvCxnSpPr>
        <p:spPr>
          <a:xfrm flipH="1">
            <a:off x="3687866" y="3046085"/>
            <a:ext cx="747893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Straight Connector 2"/>
          <p:cNvCxnSpPr/>
          <p:nvPr/>
        </p:nvCxnSpPr>
        <p:spPr>
          <a:xfrm flipH="1">
            <a:off x="3062244" y="3771900"/>
            <a:ext cx="463170" cy="6096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Straight Connector 3"/>
          <p:cNvCxnSpPr/>
          <p:nvPr/>
        </p:nvCxnSpPr>
        <p:spPr>
          <a:xfrm flipH="1" flipV="1">
            <a:off x="4824318" y="3046085"/>
            <a:ext cx="768549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>
            <a:off x="3687866" y="3543300"/>
            <a:ext cx="669778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 flipH="1" flipV="1">
            <a:off x="5592867" y="3543300"/>
            <a:ext cx="720339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 flipH="1">
            <a:off x="5099259" y="3771900"/>
            <a:ext cx="365961" cy="457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 flipH="1">
            <a:off x="2731806" y="4753954"/>
            <a:ext cx="330439" cy="681884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>
            <a:off x="5250835" y="4729030"/>
            <a:ext cx="342032" cy="7068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flipH="1">
            <a:off x="4789206" y="4737930"/>
            <a:ext cx="208405" cy="6979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Oval 10"/>
          <p:cNvSpPr/>
          <p:nvPr/>
        </p:nvSpPr>
        <p:spPr>
          <a:xfrm>
            <a:off x="4357644" y="25908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5326167" y="32766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/>
          <p:cNvSpPr/>
          <p:nvPr/>
        </p:nvSpPr>
        <p:spPr>
          <a:xfrm>
            <a:off x="3421166" y="32766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3980560" y="42291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/>
          <p:cNvSpPr/>
          <p:nvPr/>
        </p:nvSpPr>
        <p:spPr>
          <a:xfrm>
            <a:off x="2892752" y="42291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Oval 15"/>
          <p:cNvSpPr/>
          <p:nvPr/>
        </p:nvSpPr>
        <p:spPr>
          <a:xfrm>
            <a:off x="4837272" y="4216993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Oval 16"/>
          <p:cNvSpPr/>
          <p:nvPr/>
        </p:nvSpPr>
        <p:spPr>
          <a:xfrm>
            <a:off x="5943600" y="4212008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Oval 17"/>
          <p:cNvSpPr/>
          <p:nvPr/>
        </p:nvSpPr>
        <p:spPr>
          <a:xfrm>
            <a:off x="4358358" y="519264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Oval 18"/>
          <p:cNvSpPr/>
          <p:nvPr/>
        </p:nvSpPr>
        <p:spPr>
          <a:xfrm>
            <a:off x="5439042" y="5169138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Oval 19"/>
          <p:cNvSpPr/>
          <p:nvPr/>
        </p:nvSpPr>
        <p:spPr>
          <a:xfrm>
            <a:off x="2376444" y="5184094"/>
            <a:ext cx="533400" cy="533400"/>
          </a:xfrm>
          <a:prstGeom prst="ellipse">
            <a:avLst/>
          </a:prstGeom>
          <a:effectLst>
            <a:glow rad="139700">
              <a:schemeClr val="accent1">
                <a:satMod val="175000"/>
                <a:alpha val="40000"/>
              </a:schemeClr>
            </a:glow>
            <a:outerShdw blurRad="40000" dist="20000" dir="5400000" rotWithShape="0">
              <a:srgbClr val="000000">
                <a:alpha val="38000"/>
              </a:srgbClr>
            </a:outerShdw>
          </a:effectLst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TextBox 21"/>
          <p:cNvSpPr txBox="1"/>
          <p:nvPr/>
        </p:nvSpPr>
        <p:spPr>
          <a:xfrm>
            <a:off x="914400" y="228600"/>
            <a:ext cx="7315200" cy="224676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/>
              <a:t>The </a:t>
            </a:r>
            <a:r>
              <a:rPr lang="en-US" sz="2800" dirty="0" err="1" smtClean="0">
                <a:solidFill>
                  <a:srgbClr val="FF0000"/>
                </a:solidFill>
              </a:rPr>
              <a:t>inorder</a:t>
            </a:r>
            <a:r>
              <a:rPr lang="en-US" sz="2800" dirty="0" smtClean="0">
                <a:solidFill>
                  <a:srgbClr val="FF0000"/>
                </a:solidFill>
              </a:rPr>
              <a:t> </a:t>
            </a:r>
            <a:r>
              <a:rPr lang="en-US" sz="2800" dirty="0">
                <a:solidFill>
                  <a:srgbClr val="FF0000"/>
                </a:solidFill>
              </a:rPr>
              <a:t>traversal </a:t>
            </a:r>
            <a:r>
              <a:rPr lang="en-US" sz="2800" dirty="0" smtClean="0"/>
              <a:t>(left-root-right) is </a:t>
            </a:r>
            <a:r>
              <a:rPr lang="en-US" sz="2800" dirty="0"/>
              <a:t>defined recursively as follows</a:t>
            </a:r>
            <a:r>
              <a:rPr lang="en-US" sz="2800" dirty="0" smtClean="0"/>
              <a:t>.</a:t>
            </a:r>
          </a:p>
          <a:p>
            <a:r>
              <a:rPr lang="en-US" sz="2800" dirty="0" smtClean="0"/>
              <a:t>   1. </a:t>
            </a:r>
            <a:r>
              <a:rPr lang="en-US" sz="2800" dirty="0"/>
              <a:t>Traverse the left </a:t>
            </a:r>
            <a:r>
              <a:rPr lang="en-US" sz="2800" dirty="0" err="1" smtClean="0"/>
              <a:t>subtree</a:t>
            </a:r>
            <a:r>
              <a:rPr lang="en-US" sz="2800" dirty="0" smtClean="0"/>
              <a:t> first; and </a:t>
            </a:r>
            <a:r>
              <a:rPr lang="en-US" sz="2800" dirty="0"/>
              <a:t>then</a:t>
            </a:r>
          </a:p>
          <a:p>
            <a:r>
              <a:rPr lang="en-US" sz="2800" dirty="0" smtClean="0"/>
              <a:t>   2. </a:t>
            </a:r>
            <a:r>
              <a:rPr lang="en-US" sz="2800" dirty="0"/>
              <a:t>Visit the </a:t>
            </a:r>
            <a:r>
              <a:rPr lang="en-US" sz="2800" dirty="0" smtClean="0"/>
              <a:t>root; and </a:t>
            </a:r>
            <a:r>
              <a:rPr lang="en-US" sz="2800" dirty="0"/>
              <a:t>then</a:t>
            </a:r>
          </a:p>
          <a:p>
            <a:r>
              <a:rPr lang="en-US" sz="2800" dirty="0" smtClean="0"/>
              <a:t>   3. Traverse </a:t>
            </a:r>
            <a:r>
              <a:rPr lang="en-US" sz="2800" dirty="0"/>
              <a:t>the right </a:t>
            </a:r>
            <a:r>
              <a:rPr lang="en-US" sz="2800" dirty="0" err="1"/>
              <a:t>subtree</a:t>
            </a:r>
            <a:r>
              <a:rPr lang="en-US" sz="2800" dirty="0" smtClean="0"/>
              <a:t>.</a:t>
            </a:r>
            <a:endParaRPr lang="en-US" sz="2800" dirty="0"/>
          </a:p>
        </p:txBody>
      </p:sp>
      <p:sp>
        <p:nvSpPr>
          <p:cNvPr id="26" name="TextBox 25"/>
          <p:cNvSpPr txBox="1"/>
          <p:nvPr/>
        </p:nvSpPr>
        <p:spPr>
          <a:xfrm>
            <a:off x="4343400" y="2593594"/>
            <a:ext cx="54373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M</a:t>
            </a:r>
            <a:endParaRPr lang="en-US" sz="3200" b="1" dirty="0"/>
          </a:p>
        </p:txBody>
      </p:sp>
      <p:sp>
        <p:nvSpPr>
          <p:cNvPr id="27" name="TextBox 26"/>
          <p:cNvSpPr txBox="1"/>
          <p:nvPr/>
        </p:nvSpPr>
        <p:spPr>
          <a:xfrm>
            <a:off x="5401327" y="3262756"/>
            <a:ext cx="4267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V</a:t>
            </a:r>
            <a:endParaRPr lang="en-US" sz="3200" b="1" dirty="0"/>
          </a:p>
        </p:txBody>
      </p:sp>
      <p:sp>
        <p:nvSpPr>
          <p:cNvPr id="28" name="TextBox 27"/>
          <p:cNvSpPr txBox="1"/>
          <p:nvPr/>
        </p:nvSpPr>
        <p:spPr>
          <a:xfrm>
            <a:off x="3483592" y="3250010"/>
            <a:ext cx="44595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G</a:t>
            </a:r>
            <a:endParaRPr lang="en-US" sz="3200" b="1" dirty="0"/>
          </a:p>
        </p:txBody>
      </p:sp>
      <p:sp>
        <p:nvSpPr>
          <p:cNvPr id="29" name="TextBox 28"/>
          <p:cNvSpPr txBox="1"/>
          <p:nvPr/>
        </p:nvSpPr>
        <p:spPr>
          <a:xfrm>
            <a:off x="4077398" y="4198360"/>
            <a:ext cx="40908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K</a:t>
            </a:r>
            <a:endParaRPr lang="en-US" sz="3200" b="1" dirty="0"/>
          </a:p>
        </p:txBody>
      </p:sp>
      <p:sp>
        <p:nvSpPr>
          <p:cNvPr id="30" name="TextBox 29"/>
          <p:cNvSpPr txBox="1"/>
          <p:nvPr/>
        </p:nvSpPr>
        <p:spPr>
          <a:xfrm>
            <a:off x="4926956" y="4204953"/>
            <a:ext cx="37863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S</a:t>
            </a:r>
            <a:endParaRPr lang="en-US" sz="3200" b="1" dirty="0"/>
          </a:p>
        </p:txBody>
      </p:sp>
      <p:sp>
        <p:nvSpPr>
          <p:cNvPr id="31" name="TextBox 30"/>
          <p:cNvSpPr txBox="1"/>
          <p:nvPr/>
        </p:nvSpPr>
        <p:spPr>
          <a:xfrm>
            <a:off x="6038944" y="4186187"/>
            <a:ext cx="3802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Z</a:t>
            </a:r>
            <a:endParaRPr lang="en-US" sz="3200" b="1" dirty="0"/>
          </a:p>
        </p:txBody>
      </p:sp>
      <p:sp>
        <p:nvSpPr>
          <p:cNvPr id="32" name="TextBox 31"/>
          <p:cNvSpPr txBox="1"/>
          <p:nvPr/>
        </p:nvSpPr>
        <p:spPr>
          <a:xfrm>
            <a:off x="5531035" y="5158406"/>
            <a:ext cx="38824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T</a:t>
            </a:r>
            <a:endParaRPr lang="en-US" sz="3200" b="1" dirty="0"/>
          </a:p>
        </p:txBody>
      </p:sp>
      <p:sp>
        <p:nvSpPr>
          <p:cNvPr id="33" name="TextBox 32"/>
          <p:cNvSpPr txBox="1"/>
          <p:nvPr/>
        </p:nvSpPr>
        <p:spPr>
          <a:xfrm>
            <a:off x="4432804" y="5165344"/>
            <a:ext cx="40267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P</a:t>
            </a:r>
            <a:endParaRPr lang="en-US" sz="3200" b="1" dirty="0"/>
          </a:p>
        </p:txBody>
      </p:sp>
      <p:sp>
        <p:nvSpPr>
          <p:cNvPr id="34" name="TextBox 33"/>
          <p:cNvSpPr txBox="1"/>
          <p:nvPr/>
        </p:nvSpPr>
        <p:spPr>
          <a:xfrm>
            <a:off x="2437956" y="5143450"/>
            <a:ext cx="4331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0000"/>
                </a:solidFill>
              </a:rPr>
              <a:t>A</a:t>
            </a:r>
            <a:endParaRPr lang="en-US" sz="3200" b="1" dirty="0">
              <a:solidFill>
                <a:srgbClr val="FF0000"/>
              </a:solidFill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2981560" y="4216993"/>
            <a:ext cx="3738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F</a:t>
            </a:r>
            <a:endParaRPr lang="en-US" sz="3200" b="1" dirty="0"/>
          </a:p>
        </p:txBody>
      </p:sp>
      <p:sp>
        <p:nvSpPr>
          <p:cNvPr id="37" name="TextBox 36"/>
          <p:cNvSpPr txBox="1"/>
          <p:nvPr/>
        </p:nvSpPr>
        <p:spPr>
          <a:xfrm>
            <a:off x="2057659" y="6019800"/>
            <a:ext cx="526106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>
                <a:solidFill>
                  <a:srgbClr val="FF0000"/>
                </a:solidFill>
              </a:rPr>
              <a:t>A</a:t>
            </a:r>
          </a:p>
        </p:txBody>
      </p:sp>
    </p:spTree>
    <p:extLst>
      <p:ext uri="{BB962C8B-B14F-4D97-AF65-F5344CB8AC3E}">
        <p14:creationId xmlns:p14="http://schemas.microsoft.com/office/powerpoint/2010/main" val="3674687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Straight Connector 1"/>
          <p:cNvCxnSpPr>
            <a:stCxn id="11" idx="3"/>
          </p:cNvCxnSpPr>
          <p:nvPr/>
        </p:nvCxnSpPr>
        <p:spPr>
          <a:xfrm flipH="1">
            <a:off x="3687866" y="3046085"/>
            <a:ext cx="747893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Straight Connector 2"/>
          <p:cNvCxnSpPr/>
          <p:nvPr/>
        </p:nvCxnSpPr>
        <p:spPr>
          <a:xfrm flipH="1">
            <a:off x="3062244" y="3771900"/>
            <a:ext cx="463170" cy="6096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Straight Connector 3"/>
          <p:cNvCxnSpPr/>
          <p:nvPr/>
        </p:nvCxnSpPr>
        <p:spPr>
          <a:xfrm flipH="1" flipV="1">
            <a:off x="4824318" y="3046085"/>
            <a:ext cx="768549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>
            <a:off x="3687866" y="3543300"/>
            <a:ext cx="669778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 flipH="1" flipV="1">
            <a:off x="5592867" y="3543300"/>
            <a:ext cx="720339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 flipH="1">
            <a:off x="5099259" y="3771900"/>
            <a:ext cx="365961" cy="457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 flipH="1">
            <a:off x="2731806" y="4753954"/>
            <a:ext cx="330439" cy="681884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>
            <a:off x="5250835" y="4729030"/>
            <a:ext cx="342032" cy="7068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flipH="1">
            <a:off x="4789206" y="4737930"/>
            <a:ext cx="208405" cy="6979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Oval 10"/>
          <p:cNvSpPr/>
          <p:nvPr/>
        </p:nvSpPr>
        <p:spPr>
          <a:xfrm>
            <a:off x="4357644" y="25908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5326167" y="32766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/>
          <p:cNvSpPr/>
          <p:nvPr/>
        </p:nvSpPr>
        <p:spPr>
          <a:xfrm>
            <a:off x="3421166" y="32766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3980560" y="42291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/>
          <p:cNvSpPr/>
          <p:nvPr/>
        </p:nvSpPr>
        <p:spPr>
          <a:xfrm>
            <a:off x="2892752" y="4229100"/>
            <a:ext cx="533400" cy="533400"/>
          </a:xfrm>
          <a:prstGeom prst="ellipse">
            <a:avLst/>
          </a:prstGeom>
          <a:effectLst>
            <a:glow rad="139700">
              <a:schemeClr val="accent1">
                <a:satMod val="175000"/>
                <a:alpha val="40000"/>
              </a:schemeClr>
            </a:glow>
            <a:outerShdw blurRad="40000" dist="20000" dir="5400000" rotWithShape="0">
              <a:srgbClr val="000000">
                <a:alpha val="38000"/>
              </a:srgbClr>
            </a:outerShdw>
          </a:effectLst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Oval 15"/>
          <p:cNvSpPr/>
          <p:nvPr/>
        </p:nvSpPr>
        <p:spPr>
          <a:xfrm>
            <a:off x="4837272" y="4216993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Oval 16"/>
          <p:cNvSpPr/>
          <p:nvPr/>
        </p:nvSpPr>
        <p:spPr>
          <a:xfrm>
            <a:off x="5943600" y="4212008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Oval 17"/>
          <p:cNvSpPr/>
          <p:nvPr/>
        </p:nvSpPr>
        <p:spPr>
          <a:xfrm>
            <a:off x="4358358" y="519264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Oval 18"/>
          <p:cNvSpPr/>
          <p:nvPr/>
        </p:nvSpPr>
        <p:spPr>
          <a:xfrm>
            <a:off x="5439042" y="5169138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Oval 19"/>
          <p:cNvSpPr/>
          <p:nvPr/>
        </p:nvSpPr>
        <p:spPr>
          <a:xfrm>
            <a:off x="2376444" y="5184094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TextBox 21"/>
          <p:cNvSpPr txBox="1"/>
          <p:nvPr/>
        </p:nvSpPr>
        <p:spPr>
          <a:xfrm>
            <a:off x="914400" y="228600"/>
            <a:ext cx="7315200" cy="224676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/>
              <a:t>The </a:t>
            </a:r>
            <a:r>
              <a:rPr lang="en-US" sz="2800" dirty="0" err="1" smtClean="0">
                <a:solidFill>
                  <a:srgbClr val="FF0000"/>
                </a:solidFill>
              </a:rPr>
              <a:t>inorder</a:t>
            </a:r>
            <a:r>
              <a:rPr lang="en-US" sz="2800" dirty="0" smtClean="0">
                <a:solidFill>
                  <a:srgbClr val="FF0000"/>
                </a:solidFill>
              </a:rPr>
              <a:t> </a:t>
            </a:r>
            <a:r>
              <a:rPr lang="en-US" sz="2800" dirty="0">
                <a:solidFill>
                  <a:srgbClr val="FF0000"/>
                </a:solidFill>
              </a:rPr>
              <a:t>traversal </a:t>
            </a:r>
            <a:r>
              <a:rPr lang="en-US" sz="2800" dirty="0" smtClean="0"/>
              <a:t>(left-root-right) is </a:t>
            </a:r>
            <a:r>
              <a:rPr lang="en-US" sz="2800" dirty="0"/>
              <a:t>defined recursively as follows</a:t>
            </a:r>
            <a:r>
              <a:rPr lang="en-US" sz="2800" dirty="0" smtClean="0"/>
              <a:t>.</a:t>
            </a:r>
          </a:p>
          <a:p>
            <a:r>
              <a:rPr lang="en-US" sz="2800" dirty="0" smtClean="0"/>
              <a:t>   1. </a:t>
            </a:r>
            <a:r>
              <a:rPr lang="en-US" sz="2800" dirty="0"/>
              <a:t>Traverse the left </a:t>
            </a:r>
            <a:r>
              <a:rPr lang="en-US" sz="2800" dirty="0" err="1" smtClean="0"/>
              <a:t>subtree</a:t>
            </a:r>
            <a:r>
              <a:rPr lang="en-US" sz="2800" dirty="0" smtClean="0"/>
              <a:t> first; and </a:t>
            </a:r>
            <a:r>
              <a:rPr lang="en-US" sz="2800" dirty="0"/>
              <a:t>then</a:t>
            </a:r>
          </a:p>
          <a:p>
            <a:r>
              <a:rPr lang="en-US" sz="2800" dirty="0" smtClean="0"/>
              <a:t>   2. </a:t>
            </a:r>
            <a:r>
              <a:rPr lang="en-US" sz="2800" dirty="0"/>
              <a:t>Visit the </a:t>
            </a:r>
            <a:r>
              <a:rPr lang="en-US" sz="2800" dirty="0" smtClean="0"/>
              <a:t>root; and </a:t>
            </a:r>
            <a:r>
              <a:rPr lang="en-US" sz="2800" dirty="0"/>
              <a:t>then</a:t>
            </a:r>
          </a:p>
          <a:p>
            <a:r>
              <a:rPr lang="en-US" sz="2800" dirty="0" smtClean="0"/>
              <a:t>   3. Traverse </a:t>
            </a:r>
            <a:r>
              <a:rPr lang="en-US" sz="2800" dirty="0"/>
              <a:t>the right </a:t>
            </a:r>
            <a:r>
              <a:rPr lang="en-US" sz="2800" dirty="0" err="1"/>
              <a:t>subtree</a:t>
            </a:r>
            <a:r>
              <a:rPr lang="en-US" sz="2800" dirty="0" smtClean="0"/>
              <a:t>.</a:t>
            </a:r>
            <a:endParaRPr lang="en-US" sz="2800" dirty="0"/>
          </a:p>
        </p:txBody>
      </p:sp>
      <p:sp>
        <p:nvSpPr>
          <p:cNvPr id="26" name="TextBox 25"/>
          <p:cNvSpPr txBox="1"/>
          <p:nvPr/>
        </p:nvSpPr>
        <p:spPr>
          <a:xfrm>
            <a:off x="4343400" y="2593594"/>
            <a:ext cx="54373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M</a:t>
            </a:r>
            <a:endParaRPr lang="en-US" sz="3200" b="1" dirty="0"/>
          </a:p>
        </p:txBody>
      </p:sp>
      <p:sp>
        <p:nvSpPr>
          <p:cNvPr id="27" name="TextBox 26"/>
          <p:cNvSpPr txBox="1"/>
          <p:nvPr/>
        </p:nvSpPr>
        <p:spPr>
          <a:xfrm>
            <a:off x="5401327" y="3262756"/>
            <a:ext cx="4267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V</a:t>
            </a:r>
            <a:endParaRPr lang="en-US" sz="3200" b="1" dirty="0"/>
          </a:p>
        </p:txBody>
      </p:sp>
      <p:sp>
        <p:nvSpPr>
          <p:cNvPr id="28" name="TextBox 27"/>
          <p:cNvSpPr txBox="1"/>
          <p:nvPr/>
        </p:nvSpPr>
        <p:spPr>
          <a:xfrm>
            <a:off x="3483592" y="3250010"/>
            <a:ext cx="44595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G</a:t>
            </a:r>
            <a:endParaRPr lang="en-US" sz="3200" b="1" dirty="0"/>
          </a:p>
        </p:txBody>
      </p:sp>
      <p:sp>
        <p:nvSpPr>
          <p:cNvPr id="29" name="TextBox 28"/>
          <p:cNvSpPr txBox="1"/>
          <p:nvPr/>
        </p:nvSpPr>
        <p:spPr>
          <a:xfrm>
            <a:off x="4077398" y="4198360"/>
            <a:ext cx="40908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K</a:t>
            </a:r>
            <a:endParaRPr lang="en-US" sz="3200" b="1" dirty="0"/>
          </a:p>
        </p:txBody>
      </p:sp>
      <p:sp>
        <p:nvSpPr>
          <p:cNvPr id="30" name="TextBox 29"/>
          <p:cNvSpPr txBox="1"/>
          <p:nvPr/>
        </p:nvSpPr>
        <p:spPr>
          <a:xfrm>
            <a:off x="4926956" y="4204953"/>
            <a:ext cx="37863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S</a:t>
            </a:r>
            <a:endParaRPr lang="en-US" sz="3200" b="1" dirty="0"/>
          </a:p>
        </p:txBody>
      </p:sp>
      <p:sp>
        <p:nvSpPr>
          <p:cNvPr id="31" name="TextBox 30"/>
          <p:cNvSpPr txBox="1"/>
          <p:nvPr/>
        </p:nvSpPr>
        <p:spPr>
          <a:xfrm>
            <a:off x="6038944" y="4186187"/>
            <a:ext cx="3802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Z</a:t>
            </a:r>
            <a:endParaRPr lang="en-US" sz="3200" b="1" dirty="0"/>
          </a:p>
        </p:txBody>
      </p:sp>
      <p:sp>
        <p:nvSpPr>
          <p:cNvPr id="32" name="TextBox 31"/>
          <p:cNvSpPr txBox="1"/>
          <p:nvPr/>
        </p:nvSpPr>
        <p:spPr>
          <a:xfrm>
            <a:off x="5531035" y="5158406"/>
            <a:ext cx="38824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T</a:t>
            </a:r>
            <a:endParaRPr lang="en-US" sz="3200" b="1" dirty="0"/>
          </a:p>
        </p:txBody>
      </p:sp>
      <p:sp>
        <p:nvSpPr>
          <p:cNvPr id="33" name="TextBox 32"/>
          <p:cNvSpPr txBox="1"/>
          <p:nvPr/>
        </p:nvSpPr>
        <p:spPr>
          <a:xfrm>
            <a:off x="4432804" y="5165344"/>
            <a:ext cx="40267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P</a:t>
            </a:r>
            <a:endParaRPr lang="en-US" sz="3200" b="1" dirty="0"/>
          </a:p>
        </p:txBody>
      </p:sp>
      <p:sp>
        <p:nvSpPr>
          <p:cNvPr id="34" name="TextBox 33"/>
          <p:cNvSpPr txBox="1"/>
          <p:nvPr/>
        </p:nvSpPr>
        <p:spPr>
          <a:xfrm>
            <a:off x="2437956" y="5143450"/>
            <a:ext cx="4331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A</a:t>
            </a:r>
            <a:endParaRPr lang="en-US" sz="3200" b="1" dirty="0"/>
          </a:p>
        </p:txBody>
      </p:sp>
      <p:sp>
        <p:nvSpPr>
          <p:cNvPr id="35" name="TextBox 34"/>
          <p:cNvSpPr txBox="1"/>
          <p:nvPr/>
        </p:nvSpPr>
        <p:spPr>
          <a:xfrm>
            <a:off x="2981560" y="4216993"/>
            <a:ext cx="3738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0000"/>
                </a:solidFill>
              </a:rPr>
              <a:t>F</a:t>
            </a:r>
            <a:endParaRPr lang="en-US" sz="3200" b="1" dirty="0">
              <a:solidFill>
                <a:srgbClr val="FF0000"/>
              </a:solidFill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2057659" y="6019800"/>
            <a:ext cx="958917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/>
              <a:t>A-</a:t>
            </a:r>
            <a:r>
              <a:rPr lang="en-US" sz="4400" b="1" dirty="0" smtClean="0">
                <a:solidFill>
                  <a:srgbClr val="FF0000"/>
                </a:solidFill>
              </a:rPr>
              <a:t>F</a:t>
            </a:r>
            <a:endParaRPr lang="en-US" sz="44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952634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Straight Connector 1"/>
          <p:cNvCxnSpPr>
            <a:stCxn id="11" idx="3"/>
          </p:cNvCxnSpPr>
          <p:nvPr/>
        </p:nvCxnSpPr>
        <p:spPr>
          <a:xfrm flipH="1">
            <a:off x="3687866" y="3046085"/>
            <a:ext cx="747893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Straight Connector 2"/>
          <p:cNvCxnSpPr/>
          <p:nvPr/>
        </p:nvCxnSpPr>
        <p:spPr>
          <a:xfrm flipH="1">
            <a:off x="3062244" y="3771900"/>
            <a:ext cx="463170" cy="6096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Straight Connector 3"/>
          <p:cNvCxnSpPr/>
          <p:nvPr/>
        </p:nvCxnSpPr>
        <p:spPr>
          <a:xfrm flipH="1" flipV="1">
            <a:off x="4824318" y="3046085"/>
            <a:ext cx="768549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>
            <a:off x="3687866" y="3543300"/>
            <a:ext cx="669778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 flipH="1" flipV="1">
            <a:off x="5592867" y="3543300"/>
            <a:ext cx="720339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 flipH="1">
            <a:off x="5099259" y="3771900"/>
            <a:ext cx="365961" cy="457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 flipH="1">
            <a:off x="2731806" y="4753954"/>
            <a:ext cx="330439" cy="681884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>
            <a:off x="5250835" y="4729030"/>
            <a:ext cx="342032" cy="7068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flipH="1">
            <a:off x="4789206" y="4737930"/>
            <a:ext cx="208405" cy="6979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Oval 10"/>
          <p:cNvSpPr/>
          <p:nvPr/>
        </p:nvSpPr>
        <p:spPr>
          <a:xfrm>
            <a:off x="4357644" y="25908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5326167" y="32766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/>
          <p:cNvSpPr/>
          <p:nvPr/>
        </p:nvSpPr>
        <p:spPr>
          <a:xfrm>
            <a:off x="3421166" y="3276600"/>
            <a:ext cx="533400" cy="533400"/>
          </a:xfrm>
          <a:prstGeom prst="ellipse">
            <a:avLst/>
          </a:prstGeom>
          <a:effectLst>
            <a:glow rad="139700">
              <a:schemeClr val="accent1">
                <a:satMod val="175000"/>
                <a:alpha val="40000"/>
              </a:schemeClr>
            </a:glow>
            <a:outerShdw blurRad="40000" dist="20000" dir="5400000" rotWithShape="0">
              <a:srgbClr val="000000">
                <a:alpha val="38000"/>
              </a:srgbClr>
            </a:outerShdw>
          </a:effectLst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3980560" y="42291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/>
          <p:cNvSpPr/>
          <p:nvPr/>
        </p:nvSpPr>
        <p:spPr>
          <a:xfrm>
            <a:off x="2892752" y="42291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Oval 15"/>
          <p:cNvSpPr/>
          <p:nvPr/>
        </p:nvSpPr>
        <p:spPr>
          <a:xfrm>
            <a:off x="4837272" y="4216993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Oval 16"/>
          <p:cNvSpPr/>
          <p:nvPr/>
        </p:nvSpPr>
        <p:spPr>
          <a:xfrm>
            <a:off x="5943600" y="4212008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Oval 17"/>
          <p:cNvSpPr/>
          <p:nvPr/>
        </p:nvSpPr>
        <p:spPr>
          <a:xfrm>
            <a:off x="4358358" y="519264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Oval 18"/>
          <p:cNvSpPr/>
          <p:nvPr/>
        </p:nvSpPr>
        <p:spPr>
          <a:xfrm>
            <a:off x="5439042" y="5169138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Oval 19"/>
          <p:cNvSpPr/>
          <p:nvPr/>
        </p:nvSpPr>
        <p:spPr>
          <a:xfrm>
            <a:off x="2376444" y="5184094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TextBox 21"/>
          <p:cNvSpPr txBox="1"/>
          <p:nvPr/>
        </p:nvSpPr>
        <p:spPr>
          <a:xfrm>
            <a:off x="914400" y="228600"/>
            <a:ext cx="7315200" cy="224676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/>
              <a:t>The </a:t>
            </a:r>
            <a:r>
              <a:rPr lang="en-US" sz="2800" dirty="0" err="1" smtClean="0">
                <a:solidFill>
                  <a:srgbClr val="FF0000"/>
                </a:solidFill>
              </a:rPr>
              <a:t>inorder</a:t>
            </a:r>
            <a:r>
              <a:rPr lang="en-US" sz="2800" dirty="0" smtClean="0">
                <a:solidFill>
                  <a:srgbClr val="FF0000"/>
                </a:solidFill>
              </a:rPr>
              <a:t> </a:t>
            </a:r>
            <a:r>
              <a:rPr lang="en-US" sz="2800" dirty="0">
                <a:solidFill>
                  <a:srgbClr val="FF0000"/>
                </a:solidFill>
              </a:rPr>
              <a:t>traversal </a:t>
            </a:r>
            <a:r>
              <a:rPr lang="en-US" sz="2800" dirty="0" smtClean="0"/>
              <a:t>(left-root-right) is </a:t>
            </a:r>
            <a:r>
              <a:rPr lang="en-US" sz="2800" dirty="0"/>
              <a:t>defined recursively as follows</a:t>
            </a:r>
            <a:r>
              <a:rPr lang="en-US" sz="2800" dirty="0" smtClean="0"/>
              <a:t>.</a:t>
            </a:r>
          </a:p>
          <a:p>
            <a:r>
              <a:rPr lang="en-US" sz="2800" dirty="0" smtClean="0"/>
              <a:t>   1. </a:t>
            </a:r>
            <a:r>
              <a:rPr lang="en-US" sz="2800" dirty="0"/>
              <a:t>Traverse the left </a:t>
            </a:r>
            <a:r>
              <a:rPr lang="en-US" sz="2800" dirty="0" err="1" smtClean="0"/>
              <a:t>subtree</a:t>
            </a:r>
            <a:r>
              <a:rPr lang="en-US" sz="2800" dirty="0" smtClean="0"/>
              <a:t> first; and </a:t>
            </a:r>
            <a:r>
              <a:rPr lang="en-US" sz="2800" dirty="0"/>
              <a:t>then</a:t>
            </a:r>
          </a:p>
          <a:p>
            <a:r>
              <a:rPr lang="en-US" sz="2800" dirty="0" smtClean="0"/>
              <a:t>   2. </a:t>
            </a:r>
            <a:r>
              <a:rPr lang="en-US" sz="2800" dirty="0"/>
              <a:t>Visit the </a:t>
            </a:r>
            <a:r>
              <a:rPr lang="en-US" sz="2800" dirty="0" smtClean="0"/>
              <a:t>root; and </a:t>
            </a:r>
            <a:r>
              <a:rPr lang="en-US" sz="2800" dirty="0"/>
              <a:t>then</a:t>
            </a:r>
          </a:p>
          <a:p>
            <a:r>
              <a:rPr lang="en-US" sz="2800" dirty="0" smtClean="0"/>
              <a:t>   3. Traverse </a:t>
            </a:r>
            <a:r>
              <a:rPr lang="en-US" sz="2800" dirty="0"/>
              <a:t>the right </a:t>
            </a:r>
            <a:r>
              <a:rPr lang="en-US" sz="2800" dirty="0" err="1"/>
              <a:t>subtree</a:t>
            </a:r>
            <a:r>
              <a:rPr lang="en-US" sz="2800" dirty="0" smtClean="0"/>
              <a:t>.</a:t>
            </a:r>
            <a:endParaRPr lang="en-US" sz="2800" dirty="0"/>
          </a:p>
        </p:txBody>
      </p:sp>
      <p:sp>
        <p:nvSpPr>
          <p:cNvPr id="26" name="TextBox 25"/>
          <p:cNvSpPr txBox="1"/>
          <p:nvPr/>
        </p:nvSpPr>
        <p:spPr>
          <a:xfrm>
            <a:off x="4343400" y="2593594"/>
            <a:ext cx="54373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M</a:t>
            </a:r>
            <a:endParaRPr lang="en-US" sz="3200" b="1" dirty="0"/>
          </a:p>
        </p:txBody>
      </p:sp>
      <p:sp>
        <p:nvSpPr>
          <p:cNvPr id="27" name="TextBox 26"/>
          <p:cNvSpPr txBox="1"/>
          <p:nvPr/>
        </p:nvSpPr>
        <p:spPr>
          <a:xfrm>
            <a:off x="5401327" y="3262756"/>
            <a:ext cx="4267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V</a:t>
            </a:r>
            <a:endParaRPr lang="en-US" sz="3200" b="1" dirty="0"/>
          </a:p>
        </p:txBody>
      </p:sp>
      <p:sp>
        <p:nvSpPr>
          <p:cNvPr id="28" name="TextBox 27"/>
          <p:cNvSpPr txBox="1"/>
          <p:nvPr/>
        </p:nvSpPr>
        <p:spPr>
          <a:xfrm>
            <a:off x="3483592" y="3250010"/>
            <a:ext cx="44595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0000"/>
                </a:solidFill>
              </a:rPr>
              <a:t>G</a:t>
            </a:r>
            <a:endParaRPr lang="en-US" sz="3200" b="1" dirty="0">
              <a:solidFill>
                <a:srgbClr val="FF0000"/>
              </a:solidFill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4077398" y="4198360"/>
            <a:ext cx="40908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K</a:t>
            </a:r>
            <a:endParaRPr lang="en-US" sz="3200" b="1" dirty="0"/>
          </a:p>
        </p:txBody>
      </p:sp>
      <p:sp>
        <p:nvSpPr>
          <p:cNvPr id="30" name="TextBox 29"/>
          <p:cNvSpPr txBox="1"/>
          <p:nvPr/>
        </p:nvSpPr>
        <p:spPr>
          <a:xfrm>
            <a:off x="4926956" y="4204953"/>
            <a:ext cx="37863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S</a:t>
            </a:r>
            <a:endParaRPr lang="en-US" sz="3200" b="1" dirty="0"/>
          </a:p>
        </p:txBody>
      </p:sp>
      <p:sp>
        <p:nvSpPr>
          <p:cNvPr id="31" name="TextBox 30"/>
          <p:cNvSpPr txBox="1"/>
          <p:nvPr/>
        </p:nvSpPr>
        <p:spPr>
          <a:xfrm>
            <a:off x="6038944" y="4186187"/>
            <a:ext cx="3802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Z</a:t>
            </a:r>
            <a:endParaRPr lang="en-US" sz="3200" b="1" dirty="0"/>
          </a:p>
        </p:txBody>
      </p:sp>
      <p:sp>
        <p:nvSpPr>
          <p:cNvPr id="32" name="TextBox 31"/>
          <p:cNvSpPr txBox="1"/>
          <p:nvPr/>
        </p:nvSpPr>
        <p:spPr>
          <a:xfrm>
            <a:off x="5531035" y="5158406"/>
            <a:ext cx="38824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T</a:t>
            </a:r>
            <a:endParaRPr lang="en-US" sz="3200" b="1" dirty="0"/>
          </a:p>
        </p:txBody>
      </p:sp>
      <p:sp>
        <p:nvSpPr>
          <p:cNvPr id="33" name="TextBox 32"/>
          <p:cNvSpPr txBox="1"/>
          <p:nvPr/>
        </p:nvSpPr>
        <p:spPr>
          <a:xfrm>
            <a:off x="4432804" y="5165344"/>
            <a:ext cx="40267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P</a:t>
            </a:r>
            <a:endParaRPr lang="en-US" sz="3200" b="1" dirty="0"/>
          </a:p>
        </p:txBody>
      </p:sp>
      <p:sp>
        <p:nvSpPr>
          <p:cNvPr id="34" name="TextBox 33"/>
          <p:cNvSpPr txBox="1"/>
          <p:nvPr/>
        </p:nvSpPr>
        <p:spPr>
          <a:xfrm>
            <a:off x="2437956" y="5143450"/>
            <a:ext cx="4331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A</a:t>
            </a:r>
            <a:endParaRPr lang="en-US" sz="3200" b="1" dirty="0"/>
          </a:p>
        </p:txBody>
      </p:sp>
      <p:sp>
        <p:nvSpPr>
          <p:cNvPr id="35" name="TextBox 34"/>
          <p:cNvSpPr txBox="1"/>
          <p:nvPr/>
        </p:nvSpPr>
        <p:spPr>
          <a:xfrm>
            <a:off x="2981560" y="4216993"/>
            <a:ext cx="3738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F</a:t>
            </a:r>
            <a:endParaRPr lang="en-US" sz="3200" b="1" dirty="0"/>
          </a:p>
        </p:txBody>
      </p:sp>
      <p:sp>
        <p:nvSpPr>
          <p:cNvPr id="37" name="TextBox 36"/>
          <p:cNvSpPr txBox="1"/>
          <p:nvPr/>
        </p:nvSpPr>
        <p:spPr>
          <a:xfrm>
            <a:off x="2057659" y="6019800"/>
            <a:ext cx="1491114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/>
              <a:t>A-F-</a:t>
            </a:r>
            <a:r>
              <a:rPr lang="en-US" sz="4400" b="1" dirty="0" smtClean="0">
                <a:solidFill>
                  <a:srgbClr val="FF0000"/>
                </a:solidFill>
              </a:rPr>
              <a:t>G</a:t>
            </a:r>
            <a:endParaRPr lang="en-US" sz="44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436344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Straight Connector 1"/>
          <p:cNvCxnSpPr>
            <a:stCxn id="11" idx="3"/>
          </p:cNvCxnSpPr>
          <p:nvPr/>
        </p:nvCxnSpPr>
        <p:spPr>
          <a:xfrm flipH="1">
            <a:off x="3687866" y="3046085"/>
            <a:ext cx="747893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Straight Connector 2"/>
          <p:cNvCxnSpPr/>
          <p:nvPr/>
        </p:nvCxnSpPr>
        <p:spPr>
          <a:xfrm flipH="1">
            <a:off x="3062244" y="3771900"/>
            <a:ext cx="463170" cy="6096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Straight Connector 3"/>
          <p:cNvCxnSpPr/>
          <p:nvPr/>
        </p:nvCxnSpPr>
        <p:spPr>
          <a:xfrm flipH="1" flipV="1">
            <a:off x="4824318" y="3046085"/>
            <a:ext cx="768549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>
            <a:off x="3687866" y="3543300"/>
            <a:ext cx="669778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 flipH="1" flipV="1">
            <a:off x="5592867" y="3543300"/>
            <a:ext cx="720339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 flipH="1">
            <a:off x="5099259" y="3771900"/>
            <a:ext cx="365961" cy="457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 flipH="1">
            <a:off x="2731806" y="4753954"/>
            <a:ext cx="330439" cy="681884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>
            <a:off x="5250835" y="4729030"/>
            <a:ext cx="342032" cy="7068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flipH="1">
            <a:off x="4789206" y="4737930"/>
            <a:ext cx="208405" cy="6979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Oval 10"/>
          <p:cNvSpPr/>
          <p:nvPr/>
        </p:nvSpPr>
        <p:spPr>
          <a:xfrm>
            <a:off x="4357644" y="25908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5326167" y="32766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/>
          <p:cNvSpPr/>
          <p:nvPr/>
        </p:nvSpPr>
        <p:spPr>
          <a:xfrm>
            <a:off x="3421166" y="32766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3980560" y="4229100"/>
            <a:ext cx="533400" cy="533400"/>
          </a:xfrm>
          <a:prstGeom prst="ellipse">
            <a:avLst/>
          </a:prstGeom>
          <a:effectLst>
            <a:glow rad="139700">
              <a:schemeClr val="accent1">
                <a:satMod val="175000"/>
                <a:alpha val="40000"/>
              </a:schemeClr>
            </a:glow>
            <a:outerShdw blurRad="40000" dist="20000" dir="5400000" rotWithShape="0">
              <a:srgbClr val="000000">
                <a:alpha val="38000"/>
              </a:srgbClr>
            </a:outerShdw>
          </a:effectLst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/>
          <p:cNvSpPr/>
          <p:nvPr/>
        </p:nvSpPr>
        <p:spPr>
          <a:xfrm>
            <a:off x="2892752" y="42291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Oval 15"/>
          <p:cNvSpPr/>
          <p:nvPr/>
        </p:nvSpPr>
        <p:spPr>
          <a:xfrm>
            <a:off x="4837272" y="4216993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Oval 16"/>
          <p:cNvSpPr/>
          <p:nvPr/>
        </p:nvSpPr>
        <p:spPr>
          <a:xfrm>
            <a:off x="5943600" y="4212008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Oval 17"/>
          <p:cNvSpPr/>
          <p:nvPr/>
        </p:nvSpPr>
        <p:spPr>
          <a:xfrm>
            <a:off x="4358358" y="519264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Oval 18"/>
          <p:cNvSpPr/>
          <p:nvPr/>
        </p:nvSpPr>
        <p:spPr>
          <a:xfrm>
            <a:off x="5439042" y="5169138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Oval 19"/>
          <p:cNvSpPr/>
          <p:nvPr/>
        </p:nvSpPr>
        <p:spPr>
          <a:xfrm>
            <a:off x="2376444" y="5184094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TextBox 21"/>
          <p:cNvSpPr txBox="1"/>
          <p:nvPr/>
        </p:nvSpPr>
        <p:spPr>
          <a:xfrm>
            <a:off x="914400" y="228600"/>
            <a:ext cx="7315200" cy="224676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/>
              <a:t>The </a:t>
            </a:r>
            <a:r>
              <a:rPr lang="en-US" sz="2800" dirty="0" err="1" smtClean="0">
                <a:solidFill>
                  <a:srgbClr val="FF0000"/>
                </a:solidFill>
              </a:rPr>
              <a:t>inorder</a:t>
            </a:r>
            <a:r>
              <a:rPr lang="en-US" sz="2800" dirty="0" smtClean="0">
                <a:solidFill>
                  <a:srgbClr val="FF0000"/>
                </a:solidFill>
              </a:rPr>
              <a:t> </a:t>
            </a:r>
            <a:r>
              <a:rPr lang="en-US" sz="2800" dirty="0">
                <a:solidFill>
                  <a:srgbClr val="FF0000"/>
                </a:solidFill>
              </a:rPr>
              <a:t>traversal </a:t>
            </a:r>
            <a:r>
              <a:rPr lang="en-US" sz="2800" dirty="0" smtClean="0"/>
              <a:t>(left-root-right) is </a:t>
            </a:r>
            <a:r>
              <a:rPr lang="en-US" sz="2800" dirty="0"/>
              <a:t>defined recursively as follows</a:t>
            </a:r>
            <a:r>
              <a:rPr lang="en-US" sz="2800" dirty="0" smtClean="0"/>
              <a:t>.</a:t>
            </a:r>
          </a:p>
          <a:p>
            <a:r>
              <a:rPr lang="en-US" sz="2800" dirty="0" smtClean="0"/>
              <a:t>   1. </a:t>
            </a:r>
            <a:r>
              <a:rPr lang="en-US" sz="2800" dirty="0"/>
              <a:t>Traverse the left </a:t>
            </a:r>
            <a:r>
              <a:rPr lang="en-US" sz="2800" dirty="0" err="1" smtClean="0"/>
              <a:t>subtree</a:t>
            </a:r>
            <a:r>
              <a:rPr lang="en-US" sz="2800" dirty="0" smtClean="0"/>
              <a:t> first; and </a:t>
            </a:r>
            <a:r>
              <a:rPr lang="en-US" sz="2800" dirty="0"/>
              <a:t>then</a:t>
            </a:r>
          </a:p>
          <a:p>
            <a:r>
              <a:rPr lang="en-US" sz="2800" dirty="0" smtClean="0"/>
              <a:t>   2. </a:t>
            </a:r>
            <a:r>
              <a:rPr lang="en-US" sz="2800" dirty="0"/>
              <a:t>Visit the </a:t>
            </a:r>
            <a:r>
              <a:rPr lang="en-US" sz="2800" dirty="0" smtClean="0"/>
              <a:t>root; and </a:t>
            </a:r>
            <a:r>
              <a:rPr lang="en-US" sz="2800" dirty="0"/>
              <a:t>then</a:t>
            </a:r>
          </a:p>
          <a:p>
            <a:r>
              <a:rPr lang="en-US" sz="2800" dirty="0" smtClean="0"/>
              <a:t>   3. Traverse </a:t>
            </a:r>
            <a:r>
              <a:rPr lang="en-US" sz="2800" dirty="0"/>
              <a:t>the right </a:t>
            </a:r>
            <a:r>
              <a:rPr lang="en-US" sz="2800" dirty="0" err="1"/>
              <a:t>subtree</a:t>
            </a:r>
            <a:r>
              <a:rPr lang="en-US" sz="2800" dirty="0" smtClean="0"/>
              <a:t>.</a:t>
            </a:r>
            <a:endParaRPr lang="en-US" sz="2800" dirty="0"/>
          </a:p>
        </p:txBody>
      </p:sp>
      <p:sp>
        <p:nvSpPr>
          <p:cNvPr id="26" name="TextBox 25"/>
          <p:cNvSpPr txBox="1"/>
          <p:nvPr/>
        </p:nvSpPr>
        <p:spPr>
          <a:xfrm>
            <a:off x="4343400" y="2593594"/>
            <a:ext cx="54373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M</a:t>
            </a:r>
            <a:endParaRPr lang="en-US" sz="3200" b="1" dirty="0"/>
          </a:p>
        </p:txBody>
      </p:sp>
      <p:sp>
        <p:nvSpPr>
          <p:cNvPr id="27" name="TextBox 26"/>
          <p:cNvSpPr txBox="1"/>
          <p:nvPr/>
        </p:nvSpPr>
        <p:spPr>
          <a:xfrm>
            <a:off x="5401327" y="3262756"/>
            <a:ext cx="4267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V</a:t>
            </a:r>
            <a:endParaRPr lang="en-US" sz="3200" b="1" dirty="0"/>
          </a:p>
        </p:txBody>
      </p:sp>
      <p:sp>
        <p:nvSpPr>
          <p:cNvPr id="28" name="TextBox 27"/>
          <p:cNvSpPr txBox="1"/>
          <p:nvPr/>
        </p:nvSpPr>
        <p:spPr>
          <a:xfrm>
            <a:off x="3483592" y="3250010"/>
            <a:ext cx="44595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G</a:t>
            </a:r>
            <a:endParaRPr lang="en-US" sz="3200" b="1" dirty="0"/>
          </a:p>
        </p:txBody>
      </p:sp>
      <p:sp>
        <p:nvSpPr>
          <p:cNvPr id="29" name="TextBox 28"/>
          <p:cNvSpPr txBox="1"/>
          <p:nvPr/>
        </p:nvSpPr>
        <p:spPr>
          <a:xfrm>
            <a:off x="4077398" y="4198360"/>
            <a:ext cx="40908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0000"/>
                </a:solidFill>
              </a:rPr>
              <a:t>K</a:t>
            </a:r>
            <a:endParaRPr lang="en-US" sz="3200" b="1" dirty="0">
              <a:solidFill>
                <a:srgbClr val="FF0000"/>
              </a:solidFill>
            </a:endParaRPr>
          </a:p>
        </p:txBody>
      </p:sp>
      <p:sp>
        <p:nvSpPr>
          <p:cNvPr id="30" name="TextBox 29"/>
          <p:cNvSpPr txBox="1"/>
          <p:nvPr/>
        </p:nvSpPr>
        <p:spPr>
          <a:xfrm>
            <a:off x="4926956" y="4204953"/>
            <a:ext cx="37863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S</a:t>
            </a:r>
            <a:endParaRPr lang="en-US" sz="3200" b="1" dirty="0"/>
          </a:p>
        </p:txBody>
      </p:sp>
      <p:sp>
        <p:nvSpPr>
          <p:cNvPr id="31" name="TextBox 30"/>
          <p:cNvSpPr txBox="1"/>
          <p:nvPr/>
        </p:nvSpPr>
        <p:spPr>
          <a:xfrm>
            <a:off x="6038944" y="4186187"/>
            <a:ext cx="3802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Z</a:t>
            </a:r>
            <a:endParaRPr lang="en-US" sz="3200" b="1" dirty="0"/>
          </a:p>
        </p:txBody>
      </p:sp>
      <p:sp>
        <p:nvSpPr>
          <p:cNvPr id="32" name="TextBox 31"/>
          <p:cNvSpPr txBox="1"/>
          <p:nvPr/>
        </p:nvSpPr>
        <p:spPr>
          <a:xfrm>
            <a:off x="5531035" y="5158406"/>
            <a:ext cx="38824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T</a:t>
            </a:r>
            <a:endParaRPr lang="en-US" sz="3200" b="1" dirty="0"/>
          </a:p>
        </p:txBody>
      </p:sp>
      <p:sp>
        <p:nvSpPr>
          <p:cNvPr id="33" name="TextBox 32"/>
          <p:cNvSpPr txBox="1"/>
          <p:nvPr/>
        </p:nvSpPr>
        <p:spPr>
          <a:xfrm>
            <a:off x="4432804" y="5165344"/>
            <a:ext cx="40267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P</a:t>
            </a:r>
            <a:endParaRPr lang="en-US" sz="3200" b="1" dirty="0"/>
          </a:p>
        </p:txBody>
      </p:sp>
      <p:sp>
        <p:nvSpPr>
          <p:cNvPr id="34" name="TextBox 33"/>
          <p:cNvSpPr txBox="1"/>
          <p:nvPr/>
        </p:nvSpPr>
        <p:spPr>
          <a:xfrm>
            <a:off x="2437956" y="5143450"/>
            <a:ext cx="4331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A</a:t>
            </a:r>
            <a:endParaRPr lang="en-US" sz="3200" b="1" dirty="0"/>
          </a:p>
        </p:txBody>
      </p:sp>
      <p:sp>
        <p:nvSpPr>
          <p:cNvPr id="35" name="TextBox 34"/>
          <p:cNvSpPr txBox="1"/>
          <p:nvPr/>
        </p:nvSpPr>
        <p:spPr>
          <a:xfrm>
            <a:off x="2981560" y="4216993"/>
            <a:ext cx="3738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F</a:t>
            </a:r>
            <a:endParaRPr lang="en-US" sz="3200" b="1" dirty="0"/>
          </a:p>
        </p:txBody>
      </p:sp>
      <p:sp>
        <p:nvSpPr>
          <p:cNvPr id="37" name="TextBox 36"/>
          <p:cNvSpPr txBox="1"/>
          <p:nvPr/>
        </p:nvSpPr>
        <p:spPr>
          <a:xfrm>
            <a:off x="2057659" y="6019800"/>
            <a:ext cx="1973617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/>
              <a:t>A-F-G-</a:t>
            </a:r>
            <a:r>
              <a:rPr lang="en-US" sz="4400" b="1" dirty="0" smtClean="0">
                <a:solidFill>
                  <a:srgbClr val="FF0000"/>
                </a:solidFill>
              </a:rPr>
              <a:t>K</a:t>
            </a:r>
            <a:endParaRPr lang="en-US" sz="44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685762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Straight Connector 1"/>
          <p:cNvCxnSpPr>
            <a:stCxn id="11" idx="3"/>
          </p:cNvCxnSpPr>
          <p:nvPr/>
        </p:nvCxnSpPr>
        <p:spPr>
          <a:xfrm flipH="1">
            <a:off x="3687866" y="3046085"/>
            <a:ext cx="747893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Straight Connector 2"/>
          <p:cNvCxnSpPr/>
          <p:nvPr/>
        </p:nvCxnSpPr>
        <p:spPr>
          <a:xfrm flipH="1">
            <a:off x="3062244" y="3771900"/>
            <a:ext cx="463170" cy="6096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Straight Connector 3"/>
          <p:cNvCxnSpPr/>
          <p:nvPr/>
        </p:nvCxnSpPr>
        <p:spPr>
          <a:xfrm flipH="1" flipV="1">
            <a:off x="4824318" y="3046085"/>
            <a:ext cx="768549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>
            <a:off x="3687866" y="3543300"/>
            <a:ext cx="669778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 flipH="1" flipV="1">
            <a:off x="5592867" y="3543300"/>
            <a:ext cx="720339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 flipH="1">
            <a:off x="5099259" y="3771900"/>
            <a:ext cx="365961" cy="457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 flipH="1">
            <a:off x="2731806" y="4753954"/>
            <a:ext cx="330439" cy="681884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>
            <a:off x="5250835" y="4729030"/>
            <a:ext cx="342032" cy="7068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flipH="1">
            <a:off x="4789206" y="4737930"/>
            <a:ext cx="208405" cy="6979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Oval 10"/>
          <p:cNvSpPr/>
          <p:nvPr/>
        </p:nvSpPr>
        <p:spPr>
          <a:xfrm>
            <a:off x="4357644" y="2590800"/>
            <a:ext cx="533400" cy="533400"/>
          </a:xfrm>
          <a:prstGeom prst="ellipse">
            <a:avLst/>
          </a:prstGeom>
          <a:effectLst>
            <a:glow rad="139700">
              <a:schemeClr val="accent1">
                <a:satMod val="175000"/>
                <a:alpha val="40000"/>
              </a:schemeClr>
            </a:glow>
            <a:outerShdw blurRad="40000" dist="20000" dir="5400000" rotWithShape="0">
              <a:srgbClr val="000000">
                <a:alpha val="38000"/>
              </a:srgbClr>
            </a:outerShdw>
          </a:effectLst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5326167" y="32766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/>
          <p:cNvSpPr/>
          <p:nvPr/>
        </p:nvSpPr>
        <p:spPr>
          <a:xfrm>
            <a:off x="3421166" y="32766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3980560" y="42291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/>
          <p:cNvSpPr/>
          <p:nvPr/>
        </p:nvSpPr>
        <p:spPr>
          <a:xfrm>
            <a:off x="2892752" y="42291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Oval 15"/>
          <p:cNvSpPr/>
          <p:nvPr/>
        </p:nvSpPr>
        <p:spPr>
          <a:xfrm>
            <a:off x="4837272" y="4216993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Oval 16"/>
          <p:cNvSpPr/>
          <p:nvPr/>
        </p:nvSpPr>
        <p:spPr>
          <a:xfrm>
            <a:off x="5943600" y="4212008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Oval 17"/>
          <p:cNvSpPr/>
          <p:nvPr/>
        </p:nvSpPr>
        <p:spPr>
          <a:xfrm>
            <a:off x="4358358" y="519264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Oval 18"/>
          <p:cNvSpPr/>
          <p:nvPr/>
        </p:nvSpPr>
        <p:spPr>
          <a:xfrm>
            <a:off x="5439042" y="5169138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Oval 19"/>
          <p:cNvSpPr/>
          <p:nvPr/>
        </p:nvSpPr>
        <p:spPr>
          <a:xfrm>
            <a:off x="2376444" y="5184094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TextBox 21"/>
          <p:cNvSpPr txBox="1"/>
          <p:nvPr/>
        </p:nvSpPr>
        <p:spPr>
          <a:xfrm>
            <a:off x="914400" y="228600"/>
            <a:ext cx="7315200" cy="224676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/>
              <a:t>The </a:t>
            </a:r>
            <a:r>
              <a:rPr lang="en-US" sz="2800" dirty="0" err="1" smtClean="0">
                <a:solidFill>
                  <a:srgbClr val="FF0000"/>
                </a:solidFill>
              </a:rPr>
              <a:t>inorder</a:t>
            </a:r>
            <a:r>
              <a:rPr lang="en-US" sz="2800" dirty="0" smtClean="0">
                <a:solidFill>
                  <a:srgbClr val="FF0000"/>
                </a:solidFill>
              </a:rPr>
              <a:t> </a:t>
            </a:r>
            <a:r>
              <a:rPr lang="en-US" sz="2800" dirty="0">
                <a:solidFill>
                  <a:srgbClr val="FF0000"/>
                </a:solidFill>
              </a:rPr>
              <a:t>traversal </a:t>
            </a:r>
            <a:r>
              <a:rPr lang="en-US" sz="2800" dirty="0" smtClean="0"/>
              <a:t>(left-root-right) is </a:t>
            </a:r>
            <a:r>
              <a:rPr lang="en-US" sz="2800" dirty="0"/>
              <a:t>defined recursively as follows</a:t>
            </a:r>
            <a:r>
              <a:rPr lang="en-US" sz="2800" dirty="0" smtClean="0"/>
              <a:t>.</a:t>
            </a:r>
          </a:p>
          <a:p>
            <a:r>
              <a:rPr lang="en-US" sz="2800" dirty="0" smtClean="0"/>
              <a:t>   1. </a:t>
            </a:r>
            <a:r>
              <a:rPr lang="en-US" sz="2800" dirty="0"/>
              <a:t>Traverse the left </a:t>
            </a:r>
            <a:r>
              <a:rPr lang="en-US" sz="2800" dirty="0" err="1" smtClean="0"/>
              <a:t>subtree</a:t>
            </a:r>
            <a:r>
              <a:rPr lang="en-US" sz="2800" dirty="0" smtClean="0"/>
              <a:t> first; and </a:t>
            </a:r>
            <a:r>
              <a:rPr lang="en-US" sz="2800" dirty="0"/>
              <a:t>then</a:t>
            </a:r>
          </a:p>
          <a:p>
            <a:r>
              <a:rPr lang="en-US" sz="2800" dirty="0" smtClean="0"/>
              <a:t>   2. </a:t>
            </a:r>
            <a:r>
              <a:rPr lang="en-US" sz="2800" dirty="0"/>
              <a:t>Visit the </a:t>
            </a:r>
            <a:r>
              <a:rPr lang="en-US" sz="2800" dirty="0" smtClean="0"/>
              <a:t>root; and </a:t>
            </a:r>
            <a:r>
              <a:rPr lang="en-US" sz="2800" dirty="0"/>
              <a:t>then</a:t>
            </a:r>
          </a:p>
          <a:p>
            <a:r>
              <a:rPr lang="en-US" sz="2800" dirty="0" smtClean="0"/>
              <a:t>   3. Traverse </a:t>
            </a:r>
            <a:r>
              <a:rPr lang="en-US" sz="2800" dirty="0"/>
              <a:t>the right </a:t>
            </a:r>
            <a:r>
              <a:rPr lang="en-US" sz="2800" dirty="0" err="1"/>
              <a:t>subtree</a:t>
            </a:r>
            <a:r>
              <a:rPr lang="en-US" sz="2800" dirty="0" smtClean="0"/>
              <a:t>.</a:t>
            </a:r>
            <a:endParaRPr lang="en-US" sz="2800" dirty="0"/>
          </a:p>
        </p:txBody>
      </p:sp>
      <p:sp>
        <p:nvSpPr>
          <p:cNvPr id="26" name="TextBox 25"/>
          <p:cNvSpPr txBox="1"/>
          <p:nvPr/>
        </p:nvSpPr>
        <p:spPr>
          <a:xfrm>
            <a:off x="4357048" y="2593594"/>
            <a:ext cx="54373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0000"/>
                </a:solidFill>
              </a:rPr>
              <a:t>M</a:t>
            </a:r>
            <a:endParaRPr lang="en-US" sz="3200" b="1" dirty="0">
              <a:solidFill>
                <a:srgbClr val="FF0000"/>
              </a:solidFill>
            </a:endParaRPr>
          </a:p>
        </p:txBody>
      </p:sp>
      <p:sp>
        <p:nvSpPr>
          <p:cNvPr id="27" name="TextBox 26"/>
          <p:cNvSpPr txBox="1"/>
          <p:nvPr/>
        </p:nvSpPr>
        <p:spPr>
          <a:xfrm>
            <a:off x="5401327" y="3262756"/>
            <a:ext cx="4267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V</a:t>
            </a:r>
            <a:endParaRPr lang="en-US" sz="3200" b="1" dirty="0"/>
          </a:p>
        </p:txBody>
      </p:sp>
      <p:sp>
        <p:nvSpPr>
          <p:cNvPr id="28" name="TextBox 27"/>
          <p:cNvSpPr txBox="1"/>
          <p:nvPr/>
        </p:nvSpPr>
        <p:spPr>
          <a:xfrm>
            <a:off x="3483592" y="3250010"/>
            <a:ext cx="44595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G</a:t>
            </a:r>
            <a:endParaRPr lang="en-US" sz="3200" b="1" dirty="0"/>
          </a:p>
        </p:txBody>
      </p:sp>
      <p:sp>
        <p:nvSpPr>
          <p:cNvPr id="29" name="TextBox 28"/>
          <p:cNvSpPr txBox="1"/>
          <p:nvPr/>
        </p:nvSpPr>
        <p:spPr>
          <a:xfrm>
            <a:off x="4077398" y="4198360"/>
            <a:ext cx="40908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K</a:t>
            </a:r>
            <a:endParaRPr lang="en-US" sz="3200" b="1" dirty="0"/>
          </a:p>
        </p:txBody>
      </p:sp>
      <p:sp>
        <p:nvSpPr>
          <p:cNvPr id="30" name="TextBox 29"/>
          <p:cNvSpPr txBox="1"/>
          <p:nvPr/>
        </p:nvSpPr>
        <p:spPr>
          <a:xfrm>
            <a:off x="4926956" y="4204953"/>
            <a:ext cx="37863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S</a:t>
            </a:r>
            <a:endParaRPr lang="en-US" sz="3200" b="1" dirty="0"/>
          </a:p>
        </p:txBody>
      </p:sp>
      <p:sp>
        <p:nvSpPr>
          <p:cNvPr id="31" name="TextBox 30"/>
          <p:cNvSpPr txBox="1"/>
          <p:nvPr/>
        </p:nvSpPr>
        <p:spPr>
          <a:xfrm>
            <a:off x="6038944" y="4186187"/>
            <a:ext cx="3802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Z</a:t>
            </a:r>
            <a:endParaRPr lang="en-US" sz="3200" b="1" dirty="0"/>
          </a:p>
        </p:txBody>
      </p:sp>
      <p:sp>
        <p:nvSpPr>
          <p:cNvPr id="32" name="TextBox 31"/>
          <p:cNvSpPr txBox="1"/>
          <p:nvPr/>
        </p:nvSpPr>
        <p:spPr>
          <a:xfrm>
            <a:off x="5531035" y="5158406"/>
            <a:ext cx="38824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T</a:t>
            </a:r>
            <a:endParaRPr lang="en-US" sz="3200" b="1" dirty="0"/>
          </a:p>
        </p:txBody>
      </p:sp>
      <p:sp>
        <p:nvSpPr>
          <p:cNvPr id="33" name="TextBox 32"/>
          <p:cNvSpPr txBox="1"/>
          <p:nvPr/>
        </p:nvSpPr>
        <p:spPr>
          <a:xfrm>
            <a:off x="4432804" y="5165344"/>
            <a:ext cx="40267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P</a:t>
            </a:r>
            <a:endParaRPr lang="en-US" sz="3200" b="1" dirty="0"/>
          </a:p>
        </p:txBody>
      </p:sp>
      <p:sp>
        <p:nvSpPr>
          <p:cNvPr id="34" name="TextBox 33"/>
          <p:cNvSpPr txBox="1"/>
          <p:nvPr/>
        </p:nvSpPr>
        <p:spPr>
          <a:xfrm>
            <a:off x="2437956" y="5143450"/>
            <a:ext cx="4331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A</a:t>
            </a:r>
            <a:endParaRPr lang="en-US" sz="3200" b="1" dirty="0"/>
          </a:p>
        </p:txBody>
      </p:sp>
      <p:sp>
        <p:nvSpPr>
          <p:cNvPr id="35" name="TextBox 34"/>
          <p:cNvSpPr txBox="1"/>
          <p:nvPr/>
        </p:nvSpPr>
        <p:spPr>
          <a:xfrm>
            <a:off x="2981560" y="4216993"/>
            <a:ext cx="3738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F</a:t>
            </a:r>
            <a:endParaRPr lang="en-US" sz="3200" b="1" dirty="0"/>
          </a:p>
        </p:txBody>
      </p:sp>
      <p:sp>
        <p:nvSpPr>
          <p:cNvPr id="37" name="TextBox 36"/>
          <p:cNvSpPr txBox="1"/>
          <p:nvPr/>
        </p:nvSpPr>
        <p:spPr>
          <a:xfrm>
            <a:off x="2057659" y="6019800"/>
            <a:ext cx="2640466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/>
              <a:t>A-F-G-K-</a:t>
            </a:r>
            <a:r>
              <a:rPr lang="en-US" sz="4400" b="1" dirty="0" smtClean="0">
                <a:solidFill>
                  <a:srgbClr val="FF0000"/>
                </a:solidFill>
              </a:rPr>
              <a:t>M</a:t>
            </a:r>
            <a:endParaRPr lang="en-US" sz="44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775441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Straight Connector 1"/>
          <p:cNvCxnSpPr>
            <a:stCxn id="11" idx="3"/>
          </p:cNvCxnSpPr>
          <p:nvPr/>
        </p:nvCxnSpPr>
        <p:spPr>
          <a:xfrm flipH="1">
            <a:off x="3687866" y="3046085"/>
            <a:ext cx="747893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Straight Connector 2"/>
          <p:cNvCxnSpPr/>
          <p:nvPr/>
        </p:nvCxnSpPr>
        <p:spPr>
          <a:xfrm flipH="1">
            <a:off x="3062244" y="3771900"/>
            <a:ext cx="463170" cy="6096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Straight Connector 3"/>
          <p:cNvCxnSpPr/>
          <p:nvPr/>
        </p:nvCxnSpPr>
        <p:spPr>
          <a:xfrm flipH="1" flipV="1">
            <a:off x="4824318" y="3046085"/>
            <a:ext cx="768549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>
            <a:off x="3687866" y="3543300"/>
            <a:ext cx="669778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 flipH="1" flipV="1">
            <a:off x="5592867" y="3543300"/>
            <a:ext cx="720339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 flipH="1">
            <a:off x="5099259" y="3771900"/>
            <a:ext cx="365961" cy="457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 flipH="1">
            <a:off x="2731806" y="4753954"/>
            <a:ext cx="330439" cy="681884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>
            <a:off x="5250835" y="4729030"/>
            <a:ext cx="342032" cy="7068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flipH="1">
            <a:off x="4789206" y="4737930"/>
            <a:ext cx="208405" cy="6979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Oval 10"/>
          <p:cNvSpPr/>
          <p:nvPr/>
        </p:nvSpPr>
        <p:spPr>
          <a:xfrm>
            <a:off x="4357644" y="25908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5326167" y="32766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/>
          <p:cNvSpPr/>
          <p:nvPr/>
        </p:nvSpPr>
        <p:spPr>
          <a:xfrm>
            <a:off x="3421166" y="32766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3980560" y="42291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/>
          <p:cNvSpPr/>
          <p:nvPr/>
        </p:nvSpPr>
        <p:spPr>
          <a:xfrm>
            <a:off x="2892752" y="42291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Oval 15"/>
          <p:cNvSpPr/>
          <p:nvPr/>
        </p:nvSpPr>
        <p:spPr>
          <a:xfrm>
            <a:off x="4837272" y="4216993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Oval 16"/>
          <p:cNvSpPr/>
          <p:nvPr/>
        </p:nvSpPr>
        <p:spPr>
          <a:xfrm>
            <a:off x="5943600" y="4212008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Oval 17"/>
          <p:cNvSpPr/>
          <p:nvPr/>
        </p:nvSpPr>
        <p:spPr>
          <a:xfrm>
            <a:off x="4358358" y="5192640"/>
            <a:ext cx="533400" cy="533400"/>
          </a:xfrm>
          <a:prstGeom prst="ellipse">
            <a:avLst/>
          </a:prstGeom>
          <a:effectLst>
            <a:glow rad="139700">
              <a:schemeClr val="accent1">
                <a:satMod val="175000"/>
                <a:alpha val="40000"/>
              </a:schemeClr>
            </a:glow>
            <a:outerShdw blurRad="40000" dist="20000" dir="5400000" rotWithShape="0">
              <a:srgbClr val="000000">
                <a:alpha val="38000"/>
              </a:srgbClr>
            </a:outerShdw>
          </a:effectLst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Oval 18"/>
          <p:cNvSpPr/>
          <p:nvPr/>
        </p:nvSpPr>
        <p:spPr>
          <a:xfrm>
            <a:off x="5439042" y="5169138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Oval 19"/>
          <p:cNvSpPr/>
          <p:nvPr/>
        </p:nvSpPr>
        <p:spPr>
          <a:xfrm>
            <a:off x="2376444" y="5184094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TextBox 21"/>
          <p:cNvSpPr txBox="1"/>
          <p:nvPr/>
        </p:nvSpPr>
        <p:spPr>
          <a:xfrm>
            <a:off x="914400" y="228600"/>
            <a:ext cx="7315200" cy="224676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/>
              <a:t>The </a:t>
            </a:r>
            <a:r>
              <a:rPr lang="en-US" sz="2800" dirty="0" err="1" smtClean="0">
                <a:solidFill>
                  <a:srgbClr val="FF0000"/>
                </a:solidFill>
              </a:rPr>
              <a:t>inorder</a:t>
            </a:r>
            <a:r>
              <a:rPr lang="en-US" sz="2800" dirty="0" smtClean="0">
                <a:solidFill>
                  <a:srgbClr val="FF0000"/>
                </a:solidFill>
              </a:rPr>
              <a:t> </a:t>
            </a:r>
            <a:r>
              <a:rPr lang="en-US" sz="2800" dirty="0">
                <a:solidFill>
                  <a:srgbClr val="FF0000"/>
                </a:solidFill>
              </a:rPr>
              <a:t>traversal </a:t>
            </a:r>
            <a:r>
              <a:rPr lang="en-US" sz="2800" dirty="0" smtClean="0"/>
              <a:t>(left-root-right) is </a:t>
            </a:r>
            <a:r>
              <a:rPr lang="en-US" sz="2800" dirty="0"/>
              <a:t>defined recursively as follows</a:t>
            </a:r>
            <a:r>
              <a:rPr lang="en-US" sz="2800" dirty="0" smtClean="0"/>
              <a:t>.</a:t>
            </a:r>
          </a:p>
          <a:p>
            <a:r>
              <a:rPr lang="en-US" sz="2800" dirty="0" smtClean="0"/>
              <a:t>   1. </a:t>
            </a:r>
            <a:r>
              <a:rPr lang="en-US" sz="2800" dirty="0"/>
              <a:t>Traverse the left </a:t>
            </a:r>
            <a:r>
              <a:rPr lang="en-US" sz="2800" dirty="0" err="1" smtClean="0"/>
              <a:t>subtree</a:t>
            </a:r>
            <a:r>
              <a:rPr lang="en-US" sz="2800" dirty="0" smtClean="0"/>
              <a:t> first; and </a:t>
            </a:r>
            <a:r>
              <a:rPr lang="en-US" sz="2800" dirty="0"/>
              <a:t>then</a:t>
            </a:r>
          </a:p>
          <a:p>
            <a:r>
              <a:rPr lang="en-US" sz="2800" dirty="0" smtClean="0"/>
              <a:t>   2. </a:t>
            </a:r>
            <a:r>
              <a:rPr lang="en-US" sz="2800" dirty="0"/>
              <a:t>Visit the </a:t>
            </a:r>
            <a:r>
              <a:rPr lang="en-US" sz="2800" dirty="0" smtClean="0"/>
              <a:t>root; and </a:t>
            </a:r>
            <a:r>
              <a:rPr lang="en-US" sz="2800" dirty="0"/>
              <a:t>then</a:t>
            </a:r>
          </a:p>
          <a:p>
            <a:r>
              <a:rPr lang="en-US" sz="2800" dirty="0" smtClean="0"/>
              <a:t>   3. Traverse </a:t>
            </a:r>
            <a:r>
              <a:rPr lang="en-US" sz="2800" dirty="0"/>
              <a:t>the right </a:t>
            </a:r>
            <a:r>
              <a:rPr lang="en-US" sz="2800" dirty="0" err="1"/>
              <a:t>subtree</a:t>
            </a:r>
            <a:r>
              <a:rPr lang="en-US" sz="2800" dirty="0" smtClean="0"/>
              <a:t>.</a:t>
            </a:r>
            <a:endParaRPr lang="en-US" sz="2800" dirty="0"/>
          </a:p>
        </p:txBody>
      </p:sp>
      <p:sp>
        <p:nvSpPr>
          <p:cNvPr id="26" name="TextBox 25"/>
          <p:cNvSpPr txBox="1"/>
          <p:nvPr/>
        </p:nvSpPr>
        <p:spPr>
          <a:xfrm>
            <a:off x="4357048" y="2593594"/>
            <a:ext cx="54373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M</a:t>
            </a:r>
            <a:endParaRPr lang="en-US" sz="3200" b="1" dirty="0"/>
          </a:p>
        </p:txBody>
      </p:sp>
      <p:sp>
        <p:nvSpPr>
          <p:cNvPr id="27" name="TextBox 26"/>
          <p:cNvSpPr txBox="1"/>
          <p:nvPr/>
        </p:nvSpPr>
        <p:spPr>
          <a:xfrm>
            <a:off x="5401327" y="3262756"/>
            <a:ext cx="4267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V</a:t>
            </a:r>
            <a:endParaRPr lang="en-US" sz="3200" b="1" dirty="0"/>
          </a:p>
        </p:txBody>
      </p:sp>
      <p:sp>
        <p:nvSpPr>
          <p:cNvPr id="28" name="TextBox 27"/>
          <p:cNvSpPr txBox="1"/>
          <p:nvPr/>
        </p:nvSpPr>
        <p:spPr>
          <a:xfrm>
            <a:off x="3483592" y="3250010"/>
            <a:ext cx="44595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G</a:t>
            </a:r>
            <a:endParaRPr lang="en-US" sz="3200" b="1" dirty="0"/>
          </a:p>
        </p:txBody>
      </p:sp>
      <p:sp>
        <p:nvSpPr>
          <p:cNvPr id="29" name="TextBox 28"/>
          <p:cNvSpPr txBox="1"/>
          <p:nvPr/>
        </p:nvSpPr>
        <p:spPr>
          <a:xfrm>
            <a:off x="4077398" y="4198360"/>
            <a:ext cx="40908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K</a:t>
            </a:r>
            <a:endParaRPr lang="en-US" sz="3200" b="1" dirty="0"/>
          </a:p>
        </p:txBody>
      </p:sp>
      <p:sp>
        <p:nvSpPr>
          <p:cNvPr id="30" name="TextBox 29"/>
          <p:cNvSpPr txBox="1"/>
          <p:nvPr/>
        </p:nvSpPr>
        <p:spPr>
          <a:xfrm>
            <a:off x="4926956" y="4204953"/>
            <a:ext cx="37863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S</a:t>
            </a:r>
            <a:endParaRPr lang="en-US" sz="3200" b="1" dirty="0"/>
          </a:p>
        </p:txBody>
      </p:sp>
      <p:sp>
        <p:nvSpPr>
          <p:cNvPr id="31" name="TextBox 30"/>
          <p:cNvSpPr txBox="1"/>
          <p:nvPr/>
        </p:nvSpPr>
        <p:spPr>
          <a:xfrm>
            <a:off x="6038944" y="4186187"/>
            <a:ext cx="3802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Z</a:t>
            </a:r>
            <a:endParaRPr lang="en-US" sz="3200" b="1" dirty="0"/>
          </a:p>
        </p:txBody>
      </p:sp>
      <p:sp>
        <p:nvSpPr>
          <p:cNvPr id="32" name="TextBox 31"/>
          <p:cNvSpPr txBox="1"/>
          <p:nvPr/>
        </p:nvSpPr>
        <p:spPr>
          <a:xfrm>
            <a:off x="5531035" y="5158406"/>
            <a:ext cx="38824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T</a:t>
            </a:r>
            <a:endParaRPr lang="en-US" sz="3200" b="1" dirty="0"/>
          </a:p>
        </p:txBody>
      </p:sp>
      <p:sp>
        <p:nvSpPr>
          <p:cNvPr id="33" name="TextBox 32"/>
          <p:cNvSpPr txBox="1"/>
          <p:nvPr/>
        </p:nvSpPr>
        <p:spPr>
          <a:xfrm>
            <a:off x="4432804" y="5165344"/>
            <a:ext cx="40267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0000"/>
                </a:solidFill>
              </a:rPr>
              <a:t>P</a:t>
            </a:r>
            <a:endParaRPr lang="en-US" sz="3200" b="1" dirty="0">
              <a:solidFill>
                <a:srgbClr val="FF0000"/>
              </a:solidFill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2437956" y="5143450"/>
            <a:ext cx="4331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A</a:t>
            </a:r>
            <a:endParaRPr lang="en-US" sz="3200" b="1" dirty="0"/>
          </a:p>
        </p:txBody>
      </p:sp>
      <p:sp>
        <p:nvSpPr>
          <p:cNvPr id="35" name="TextBox 34"/>
          <p:cNvSpPr txBox="1"/>
          <p:nvPr/>
        </p:nvSpPr>
        <p:spPr>
          <a:xfrm>
            <a:off x="2981560" y="4216993"/>
            <a:ext cx="3738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F</a:t>
            </a:r>
            <a:endParaRPr lang="en-US" sz="3200" b="1" dirty="0"/>
          </a:p>
        </p:txBody>
      </p:sp>
      <p:sp>
        <p:nvSpPr>
          <p:cNvPr id="37" name="TextBox 36"/>
          <p:cNvSpPr txBox="1"/>
          <p:nvPr/>
        </p:nvSpPr>
        <p:spPr>
          <a:xfrm>
            <a:off x="2057659" y="6019800"/>
            <a:ext cx="3113353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/>
              <a:t>A-F-G-K-M</a:t>
            </a:r>
            <a:r>
              <a:rPr lang="en-US" sz="4400" b="1" dirty="0" smtClean="0">
                <a:solidFill>
                  <a:srgbClr val="FF0000"/>
                </a:solidFill>
              </a:rPr>
              <a:t>-P</a:t>
            </a:r>
            <a:endParaRPr lang="en-US" sz="44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56936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148043" y="2743200"/>
            <a:ext cx="485831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latin typeface="Arial" pitchFamily="34" charset="0"/>
                <a:cs typeface="Arial" pitchFamily="34" charset="0"/>
              </a:rPr>
              <a:t>Preorder Traversal</a:t>
            </a:r>
            <a:endParaRPr lang="en-US" sz="4400" dirty="0">
              <a:latin typeface="Arial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627550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Straight Connector 1"/>
          <p:cNvCxnSpPr>
            <a:stCxn id="11" idx="3"/>
          </p:cNvCxnSpPr>
          <p:nvPr/>
        </p:nvCxnSpPr>
        <p:spPr>
          <a:xfrm flipH="1">
            <a:off x="3687866" y="3046085"/>
            <a:ext cx="747893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Straight Connector 2"/>
          <p:cNvCxnSpPr/>
          <p:nvPr/>
        </p:nvCxnSpPr>
        <p:spPr>
          <a:xfrm flipH="1">
            <a:off x="3062244" y="3771900"/>
            <a:ext cx="463170" cy="6096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Straight Connector 3"/>
          <p:cNvCxnSpPr/>
          <p:nvPr/>
        </p:nvCxnSpPr>
        <p:spPr>
          <a:xfrm flipH="1" flipV="1">
            <a:off x="4824318" y="3046085"/>
            <a:ext cx="768549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>
            <a:off x="3687866" y="3543300"/>
            <a:ext cx="669778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 flipH="1" flipV="1">
            <a:off x="5592867" y="3543300"/>
            <a:ext cx="720339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 flipH="1">
            <a:off x="5099259" y="3771900"/>
            <a:ext cx="365961" cy="457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 flipH="1">
            <a:off x="2731806" y="4753954"/>
            <a:ext cx="330439" cy="681884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>
            <a:off x="5250835" y="4729030"/>
            <a:ext cx="342032" cy="7068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flipH="1">
            <a:off x="4789206" y="4737930"/>
            <a:ext cx="208405" cy="6979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Oval 10"/>
          <p:cNvSpPr/>
          <p:nvPr/>
        </p:nvSpPr>
        <p:spPr>
          <a:xfrm>
            <a:off x="4357644" y="25908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5326167" y="32766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/>
          <p:cNvSpPr/>
          <p:nvPr/>
        </p:nvSpPr>
        <p:spPr>
          <a:xfrm>
            <a:off x="3421166" y="32766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3980560" y="42291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/>
          <p:cNvSpPr/>
          <p:nvPr/>
        </p:nvSpPr>
        <p:spPr>
          <a:xfrm>
            <a:off x="2892752" y="42291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Oval 15"/>
          <p:cNvSpPr/>
          <p:nvPr/>
        </p:nvSpPr>
        <p:spPr>
          <a:xfrm>
            <a:off x="4837272" y="4216993"/>
            <a:ext cx="533400" cy="533400"/>
          </a:xfrm>
          <a:prstGeom prst="ellipse">
            <a:avLst/>
          </a:prstGeom>
          <a:effectLst>
            <a:glow rad="139700">
              <a:schemeClr val="accent1">
                <a:satMod val="175000"/>
                <a:alpha val="40000"/>
              </a:schemeClr>
            </a:glow>
            <a:outerShdw blurRad="40000" dist="20000" dir="5400000" rotWithShape="0">
              <a:srgbClr val="000000">
                <a:alpha val="38000"/>
              </a:srgbClr>
            </a:outerShdw>
          </a:effectLst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Oval 16"/>
          <p:cNvSpPr/>
          <p:nvPr/>
        </p:nvSpPr>
        <p:spPr>
          <a:xfrm>
            <a:off x="5943600" y="4212008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Oval 17"/>
          <p:cNvSpPr/>
          <p:nvPr/>
        </p:nvSpPr>
        <p:spPr>
          <a:xfrm>
            <a:off x="4358358" y="519264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Oval 18"/>
          <p:cNvSpPr/>
          <p:nvPr/>
        </p:nvSpPr>
        <p:spPr>
          <a:xfrm>
            <a:off x="5439042" y="5169138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Oval 19"/>
          <p:cNvSpPr/>
          <p:nvPr/>
        </p:nvSpPr>
        <p:spPr>
          <a:xfrm>
            <a:off x="2376444" y="5184094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TextBox 21"/>
          <p:cNvSpPr txBox="1"/>
          <p:nvPr/>
        </p:nvSpPr>
        <p:spPr>
          <a:xfrm>
            <a:off x="914400" y="228600"/>
            <a:ext cx="7315200" cy="224676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/>
              <a:t>The </a:t>
            </a:r>
            <a:r>
              <a:rPr lang="en-US" sz="2800" dirty="0" err="1" smtClean="0">
                <a:solidFill>
                  <a:srgbClr val="FF0000"/>
                </a:solidFill>
              </a:rPr>
              <a:t>inorder</a:t>
            </a:r>
            <a:r>
              <a:rPr lang="en-US" sz="2800" dirty="0" smtClean="0">
                <a:solidFill>
                  <a:srgbClr val="FF0000"/>
                </a:solidFill>
              </a:rPr>
              <a:t> </a:t>
            </a:r>
            <a:r>
              <a:rPr lang="en-US" sz="2800" dirty="0">
                <a:solidFill>
                  <a:srgbClr val="FF0000"/>
                </a:solidFill>
              </a:rPr>
              <a:t>traversal </a:t>
            </a:r>
            <a:r>
              <a:rPr lang="en-US" sz="2800" dirty="0" smtClean="0"/>
              <a:t>(left-root-right) is </a:t>
            </a:r>
            <a:r>
              <a:rPr lang="en-US" sz="2800" dirty="0"/>
              <a:t>defined recursively as follows</a:t>
            </a:r>
            <a:r>
              <a:rPr lang="en-US" sz="2800" dirty="0" smtClean="0"/>
              <a:t>.</a:t>
            </a:r>
          </a:p>
          <a:p>
            <a:r>
              <a:rPr lang="en-US" sz="2800" dirty="0" smtClean="0"/>
              <a:t>   1. </a:t>
            </a:r>
            <a:r>
              <a:rPr lang="en-US" sz="2800" dirty="0"/>
              <a:t>Traverse the left </a:t>
            </a:r>
            <a:r>
              <a:rPr lang="en-US" sz="2800" dirty="0" err="1" smtClean="0"/>
              <a:t>subtree</a:t>
            </a:r>
            <a:r>
              <a:rPr lang="en-US" sz="2800" dirty="0" smtClean="0"/>
              <a:t> first; and </a:t>
            </a:r>
            <a:r>
              <a:rPr lang="en-US" sz="2800" dirty="0"/>
              <a:t>then</a:t>
            </a:r>
          </a:p>
          <a:p>
            <a:r>
              <a:rPr lang="en-US" sz="2800" dirty="0" smtClean="0"/>
              <a:t>   2. </a:t>
            </a:r>
            <a:r>
              <a:rPr lang="en-US" sz="2800" dirty="0"/>
              <a:t>Visit the </a:t>
            </a:r>
            <a:r>
              <a:rPr lang="en-US" sz="2800" dirty="0" smtClean="0"/>
              <a:t>root; and </a:t>
            </a:r>
            <a:r>
              <a:rPr lang="en-US" sz="2800" dirty="0"/>
              <a:t>then</a:t>
            </a:r>
          </a:p>
          <a:p>
            <a:r>
              <a:rPr lang="en-US" sz="2800" dirty="0" smtClean="0"/>
              <a:t>   3. Traverse </a:t>
            </a:r>
            <a:r>
              <a:rPr lang="en-US" sz="2800" dirty="0"/>
              <a:t>the right </a:t>
            </a:r>
            <a:r>
              <a:rPr lang="en-US" sz="2800" dirty="0" err="1"/>
              <a:t>subtree</a:t>
            </a:r>
            <a:r>
              <a:rPr lang="en-US" sz="2800" dirty="0" smtClean="0"/>
              <a:t>.</a:t>
            </a:r>
            <a:endParaRPr lang="en-US" sz="2800" dirty="0"/>
          </a:p>
        </p:txBody>
      </p:sp>
      <p:sp>
        <p:nvSpPr>
          <p:cNvPr id="26" name="TextBox 25"/>
          <p:cNvSpPr txBox="1"/>
          <p:nvPr/>
        </p:nvSpPr>
        <p:spPr>
          <a:xfrm>
            <a:off x="4357048" y="2593594"/>
            <a:ext cx="54373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M</a:t>
            </a:r>
            <a:endParaRPr lang="en-US" sz="3200" b="1" dirty="0"/>
          </a:p>
        </p:txBody>
      </p:sp>
      <p:sp>
        <p:nvSpPr>
          <p:cNvPr id="27" name="TextBox 26"/>
          <p:cNvSpPr txBox="1"/>
          <p:nvPr/>
        </p:nvSpPr>
        <p:spPr>
          <a:xfrm>
            <a:off x="5401327" y="3262756"/>
            <a:ext cx="4267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V</a:t>
            </a:r>
            <a:endParaRPr lang="en-US" sz="3200" b="1" dirty="0"/>
          </a:p>
        </p:txBody>
      </p:sp>
      <p:sp>
        <p:nvSpPr>
          <p:cNvPr id="28" name="TextBox 27"/>
          <p:cNvSpPr txBox="1"/>
          <p:nvPr/>
        </p:nvSpPr>
        <p:spPr>
          <a:xfrm>
            <a:off x="3483592" y="3250010"/>
            <a:ext cx="44595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G</a:t>
            </a:r>
            <a:endParaRPr lang="en-US" sz="3200" b="1" dirty="0"/>
          </a:p>
        </p:txBody>
      </p:sp>
      <p:sp>
        <p:nvSpPr>
          <p:cNvPr id="29" name="TextBox 28"/>
          <p:cNvSpPr txBox="1"/>
          <p:nvPr/>
        </p:nvSpPr>
        <p:spPr>
          <a:xfrm>
            <a:off x="4077398" y="4198360"/>
            <a:ext cx="40908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K</a:t>
            </a:r>
            <a:endParaRPr lang="en-US" sz="3200" b="1" dirty="0"/>
          </a:p>
        </p:txBody>
      </p:sp>
      <p:sp>
        <p:nvSpPr>
          <p:cNvPr id="30" name="TextBox 29"/>
          <p:cNvSpPr txBox="1"/>
          <p:nvPr/>
        </p:nvSpPr>
        <p:spPr>
          <a:xfrm>
            <a:off x="4926956" y="4204953"/>
            <a:ext cx="37863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0000"/>
                </a:solidFill>
              </a:rPr>
              <a:t>S</a:t>
            </a:r>
            <a:endParaRPr lang="en-US" sz="3200" b="1" dirty="0">
              <a:solidFill>
                <a:srgbClr val="FF0000"/>
              </a:solidFill>
            </a:endParaRPr>
          </a:p>
        </p:txBody>
      </p:sp>
      <p:sp>
        <p:nvSpPr>
          <p:cNvPr id="31" name="TextBox 30"/>
          <p:cNvSpPr txBox="1"/>
          <p:nvPr/>
        </p:nvSpPr>
        <p:spPr>
          <a:xfrm>
            <a:off x="6038944" y="4186187"/>
            <a:ext cx="3802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Z</a:t>
            </a:r>
            <a:endParaRPr lang="en-US" sz="3200" b="1" dirty="0"/>
          </a:p>
        </p:txBody>
      </p:sp>
      <p:sp>
        <p:nvSpPr>
          <p:cNvPr id="32" name="TextBox 31"/>
          <p:cNvSpPr txBox="1"/>
          <p:nvPr/>
        </p:nvSpPr>
        <p:spPr>
          <a:xfrm>
            <a:off x="5531035" y="5158406"/>
            <a:ext cx="38824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T</a:t>
            </a:r>
            <a:endParaRPr lang="en-US" sz="3200" b="1" dirty="0"/>
          </a:p>
        </p:txBody>
      </p:sp>
      <p:sp>
        <p:nvSpPr>
          <p:cNvPr id="33" name="TextBox 32"/>
          <p:cNvSpPr txBox="1"/>
          <p:nvPr/>
        </p:nvSpPr>
        <p:spPr>
          <a:xfrm>
            <a:off x="4432804" y="5165344"/>
            <a:ext cx="40267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P</a:t>
            </a:r>
            <a:endParaRPr lang="en-US" sz="3200" b="1" dirty="0"/>
          </a:p>
        </p:txBody>
      </p:sp>
      <p:sp>
        <p:nvSpPr>
          <p:cNvPr id="34" name="TextBox 33"/>
          <p:cNvSpPr txBox="1"/>
          <p:nvPr/>
        </p:nvSpPr>
        <p:spPr>
          <a:xfrm>
            <a:off x="2437956" y="5143450"/>
            <a:ext cx="4331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A</a:t>
            </a:r>
            <a:endParaRPr lang="en-US" sz="3200" b="1" dirty="0"/>
          </a:p>
        </p:txBody>
      </p:sp>
      <p:sp>
        <p:nvSpPr>
          <p:cNvPr id="35" name="TextBox 34"/>
          <p:cNvSpPr txBox="1"/>
          <p:nvPr/>
        </p:nvSpPr>
        <p:spPr>
          <a:xfrm>
            <a:off x="2981560" y="4216993"/>
            <a:ext cx="3738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F</a:t>
            </a:r>
            <a:endParaRPr lang="en-US" sz="3200" b="1" dirty="0"/>
          </a:p>
        </p:txBody>
      </p:sp>
      <p:sp>
        <p:nvSpPr>
          <p:cNvPr id="37" name="TextBox 36"/>
          <p:cNvSpPr txBox="1"/>
          <p:nvPr/>
        </p:nvSpPr>
        <p:spPr>
          <a:xfrm>
            <a:off x="2057659" y="6019800"/>
            <a:ext cx="3552576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/>
              <a:t>A-F-G-K-M-P</a:t>
            </a:r>
            <a:r>
              <a:rPr lang="en-US" sz="4400" b="1" dirty="0" smtClean="0">
                <a:solidFill>
                  <a:srgbClr val="FF0000"/>
                </a:solidFill>
              </a:rPr>
              <a:t>-S</a:t>
            </a:r>
            <a:endParaRPr lang="en-US" sz="44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315988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Straight Connector 1"/>
          <p:cNvCxnSpPr>
            <a:stCxn id="11" idx="3"/>
          </p:cNvCxnSpPr>
          <p:nvPr/>
        </p:nvCxnSpPr>
        <p:spPr>
          <a:xfrm flipH="1">
            <a:off x="3687866" y="3046085"/>
            <a:ext cx="747893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Straight Connector 2"/>
          <p:cNvCxnSpPr/>
          <p:nvPr/>
        </p:nvCxnSpPr>
        <p:spPr>
          <a:xfrm flipH="1">
            <a:off x="3062244" y="3771900"/>
            <a:ext cx="463170" cy="6096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Straight Connector 3"/>
          <p:cNvCxnSpPr/>
          <p:nvPr/>
        </p:nvCxnSpPr>
        <p:spPr>
          <a:xfrm flipH="1" flipV="1">
            <a:off x="4824318" y="3046085"/>
            <a:ext cx="768549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>
            <a:off x="3687866" y="3543300"/>
            <a:ext cx="669778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 flipH="1" flipV="1">
            <a:off x="5592867" y="3543300"/>
            <a:ext cx="720339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 flipH="1">
            <a:off x="5099259" y="3771900"/>
            <a:ext cx="365961" cy="457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 flipH="1">
            <a:off x="2731806" y="4753954"/>
            <a:ext cx="330439" cy="681884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>
            <a:off x="5250835" y="4729030"/>
            <a:ext cx="342032" cy="7068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flipH="1">
            <a:off x="4789206" y="4737930"/>
            <a:ext cx="208405" cy="6979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Oval 10"/>
          <p:cNvSpPr/>
          <p:nvPr/>
        </p:nvSpPr>
        <p:spPr>
          <a:xfrm>
            <a:off x="4357644" y="25908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5326167" y="32766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/>
          <p:cNvSpPr/>
          <p:nvPr/>
        </p:nvSpPr>
        <p:spPr>
          <a:xfrm>
            <a:off x="3421166" y="32766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3980560" y="42291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/>
          <p:cNvSpPr/>
          <p:nvPr/>
        </p:nvSpPr>
        <p:spPr>
          <a:xfrm>
            <a:off x="2892752" y="42291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Oval 15"/>
          <p:cNvSpPr/>
          <p:nvPr/>
        </p:nvSpPr>
        <p:spPr>
          <a:xfrm>
            <a:off x="4837272" y="4216993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Oval 16"/>
          <p:cNvSpPr/>
          <p:nvPr/>
        </p:nvSpPr>
        <p:spPr>
          <a:xfrm>
            <a:off x="5943600" y="4212008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Oval 17"/>
          <p:cNvSpPr/>
          <p:nvPr/>
        </p:nvSpPr>
        <p:spPr>
          <a:xfrm>
            <a:off x="4358358" y="519264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Oval 18"/>
          <p:cNvSpPr/>
          <p:nvPr/>
        </p:nvSpPr>
        <p:spPr>
          <a:xfrm>
            <a:off x="5439042" y="5169138"/>
            <a:ext cx="533400" cy="533400"/>
          </a:xfrm>
          <a:prstGeom prst="ellipse">
            <a:avLst/>
          </a:prstGeom>
          <a:effectLst>
            <a:glow rad="139700">
              <a:schemeClr val="accent1">
                <a:satMod val="175000"/>
                <a:alpha val="40000"/>
              </a:schemeClr>
            </a:glow>
            <a:outerShdw blurRad="40000" dist="20000" dir="5400000" rotWithShape="0">
              <a:srgbClr val="000000">
                <a:alpha val="38000"/>
              </a:srgbClr>
            </a:outerShdw>
          </a:effectLst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Oval 19"/>
          <p:cNvSpPr/>
          <p:nvPr/>
        </p:nvSpPr>
        <p:spPr>
          <a:xfrm>
            <a:off x="2376444" y="5184094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TextBox 21"/>
          <p:cNvSpPr txBox="1"/>
          <p:nvPr/>
        </p:nvSpPr>
        <p:spPr>
          <a:xfrm>
            <a:off x="914400" y="228600"/>
            <a:ext cx="7315200" cy="224676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/>
              <a:t>The </a:t>
            </a:r>
            <a:r>
              <a:rPr lang="en-US" sz="2800" dirty="0" err="1" smtClean="0">
                <a:solidFill>
                  <a:srgbClr val="FF0000"/>
                </a:solidFill>
              </a:rPr>
              <a:t>inorder</a:t>
            </a:r>
            <a:r>
              <a:rPr lang="en-US" sz="2800" dirty="0" smtClean="0">
                <a:solidFill>
                  <a:srgbClr val="FF0000"/>
                </a:solidFill>
              </a:rPr>
              <a:t> </a:t>
            </a:r>
            <a:r>
              <a:rPr lang="en-US" sz="2800" dirty="0">
                <a:solidFill>
                  <a:srgbClr val="FF0000"/>
                </a:solidFill>
              </a:rPr>
              <a:t>traversal </a:t>
            </a:r>
            <a:r>
              <a:rPr lang="en-US" sz="2800" dirty="0" smtClean="0"/>
              <a:t>(left-root-right) is </a:t>
            </a:r>
            <a:r>
              <a:rPr lang="en-US" sz="2800" dirty="0"/>
              <a:t>defined recursively as follows</a:t>
            </a:r>
            <a:r>
              <a:rPr lang="en-US" sz="2800" dirty="0" smtClean="0"/>
              <a:t>.</a:t>
            </a:r>
          </a:p>
          <a:p>
            <a:r>
              <a:rPr lang="en-US" sz="2800" dirty="0" smtClean="0"/>
              <a:t>   1. </a:t>
            </a:r>
            <a:r>
              <a:rPr lang="en-US" sz="2800" dirty="0"/>
              <a:t>Traverse the left </a:t>
            </a:r>
            <a:r>
              <a:rPr lang="en-US" sz="2800" dirty="0" err="1" smtClean="0"/>
              <a:t>subtree</a:t>
            </a:r>
            <a:r>
              <a:rPr lang="en-US" sz="2800" dirty="0" smtClean="0"/>
              <a:t> first; and </a:t>
            </a:r>
            <a:r>
              <a:rPr lang="en-US" sz="2800" dirty="0"/>
              <a:t>then</a:t>
            </a:r>
          </a:p>
          <a:p>
            <a:r>
              <a:rPr lang="en-US" sz="2800" dirty="0" smtClean="0"/>
              <a:t>   2. </a:t>
            </a:r>
            <a:r>
              <a:rPr lang="en-US" sz="2800" dirty="0"/>
              <a:t>Visit the </a:t>
            </a:r>
            <a:r>
              <a:rPr lang="en-US" sz="2800" dirty="0" smtClean="0"/>
              <a:t>root; and </a:t>
            </a:r>
            <a:r>
              <a:rPr lang="en-US" sz="2800" dirty="0"/>
              <a:t>then</a:t>
            </a:r>
          </a:p>
          <a:p>
            <a:r>
              <a:rPr lang="en-US" sz="2800" dirty="0" smtClean="0"/>
              <a:t>   3. Traverse </a:t>
            </a:r>
            <a:r>
              <a:rPr lang="en-US" sz="2800" dirty="0"/>
              <a:t>the right </a:t>
            </a:r>
            <a:r>
              <a:rPr lang="en-US" sz="2800" dirty="0" err="1"/>
              <a:t>subtree</a:t>
            </a:r>
            <a:r>
              <a:rPr lang="en-US" sz="2800" dirty="0" smtClean="0"/>
              <a:t>.</a:t>
            </a:r>
            <a:endParaRPr lang="en-US" sz="2800" dirty="0"/>
          </a:p>
        </p:txBody>
      </p:sp>
      <p:sp>
        <p:nvSpPr>
          <p:cNvPr id="26" name="TextBox 25"/>
          <p:cNvSpPr txBox="1"/>
          <p:nvPr/>
        </p:nvSpPr>
        <p:spPr>
          <a:xfrm>
            <a:off x="4357048" y="2593594"/>
            <a:ext cx="54373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M</a:t>
            </a:r>
            <a:endParaRPr lang="en-US" sz="3200" b="1" dirty="0"/>
          </a:p>
        </p:txBody>
      </p:sp>
      <p:sp>
        <p:nvSpPr>
          <p:cNvPr id="27" name="TextBox 26"/>
          <p:cNvSpPr txBox="1"/>
          <p:nvPr/>
        </p:nvSpPr>
        <p:spPr>
          <a:xfrm>
            <a:off x="5401327" y="3262756"/>
            <a:ext cx="4267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V</a:t>
            </a:r>
            <a:endParaRPr lang="en-US" sz="3200" b="1" dirty="0"/>
          </a:p>
        </p:txBody>
      </p:sp>
      <p:sp>
        <p:nvSpPr>
          <p:cNvPr id="28" name="TextBox 27"/>
          <p:cNvSpPr txBox="1"/>
          <p:nvPr/>
        </p:nvSpPr>
        <p:spPr>
          <a:xfrm>
            <a:off x="3483592" y="3250010"/>
            <a:ext cx="44595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G</a:t>
            </a:r>
            <a:endParaRPr lang="en-US" sz="3200" b="1" dirty="0"/>
          </a:p>
        </p:txBody>
      </p:sp>
      <p:sp>
        <p:nvSpPr>
          <p:cNvPr id="29" name="TextBox 28"/>
          <p:cNvSpPr txBox="1"/>
          <p:nvPr/>
        </p:nvSpPr>
        <p:spPr>
          <a:xfrm>
            <a:off x="4077398" y="4198360"/>
            <a:ext cx="40908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K</a:t>
            </a:r>
            <a:endParaRPr lang="en-US" sz="3200" b="1" dirty="0"/>
          </a:p>
        </p:txBody>
      </p:sp>
      <p:sp>
        <p:nvSpPr>
          <p:cNvPr id="30" name="TextBox 29"/>
          <p:cNvSpPr txBox="1"/>
          <p:nvPr/>
        </p:nvSpPr>
        <p:spPr>
          <a:xfrm>
            <a:off x="4926956" y="4204953"/>
            <a:ext cx="37863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S</a:t>
            </a:r>
            <a:endParaRPr lang="en-US" sz="3200" b="1" dirty="0"/>
          </a:p>
        </p:txBody>
      </p:sp>
      <p:sp>
        <p:nvSpPr>
          <p:cNvPr id="31" name="TextBox 30"/>
          <p:cNvSpPr txBox="1"/>
          <p:nvPr/>
        </p:nvSpPr>
        <p:spPr>
          <a:xfrm>
            <a:off x="6038944" y="4186187"/>
            <a:ext cx="3802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Z</a:t>
            </a:r>
            <a:endParaRPr lang="en-US" sz="3200" b="1" dirty="0"/>
          </a:p>
        </p:txBody>
      </p:sp>
      <p:sp>
        <p:nvSpPr>
          <p:cNvPr id="32" name="TextBox 31"/>
          <p:cNvSpPr txBox="1"/>
          <p:nvPr/>
        </p:nvSpPr>
        <p:spPr>
          <a:xfrm>
            <a:off x="5531035" y="5158406"/>
            <a:ext cx="38824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0000"/>
                </a:solidFill>
              </a:rPr>
              <a:t>T</a:t>
            </a:r>
            <a:endParaRPr lang="en-US" sz="3200" b="1" dirty="0">
              <a:solidFill>
                <a:srgbClr val="FF0000"/>
              </a:solidFill>
            </a:endParaRPr>
          </a:p>
        </p:txBody>
      </p:sp>
      <p:sp>
        <p:nvSpPr>
          <p:cNvPr id="33" name="TextBox 32"/>
          <p:cNvSpPr txBox="1"/>
          <p:nvPr/>
        </p:nvSpPr>
        <p:spPr>
          <a:xfrm>
            <a:off x="4432804" y="5165344"/>
            <a:ext cx="40267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P</a:t>
            </a:r>
            <a:endParaRPr lang="en-US" sz="3200" b="1" dirty="0"/>
          </a:p>
        </p:txBody>
      </p:sp>
      <p:sp>
        <p:nvSpPr>
          <p:cNvPr id="34" name="TextBox 33"/>
          <p:cNvSpPr txBox="1"/>
          <p:nvPr/>
        </p:nvSpPr>
        <p:spPr>
          <a:xfrm>
            <a:off x="2437956" y="5143450"/>
            <a:ext cx="4331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A</a:t>
            </a:r>
            <a:endParaRPr lang="en-US" sz="3200" b="1" dirty="0"/>
          </a:p>
        </p:txBody>
      </p:sp>
      <p:sp>
        <p:nvSpPr>
          <p:cNvPr id="35" name="TextBox 34"/>
          <p:cNvSpPr txBox="1"/>
          <p:nvPr/>
        </p:nvSpPr>
        <p:spPr>
          <a:xfrm>
            <a:off x="2981560" y="4216993"/>
            <a:ext cx="3738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F</a:t>
            </a:r>
            <a:endParaRPr lang="en-US" sz="3200" b="1" dirty="0"/>
          </a:p>
        </p:txBody>
      </p:sp>
      <p:sp>
        <p:nvSpPr>
          <p:cNvPr id="37" name="TextBox 36"/>
          <p:cNvSpPr txBox="1"/>
          <p:nvPr/>
        </p:nvSpPr>
        <p:spPr>
          <a:xfrm>
            <a:off x="2057659" y="6019800"/>
            <a:ext cx="4004622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/>
              <a:t>A-F-G-K-M-P-S</a:t>
            </a:r>
            <a:r>
              <a:rPr lang="en-US" sz="4400" b="1" dirty="0" smtClean="0">
                <a:solidFill>
                  <a:srgbClr val="FF0000"/>
                </a:solidFill>
              </a:rPr>
              <a:t>-T</a:t>
            </a:r>
            <a:endParaRPr lang="en-US" sz="44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508112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Straight Connector 1"/>
          <p:cNvCxnSpPr>
            <a:stCxn id="11" idx="3"/>
          </p:cNvCxnSpPr>
          <p:nvPr/>
        </p:nvCxnSpPr>
        <p:spPr>
          <a:xfrm flipH="1">
            <a:off x="3687866" y="3046085"/>
            <a:ext cx="747893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Straight Connector 2"/>
          <p:cNvCxnSpPr/>
          <p:nvPr/>
        </p:nvCxnSpPr>
        <p:spPr>
          <a:xfrm flipH="1">
            <a:off x="3062244" y="3771900"/>
            <a:ext cx="463170" cy="6096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Straight Connector 3"/>
          <p:cNvCxnSpPr/>
          <p:nvPr/>
        </p:nvCxnSpPr>
        <p:spPr>
          <a:xfrm flipH="1" flipV="1">
            <a:off x="4824318" y="3046085"/>
            <a:ext cx="768549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>
            <a:off x="3687866" y="3543300"/>
            <a:ext cx="669778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 flipH="1" flipV="1">
            <a:off x="5592867" y="3543300"/>
            <a:ext cx="720339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 flipH="1">
            <a:off x="5099259" y="3771900"/>
            <a:ext cx="365961" cy="457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 flipH="1">
            <a:off x="2731806" y="4753954"/>
            <a:ext cx="330439" cy="681884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>
            <a:off x="5250835" y="4729030"/>
            <a:ext cx="342032" cy="7068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flipH="1">
            <a:off x="4789206" y="4737930"/>
            <a:ext cx="208405" cy="6979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Oval 10"/>
          <p:cNvSpPr/>
          <p:nvPr/>
        </p:nvSpPr>
        <p:spPr>
          <a:xfrm>
            <a:off x="4357644" y="25908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5326167" y="3276600"/>
            <a:ext cx="533400" cy="533400"/>
          </a:xfrm>
          <a:prstGeom prst="ellipse">
            <a:avLst/>
          </a:prstGeom>
          <a:effectLst>
            <a:glow rad="139700">
              <a:schemeClr val="accent1">
                <a:satMod val="175000"/>
                <a:alpha val="40000"/>
              </a:schemeClr>
            </a:glow>
            <a:outerShdw blurRad="40000" dist="20000" dir="5400000" rotWithShape="0">
              <a:srgbClr val="000000">
                <a:alpha val="38000"/>
              </a:srgbClr>
            </a:outerShdw>
          </a:effectLst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/>
          <p:cNvSpPr/>
          <p:nvPr/>
        </p:nvSpPr>
        <p:spPr>
          <a:xfrm>
            <a:off x="3421166" y="32766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3980560" y="42291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/>
          <p:cNvSpPr/>
          <p:nvPr/>
        </p:nvSpPr>
        <p:spPr>
          <a:xfrm>
            <a:off x="2892752" y="42291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Oval 15"/>
          <p:cNvSpPr/>
          <p:nvPr/>
        </p:nvSpPr>
        <p:spPr>
          <a:xfrm>
            <a:off x="4837272" y="4216993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Oval 16"/>
          <p:cNvSpPr/>
          <p:nvPr/>
        </p:nvSpPr>
        <p:spPr>
          <a:xfrm>
            <a:off x="5943600" y="4212008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Oval 17"/>
          <p:cNvSpPr/>
          <p:nvPr/>
        </p:nvSpPr>
        <p:spPr>
          <a:xfrm>
            <a:off x="4358358" y="519264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Oval 18"/>
          <p:cNvSpPr/>
          <p:nvPr/>
        </p:nvSpPr>
        <p:spPr>
          <a:xfrm>
            <a:off x="5439042" y="5169138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Oval 19"/>
          <p:cNvSpPr/>
          <p:nvPr/>
        </p:nvSpPr>
        <p:spPr>
          <a:xfrm>
            <a:off x="2376444" y="5184094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TextBox 21"/>
          <p:cNvSpPr txBox="1"/>
          <p:nvPr/>
        </p:nvSpPr>
        <p:spPr>
          <a:xfrm>
            <a:off x="914400" y="228600"/>
            <a:ext cx="7315200" cy="224676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/>
              <a:t>The </a:t>
            </a:r>
            <a:r>
              <a:rPr lang="en-US" sz="2800" dirty="0" err="1" smtClean="0">
                <a:solidFill>
                  <a:srgbClr val="FF0000"/>
                </a:solidFill>
              </a:rPr>
              <a:t>inorder</a:t>
            </a:r>
            <a:r>
              <a:rPr lang="en-US" sz="2800" dirty="0" smtClean="0">
                <a:solidFill>
                  <a:srgbClr val="FF0000"/>
                </a:solidFill>
              </a:rPr>
              <a:t> </a:t>
            </a:r>
            <a:r>
              <a:rPr lang="en-US" sz="2800" dirty="0">
                <a:solidFill>
                  <a:srgbClr val="FF0000"/>
                </a:solidFill>
              </a:rPr>
              <a:t>traversal </a:t>
            </a:r>
            <a:r>
              <a:rPr lang="en-US" sz="2800" dirty="0" smtClean="0"/>
              <a:t>(left-root-right) is </a:t>
            </a:r>
            <a:r>
              <a:rPr lang="en-US" sz="2800" dirty="0"/>
              <a:t>defined recursively as follows</a:t>
            </a:r>
            <a:r>
              <a:rPr lang="en-US" sz="2800" dirty="0" smtClean="0"/>
              <a:t>.</a:t>
            </a:r>
          </a:p>
          <a:p>
            <a:r>
              <a:rPr lang="en-US" sz="2800" dirty="0" smtClean="0"/>
              <a:t>   1. </a:t>
            </a:r>
            <a:r>
              <a:rPr lang="en-US" sz="2800" dirty="0"/>
              <a:t>Traverse the left </a:t>
            </a:r>
            <a:r>
              <a:rPr lang="en-US" sz="2800" dirty="0" err="1" smtClean="0"/>
              <a:t>subtree</a:t>
            </a:r>
            <a:r>
              <a:rPr lang="en-US" sz="2800" dirty="0" smtClean="0"/>
              <a:t> first; and </a:t>
            </a:r>
            <a:r>
              <a:rPr lang="en-US" sz="2800" dirty="0"/>
              <a:t>then</a:t>
            </a:r>
          </a:p>
          <a:p>
            <a:r>
              <a:rPr lang="en-US" sz="2800" dirty="0" smtClean="0"/>
              <a:t>   2. </a:t>
            </a:r>
            <a:r>
              <a:rPr lang="en-US" sz="2800" dirty="0"/>
              <a:t>Visit the </a:t>
            </a:r>
            <a:r>
              <a:rPr lang="en-US" sz="2800" dirty="0" smtClean="0"/>
              <a:t>root; and </a:t>
            </a:r>
            <a:r>
              <a:rPr lang="en-US" sz="2800" dirty="0"/>
              <a:t>then</a:t>
            </a:r>
          </a:p>
          <a:p>
            <a:r>
              <a:rPr lang="en-US" sz="2800" dirty="0" smtClean="0"/>
              <a:t>   3. Traverse </a:t>
            </a:r>
            <a:r>
              <a:rPr lang="en-US" sz="2800" dirty="0"/>
              <a:t>the right </a:t>
            </a:r>
            <a:r>
              <a:rPr lang="en-US" sz="2800" dirty="0" err="1"/>
              <a:t>subtree</a:t>
            </a:r>
            <a:r>
              <a:rPr lang="en-US" sz="2800" dirty="0" smtClean="0"/>
              <a:t>.</a:t>
            </a:r>
            <a:endParaRPr lang="en-US" sz="2800" dirty="0"/>
          </a:p>
        </p:txBody>
      </p:sp>
      <p:sp>
        <p:nvSpPr>
          <p:cNvPr id="26" name="TextBox 25"/>
          <p:cNvSpPr txBox="1"/>
          <p:nvPr/>
        </p:nvSpPr>
        <p:spPr>
          <a:xfrm>
            <a:off x="4357048" y="2593594"/>
            <a:ext cx="54373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M</a:t>
            </a:r>
            <a:endParaRPr lang="en-US" sz="3200" b="1" dirty="0"/>
          </a:p>
        </p:txBody>
      </p:sp>
      <p:sp>
        <p:nvSpPr>
          <p:cNvPr id="27" name="TextBox 26"/>
          <p:cNvSpPr txBox="1"/>
          <p:nvPr/>
        </p:nvSpPr>
        <p:spPr>
          <a:xfrm>
            <a:off x="5401327" y="3262756"/>
            <a:ext cx="4267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0000"/>
                </a:solidFill>
              </a:rPr>
              <a:t>V</a:t>
            </a:r>
            <a:endParaRPr lang="en-US" sz="3200" b="1" dirty="0">
              <a:solidFill>
                <a:srgbClr val="FF0000"/>
              </a:solidFill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3483592" y="3250010"/>
            <a:ext cx="44595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G</a:t>
            </a:r>
            <a:endParaRPr lang="en-US" sz="3200" b="1" dirty="0"/>
          </a:p>
        </p:txBody>
      </p:sp>
      <p:sp>
        <p:nvSpPr>
          <p:cNvPr id="29" name="TextBox 28"/>
          <p:cNvSpPr txBox="1"/>
          <p:nvPr/>
        </p:nvSpPr>
        <p:spPr>
          <a:xfrm>
            <a:off x="4077398" y="4198360"/>
            <a:ext cx="40908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K</a:t>
            </a:r>
            <a:endParaRPr lang="en-US" sz="3200" b="1" dirty="0"/>
          </a:p>
        </p:txBody>
      </p:sp>
      <p:sp>
        <p:nvSpPr>
          <p:cNvPr id="30" name="TextBox 29"/>
          <p:cNvSpPr txBox="1"/>
          <p:nvPr/>
        </p:nvSpPr>
        <p:spPr>
          <a:xfrm>
            <a:off x="4926956" y="4204953"/>
            <a:ext cx="37863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S</a:t>
            </a:r>
            <a:endParaRPr lang="en-US" sz="3200" b="1" dirty="0"/>
          </a:p>
        </p:txBody>
      </p:sp>
      <p:sp>
        <p:nvSpPr>
          <p:cNvPr id="31" name="TextBox 30"/>
          <p:cNvSpPr txBox="1"/>
          <p:nvPr/>
        </p:nvSpPr>
        <p:spPr>
          <a:xfrm>
            <a:off x="6038944" y="4186187"/>
            <a:ext cx="3802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Z</a:t>
            </a:r>
            <a:endParaRPr lang="en-US" sz="3200" b="1" dirty="0"/>
          </a:p>
        </p:txBody>
      </p:sp>
      <p:sp>
        <p:nvSpPr>
          <p:cNvPr id="32" name="TextBox 31"/>
          <p:cNvSpPr txBox="1"/>
          <p:nvPr/>
        </p:nvSpPr>
        <p:spPr>
          <a:xfrm>
            <a:off x="5531035" y="5158406"/>
            <a:ext cx="38824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T</a:t>
            </a:r>
            <a:endParaRPr lang="en-US" sz="3200" b="1" dirty="0"/>
          </a:p>
        </p:txBody>
      </p:sp>
      <p:sp>
        <p:nvSpPr>
          <p:cNvPr id="33" name="TextBox 32"/>
          <p:cNvSpPr txBox="1"/>
          <p:nvPr/>
        </p:nvSpPr>
        <p:spPr>
          <a:xfrm>
            <a:off x="4432804" y="5165344"/>
            <a:ext cx="40267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P</a:t>
            </a:r>
            <a:endParaRPr lang="en-US" sz="3200" b="1" dirty="0"/>
          </a:p>
        </p:txBody>
      </p:sp>
      <p:sp>
        <p:nvSpPr>
          <p:cNvPr id="34" name="TextBox 33"/>
          <p:cNvSpPr txBox="1"/>
          <p:nvPr/>
        </p:nvSpPr>
        <p:spPr>
          <a:xfrm>
            <a:off x="2437956" y="5143450"/>
            <a:ext cx="4331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A</a:t>
            </a:r>
            <a:endParaRPr lang="en-US" sz="3200" b="1" dirty="0"/>
          </a:p>
        </p:txBody>
      </p:sp>
      <p:sp>
        <p:nvSpPr>
          <p:cNvPr id="35" name="TextBox 34"/>
          <p:cNvSpPr txBox="1"/>
          <p:nvPr/>
        </p:nvSpPr>
        <p:spPr>
          <a:xfrm>
            <a:off x="2981560" y="4216993"/>
            <a:ext cx="3738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F</a:t>
            </a:r>
            <a:endParaRPr lang="en-US" sz="3200" b="1" dirty="0"/>
          </a:p>
        </p:txBody>
      </p:sp>
      <p:sp>
        <p:nvSpPr>
          <p:cNvPr id="37" name="TextBox 36"/>
          <p:cNvSpPr txBox="1"/>
          <p:nvPr/>
        </p:nvSpPr>
        <p:spPr>
          <a:xfrm>
            <a:off x="2057659" y="6019800"/>
            <a:ext cx="4004622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/>
              <a:t>A-F-G-K-M-P-S</a:t>
            </a:r>
            <a:r>
              <a:rPr lang="en-US" sz="4400" b="1" dirty="0" smtClean="0">
                <a:solidFill>
                  <a:srgbClr val="FF0000"/>
                </a:solidFill>
              </a:rPr>
              <a:t>-T</a:t>
            </a:r>
            <a:endParaRPr lang="en-US" sz="44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773953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Straight Connector 1"/>
          <p:cNvCxnSpPr>
            <a:stCxn id="11" idx="3"/>
          </p:cNvCxnSpPr>
          <p:nvPr/>
        </p:nvCxnSpPr>
        <p:spPr>
          <a:xfrm flipH="1">
            <a:off x="3687866" y="3046085"/>
            <a:ext cx="747893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Straight Connector 2"/>
          <p:cNvCxnSpPr/>
          <p:nvPr/>
        </p:nvCxnSpPr>
        <p:spPr>
          <a:xfrm flipH="1">
            <a:off x="3062244" y="3771900"/>
            <a:ext cx="463170" cy="6096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Straight Connector 3"/>
          <p:cNvCxnSpPr/>
          <p:nvPr/>
        </p:nvCxnSpPr>
        <p:spPr>
          <a:xfrm flipH="1" flipV="1">
            <a:off x="4824318" y="3046085"/>
            <a:ext cx="768549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>
            <a:off x="3687866" y="3543300"/>
            <a:ext cx="669778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 flipH="1" flipV="1">
            <a:off x="5592867" y="3543300"/>
            <a:ext cx="720339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 flipH="1">
            <a:off x="5099259" y="3771900"/>
            <a:ext cx="365961" cy="457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 flipH="1">
            <a:off x="2731806" y="4753954"/>
            <a:ext cx="330439" cy="681884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>
            <a:off x="5250835" y="4729030"/>
            <a:ext cx="342032" cy="7068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flipH="1">
            <a:off x="4789206" y="4737930"/>
            <a:ext cx="208405" cy="6979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Oval 10"/>
          <p:cNvSpPr/>
          <p:nvPr/>
        </p:nvSpPr>
        <p:spPr>
          <a:xfrm>
            <a:off x="4357644" y="25908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5326167" y="32766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/>
          <p:cNvSpPr/>
          <p:nvPr/>
        </p:nvSpPr>
        <p:spPr>
          <a:xfrm>
            <a:off x="3421166" y="32766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3980560" y="42291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/>
          <p:cNvSpPr/>
          <p:nvPr/>
        </p:nvSpPr>
        <p:spPr>
          <a:xfrm>
            <a:off x="2892752" y="42291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Oval 15"/>
          <p:cNvSpPr/>
          <p:nvPr/>
        </p:nvSpPr>
        <p:spPr>
          <a:xfrm>
            <a:off x="4837272" y="4216993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Oval 16"/>
          <p:cNvSpPr/>
          <p:nvPr/>
        </p:nvSpPr>
        <p:spPr>
          <a:xfrm>
            <a:off x="5943600" y="4212008"/>
            <a:ext cx="533400" cy="533400"/>
          </a:xfrm>
          <a:prstGeom prst="ellipse">
            <a:avLst/>
          </a:prstGeom>
          <a:effectLst>
            <a:glow rad="139700">
              <a:schemeClr val="accent1">
                <a:satMod val="175000"/>
                <a:alpha val="40000"/>
              </a:schemeClr>
            </a:glow>
            <a:outerShdw blurRad="40000" dist="20000" dir="5400000" rotWithShape="0">
              <a:srgbClr val="000000">
                <a:alpha val="38000"/>
              </a:srgbClr>
            </a:outerShdw>
          </a:effectLst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Oval 17"/>
          <p:cNvSpPr/>
          <p:nvPr/>
        </p:nvSpPr>
        <p:spPr>
          <a:xfrm>
            <a:off x="4358358" y="519264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Oval 18"/>
          <p:cNvSpPr/>
          <p:nvPr/>
        </p:nvSpPr>
        <p:spPr>
          <a:xfrm>
            <a:off x="5439042" y="5169138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Oval 19"/>
          <p:cNvSpPr/>
          <p:nvPr/>
        </p:nvSpPr>
        <p:spPr>
          <a:xfrm>
            <a:off x="2376444" y="5184094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TextBox 21"/>
          <p:cNvSpPr txBox="1"/>
          <p:nvPr/>
        </p:nvSpPr>
        <p:spPr>
          <a:xfrm>
            <a:off x="914400" y="228600"/>
            <a:ext cx="7315200" cy="224676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/>
              <a:t>The </a:t>
            </a:r>
            <a:r>
              <a:rPr lang="en-US" sz="2800" dirty="0" err="1" smtClean="0">
                <a:solidFill>
                  <a:srgbClr val="FF0000"/>
                </a:solidFill>
              </a:rPr>
              <a:t>inorder</a:t>
            </a:r>
            <a:r>
              <a:rPr lang="en-US" sz="2800" dirty="0" smtClean="0">
                <a:solidFill>
                  <a:srgbClr val="FF0000"/>
                </a:solidFill>
              </a:rPr>
              <a:t> </a:t>
            </a:r>
            <a:r>
              <a:rPr lang="en-US" sz="2800" dirty="0">
                <a:solidFill>
                  <a:srgbClr val="FF0000"/>
                </a:solidFill>
              </a:rPr>
              <a:t>traversal </a:t>
            </a:r>
            <a:r>
              <a:rPr lang="en-US" sz="2800" dirty="0" smtClean="0"/>
              <a:t>(left-root-right) is </a:t>
            </a:r>
            <a:r>
              <a:rPr lang="en-US" sz="2800" dirty="0"/>
              <a:t>defined recursively as follows</a:t>
            </a:r>
            <a:r>
              <a:rPr lang="en-US" sz="2800" dirty="0" smtClean="0"/>
              <a:t>.</a:t>
            </a:r>
          </a:p>
          <a:p>
            <a:r>
              <a:rPr lang="en-US" sz="2800" dirty="0" smtClean="0"/>
              <a:t>   1. </a:t>
            </a:r>
            <a:r>
              <a:rPr lang="en-US" sz="2800" dirty="0"/>
              <a:t>Traverse the left </a:t>
            </a:r>
            <a:r>
              <a:rPr lang="en-US" sz="2800" dirty="0" err="1" smtClean="0"/>
              <a:t>subtree</a:t>
            </a:r>
            <a:r>
              <a:rPr lang="en-US" sz="2800" dirty="0" smtClean="0"/>
              <a:t> first; and </a:t>
            </a:r>
            <a:r>
              <a:rPr lang="en-US" sz="2800" dirty="0"/>
              <a:t>then</a:t>
            </a:r>
          </a:p>
          <a:p>
            <a:r>
              <a:rPr lang="en-US" sz="2800" dirty="0" smtClean="0"/>
              <a:t>   2. </a:t>
            </a:r>
            <a:r>
              <a:rPr lang="en-US" sz="2800" dirty="0"/>
              <a:t>Visit the </a:t>
            </a:r>
            <a:r>
              <a:rPr lang="en-US" sz="2800" dirty="0" smtClean="0"/>
              <a:t>root; and </a:t>
            </a:r>
            <a:r>
              <a:rPr lang="en-US" sz="2800" dirty="0"/>
              <a:t>then</a:t>
            </a:r>
          </a:p>
          <a:p>
            <a:r>
              <a:rPr lang="en-US" sz="2800" dirty="0" smtClean="0"/>
              <a:t>   3. Traverse </a:t>
            </a:r>
            <a:r>
              <a:rPr lang="en-US" sz="2800" dirty="0"/>
              <a:t>the right </a:t>
            </a:r>
            <a:r>
              <a:rPr lang="en-US" sz="2800" dirty="0" err="1"/>
              <a:t>subtree</a:t>
            </a:r>
            <a:r>
              <a:rPr lang="en-US" sz="2800" dirty="0" smtClean="0"/>
              <a:t>.</a:t>
            </a:r>
            <a:endParaRPr lang="en-US" sz="2800" dirty="0"/>
          </a:p>
        </p:txBody>
      </p:sp>
      <p:sp>
        <p:nvSpPr>
          <p:cNvPr id="26" name="TextBox 25"/>
          <p:cNvSpPr txBox="1"/>
          <p:nvPr/>
        </p:nvSpPr>
        <p:spPr>
          <a:xfrm>
            <a:off x="4357048" y="2593594"/>
            <a:ext cx="54373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M</a:t>
            </a:r>
            <a:endParaRPr lang="en-US" sz="3200" b="1" dirty="0"/>
          </a:p>
        </p:txBody>
      </p:sp>
      <p:sp>
        <p:nvSpPr>
          <p:cNvPr id="27" name="TextBox 26"/>
          <p:cNvSpPr txBox="1"/>
          <p:nvPr/>
        </p:nvSpPr>
        <p:spPr>
          <a:xfrm>
            <a:off x="5401327" y="3262756"/>
            <a:ext cx="4267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V</a:t>
            </a:r>
            <a:endParaRPr lang="en-US" sz="3200" b="1" dirty="0"/>
          </a:p>
        </p:txBody>
      </p:sp>
      <p:sp>
        <p:nvSpPr>
          <p:cNvPr id="28" name="TextBox 27"/>
          <p:cNvSpPr txBox="1"/>
          <p:nvPr/>
        </p:nvSpPr>
        <p:spPr>
          <a:xfrm>
            <a:off x="3483592" y="3250010"/>
            <a:ext cx="44595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G</a:t>
            </a:r>
            <a:endParaRPr lang="en-US" sz="3200" b="1" dirty="0"/>
          </a:p>
        </p:txBody>
      </p:sp>
      <p:sp>
        <p:nvSpPr>
          <p:cNvPr id="29" name="TextBox 28"/>
          <p:cNvSpPr txBox="1"/>
          <p:nvPr/>
        </p:nvSpPr>
        <p:spPr>
          <a:xfrm>
            <a:off x="4077398" y="4198360"/>
            <a:ext cx="40908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K</a:t>
            </a:r>
            <a:endParaRPr lang="en-US" sz="3200" b="1" dirty="0"/>
          </a:p>
        </p:txBody>
      </p:sp>
      <p:sp>
        <p:nvSpPr>
          <p:cNvPr id="30" name="TextBox 29"/>
          <p:cNvSpPr txBox="1"/>
          <p:nvPr/>
        </p:nvSpPr>
        <p:spPr>
          <a:xfrm>
            <a:off x="4926956" y="4204953"/>
            <a:ext cx="37863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S</a:t>
            </a:r>
            <a:endParaRPr lang="en-US" sz="3200" b="1" dirty="0"/>
          </a:p>
        </p:txBody>
      </p:sp>
      <p:sp>
        <p:nvSpPr>
          <p:cNvPr id="31" name="TextBox 30"/>
          <p:cNvSpPr txBox="1"/>
          <p:nvPr/>
        </p:nvSpPr>
        <p:spPr>
          <a:xfrm>
            <a:off x="6038944" y="4186187"/>
            <a:ext cx="3802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0000"/>
                </a:solidFill>
              </a:rPr>
              <a:t>Z</a:t>
            </a:r>
            <a:endParaRPr lang="en-US" sz="3200" b="1" dirty="0">
              <a:solidFill>
                <a:srgbClr val="FF0000"/>
              </a:solidFill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5531035" y="5158406"/>
            <a:ext cx="38824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T</a:t>
            </a:r>
            <a:endParaRPr lang="en-US" sz="3200" b="1" dirty="0"/>
          </a:p>
        </p:txBody>
      </p:sp>
      <p:sp>
        <p:nvSpPr>
          <p:cNvPr id="33" name="TextBox 32"/>
          <p:cNvSpPr txBox="1"/>
          <p:nvPr/>
        </p:nvSpPr>
        <p:spPr>
          <a:xfrm>
            <a:off x="4432804" y="5165344"/>
            <a:ext cx="40267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P</a:t>
            </a:r>
            <a:endParaRPr lang="en-US" sz="3200" b="1" dirty="0"/>
          </a:p>
        </p:txBody>
      </p:sp>
      <p:sp>
        <p:nvSpPr>
          <p:cNvPr id="34" name="TextBox 33"/>
          <p:cNvSpPr txBox="1"/>
          <p:nvPr/>
        </p:nvSpPr>
        <p:spPr>
          <a:xfrm>
            <a:off x="2437956" y="5143450"/>
            <a:ext cx="4331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A</a:t>
            </a:r>
            <a:endParaRPr lang="en-US" sz="3200" b="1" dirty="0"/>
          </a:p>
        </p:txBody>
      </p:sp>
      <p:sp>
        <p:nvSpPr>
          <p:cNvPr id="35" name="TextBox 34"/>
          <p:cNvSpPr txBox="1"/>
          <p:nvPr/>
        </p:nvSpPr>
        <p:spPr>
          <a:xfrm>
            <a:off x="2981560" y="4216993"/>
            <a:ext cx="3738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F</a:t>
            </a:r>
            <a:endParaRPr lang="en-US" sz="3200" b="1" dirty="0"/>
          </a:p>
        </p:txBody>
      </p:sp>
      <p:sp>
        <p:nvSpPr>
          <p:cNvPr id="37" name="TextBox 36"/>
          <p:cNvSpPr txBox="1"/>
          <p:nvPr/>
        </p:nvSpPr>
        <p:spPr>
          <a:xfrm>
            <a:off x="2057659" y="6019800"/>
            <a:ext cx="4447051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/>
              <a:t>A-F-G-K-M-P-S-T</a:t>
            </a:r>
            <a:r>
              <a:rPr lang="en-US" sz="4400" b="1" dirty="0" smtClean="0">
                <a:solidFill>
                  <a:srgbClr val="FF0000"/>
                </a:solidFill>
              </a:rPr>
              <a:t>-Z</a:t>
            </a:r>
            <a:endParaRPr lang="en-US" sz="44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399631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Straight Connector 1"/>
          <p:cNvCxnSpPr>
            <a:stCxn id="11" idx="3"/>
          </p:cNvCxnSpPr>
          <p:nvPr/>
        </p:nvCxnSpPr>
        <p:spPr>
          <a:xfrm flipH="1">
            <a:off x="3687866" y="3046085"/>
            <a:ext cx="747893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Straight Connector 2"/>
          <p:cNvCxnSpPr/>
          <p:nvPr/>
        </p:nvCxnSpPr>
        <p:spPr>
          <a:xfrm flipH="1">
            <a:off x="3062244" y="3771900"/>
            <a:ext cx="463170" cy="6096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Straight Connector 3"/>
          <p:cNvCxnSpPr/>
          <p:nvPr/>
        </p:nvCxnSpPr>
        <p:spPr>
          <a:xfrm flipH="1" flipV="1">
            <a:off x="4824318" y="3046085"/>
            <a:ext cx="768549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>
            <a:off x="3687866" y="3543300"/>
            <a:ext cx="669778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 flipH="1" flipV="1">
            <a:off x="5592867" y="3543300"/>
            <a:ext cx="720339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 flipH="1">
            <a:off x="5099259" y="3771900"/>
            <a:ext cx="365961" cy="457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 flipH="1">
            <a:off x="2731806" y="4753954"/>
            <a:ext cx="330439" cy="681884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>
            <a:off x="5250835" y="4729030"/>
            <a:ext cx="342032" cy="7068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flipH="1">
            <a:off x="4789206" y="4737930"/>
            <a:ext cx="208405" cy="6979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Oval 10"/>
          <p:cNvSpPr/>
          <p:nvPr/>
        </p:nvSpPr>
        <p:spPr>
          <a:xfrm>
            <a:off x="4357644" y="25908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5326167" y="32766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/>
          <p:cNvSpPr/>
          <p:nvPr/>
        </p:nvSpPr>
        <p:spPr>
          <a:xfrm>
            <a:off x="3421166" y="32766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3980560" y="42291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/>
          <p:cNvSpPr/>
          <p:nvPr/>
        </p:nvSpPr>
        <p:spPr>
          <a:xfrm>
            <a:off x="2892752" y="42291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Oval 15"/>
          <p:cNvSpPr/>
          <p:nvPr/>
        </p:nvSpPr>
        <p:spPr>
          <a:xfrm>
            <a:off x="4837272" y="4216993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Oval 16"/>
          <p:cNvSpPr/>
          <p:nvPr/>
        </p:nvSpPr>
        <p:spPr>
          <a:xfrm>
            <a:off x="5943600" y="4212008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Oval 17"/>
          <p:cNvSpPr/>
          <p:nvPr/>
        </p:nvSpPr>
        <p:spPr>
          <a:xfrm>
            <a:off x="4358358" y="519264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Oval 18"/>
          <p:cNvSpPr/>
          <p:nvPr/>
        </p:nvSpPr>
        <p:spPr>
          <a:xfrm>
            <a:off x="5439042" y="5169138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Oval 19"/>
          <p:cNvSpPr/>
          <p:nvPr/>
        </p:nvSpPr>
        <p:spPr>
          <a:xfrm>
            <a:off x="2376444" y="5184094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TextBox 21"/>
          <p:cNvSpPr txBox="1"/>
          <p:nvPr/>
        </p:nvSpPr>
        <p:spPr>
          <a:xfrm>
            <a:off x="914400" y="228600"/>
            <a:ext cx="7315200" cy="1815882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Did you notice anything about the ordering of the keys as they were extracted?  They are in </a:t>
            </a:r>
            <a:r>
              <a:rPr lang="en-US" sz="2800" dirty="0" smtClean="0">
                <a:solidFill>
                  <a:srgbClr val="FF0000"/>
                </a:solidFill>
              </a:rPr>
              <a:t>ascending order</a:t>
            </a:r>
            <a:r>
              <a:rPr lang="en-US" sz="2800" dirty="0" smtClean="0"/>
              <a:t>. An </a:t>
            </a:r>
            <a:r>
              <a:rPr lang="en-US" sz="2800" dirty="0" err="1" smtClean="0"/>
              <a:t>inorder</a:t>
            </a:r>
            <a:r>
              <a:rPr lang="en-US" sz="2800" dirty="0" smtClean="0"/>
              <a:t> traversal returns the keys in ascending order.</a:t>
            </a:r>
            <a:endParaRPr lang="en-US" sz="2800" dirty="0"/>
          </a:p>
        </p:txBody>
      </p:sp>
      <p:sp>
        <p:nvSpPr>
          <p:cNvPr id="26" name="TextBox 25"/>
          <p:cNvSpPr txBox="1"/>
          <p:nvPr/>
        </p:nvSpPr>
        <p:spPr>
          <a:xfrm>
            <a:off x="4357048" y="2593594"/>
            <a:ext cx="54373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M</a:t>
            </a:r>
            <a:endParaRPr lang="en-US" sz="3200" b="1" dirty="0"/>
          </a:p>
        </p:txBody>
      </p:sp>
      <p:sp>
        <p:nvSpPr>
          <p:cNvPr id="27" name="TextBox 26"/>
          <p:cNvSpPr txBox="1"/>
          <p:nvPr/>
        </p:nvSpPr>
        <p:spPr>
          <a:xfrm>
            <a:off x="5401327" y="3262756"/>
            <a:ext cx="4267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V</a:t>
            </a:r>
            <a:endParaRPr lang="en-US" sz="3200" b="1" dirty="0"/>
          </a:p>
        </p:txBody>
      </p:sp>
      <p:sp>
        <p:nvSpPr>
          <p:cNvPr id="28" name="TextBox 27"/>
          <p:cNvSpPr txBox="1"/>
          <p:nvPr/>
        </p:nvSpPr>
        <p:spPr>
          <a:xfrm>
            <a:off x="3483592" y="3250010"/>
            <a:ext cx="44595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G</a:t>
            </a:r>
            <a:endParaRPr lang="en-US" sz="3200" b="1" dirty="0"/>
          </a:p>
        </p:txBody>
      </p:sp>
      <p:sp>
        <p:nvSpPr>
          <p:cNvPr id="29" name="TextBox 28"/>
          <p:cNvSpPr txBox="1"/>
          <p:nvPr/>
        </p:nvSpPr>
        <p:spPr>
          <a:xfrm>
            <a:off x="4077398" y="4198360"/>
            <a:ext cx="40908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K</a:t>
            </a:r>
            <a:endParaRPr lang="en-US" sz="3200" b="1" dirty="0"/>
          </a:p>
        </p:txBody>
      </p:sp>
      <p:sp>
        <p:nvSpPr>
          <p:cNvPr id="30" name="TextBox 29"/>
          <p:cNvSpPr txBox="1"/>
          <p:nvPr/>
        </p:nvSpPr>
        <p:spPr>
          <a:xfrm>
            <a:off x="4926956" y="4204953"/>
            <a:ext cx="37863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S</a:t>
            </a:r>
            <a:endParaRPr lang="en-US" sz="3200" b="1" dirty="0"/>
          </a:p>
        </p:txBody>
      </p:sp>
      <p:sp>
        <p:nvSpPr>
          <p:cNvPr id="31" name="TextBox 30"/>
          <p:cNvSpPr txBox="1"/>
          <p:nvPr/>
        </p:nvSpPr>
        <p:spPr>
          <a:xfrm>
            <a:off x="6038944" y="4186187"/>
            <a:ext cx="3802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Z</a:t>
            </a:r>
            <a:endParaRPr lang="en-US" sz="3200" b="1" dirty="0"/>
          </a:p>
        </p:txBody>
      </p:sp>
      <p:sp>
        <p:nvSpPr>
          <p:cNvPr id="32" name="TextBox 31"/>
          <p:cNvSpPr txBox="1"/>
          <p:nvPr/>
        </p:nvSpPr>
        <p:spPr>
          <a:xfrm>
            <a:off x="5531035" y="5158406"/>
            <a:ext cx="38824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T</a:t>
            </a:r>
            <a:endParaRPr lang="en-US" sz="3200" b="1" dirty="0"/>
          </a:p>
        </p:txBody>
      </p:sp>
      <p:sp>
        <p:nvSpPr>
          <p:cNvPr id="33" name="TextBox 32"/>
          <p:cNvSpPr txBox="1"/>
          <p:nvPr/>
        </p:nvSpPr>
        <p:spPr>
          <a:xfrm>
            <a:off x="4432804" y="5165344"/>
            <a:ext cx="40267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P</a:t>
            </a:r>
            <a:endParaRPr lang="en-US" sz="3200" b="1" dirty="0"/>
          </a:p>
        </p:txBody>
      </p:sp>
      <p:sp>
        <p:nvSpPr>
          <p:cNvPr id="34" name="TextBox 33"/>
          <p:cNvSpPr txBox="1"/>
          <p:nvPr/>
        </p:nvSpPr>
        <p:spPr>
          <a:xfrm>
            <a:off x="2437956" y="5143450"/>
            <a:ext cx="4331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A</a:t>
            </a:r>
            <a:endParaRPr lang="en-US" sz="3200" b="1" dirty="0"/>
          </a:p>
        </p:txBody>
      </p:sp>
      <p:sp>
        <p:nvSpPr>
          <p:cNvPr id="35" name="TextBox 34"/>
          <p:cNvSpPr txBox="1"/>
          <p:nvPr/>
        </p:nvSpPr>
        <p:spPr>
          <a:xfrm>
            <a:off x="2981560" y="4216993"/>
            <a:ext cx="3738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F</a:t>
            </a:r>
            <a:endParaRPr lang="en-US" sz="3200" b="1" dirty="0"/>
          </a:p>
        </p:txBody>
      </p:sp>
      <p:sp>
        <p:nvSpPr>
          <p:cNvPr id="37" name="TextBox 36"/>
          <p:cNvSpPr txBox="1"/>
          <p:nvPr/>
        </p:nvSpPr>
        <p:spPr>
          <a:xfrm>
            <a:off x="2057659" y="6019800"/>
            <a:ext cx="4447051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/>
              <a:t>A-F-G-K-M-P-S-T-Z</a:t>
            </a:r>
            <a:endParaRPr lang="en-US" sz="4400" b="1" dirty="0"/>
          </a:p>
        </p:txBody>
      </p:sp>
    </p:spTree>
    <p:extLst>
      <p:ext uri="{BB962C8B-B14F-4D97-AF65-F5344CB8AC3E}">
        <p14:creationId xmlns:p14="http://schemas.microsoft.com/office/powerpoint/2010/main" val="16785541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022207" y="2743200"/>
            <a:ext cx="5109990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 smtClean="0">
                <a:latin typeface="Arial" pitchFamily="34" charset="0"/>
                <a:cs typeface="Arial" pitchFamily="34" charset="0"/>
              </a:rPr>
              <a:t>Postorder</a:t>
            </a:r>
            <a:r>
              <a:rPr lang="en-US" sz="4400" dirty="0" smtClean="0">
                <a:latin typeface="Arial" pitchFamily="34" charset="0"/>
                <a:cs typeface="Arial" pitchFamily="34" charset="0"/>
              </a:rPr>
              <a:t> Traversal</a:t>
            </a:r>
            <a:endParaRPr lang="en-US" sz="4400" dirty="0">
              <a:latin typeface="Arial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958114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Straight Connector 1"/>
          <p:cNvCxnSpPr>
            <a:stCxn id="11" idx="3"/>
          </p:cNvCxnSpPr>
          <p:nvPr/>
        </p:nvCxnSpPr>
        <p:spPr>
          <a:xfrm flipH="1">
            <a:off x="3687866" y="3046085"/>
            <a:ext cx="747893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Straight Connector 2"/>
          <p:cNvCxnSpPr/>
          <p:nvPr/>
        </p:nvCxnSpPr>
        <p:spPr>
          <a:xfrm flipH="1">
            <a:off x="3062244" y="3771900"/>
            <a:ext cx="463170" cy="6096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Straight Connector 3"/>
          <p:cNvCxnSpPr/>
          <p:nvPr/>
        </p:nvCxnSpPr>
        <p:spPr>
          <a:xfrm flipH="1" flipV="1">
            <a:off x="4824318" y="3046085"/>
            <a:ext cx="768549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>
            <a:off x="3687866" y="3543300"/>
            <a:ext cx="669778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 flipH="1" flipV="1">
            <a:off x="5592867" y="3543300"/>
            <a:ext cx="720339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 flipH="1">
            <a:off x="5099259" y="3771900"/>
            <a:ext cx="365961" cy="457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 flipH="1">
            <a:off x="2731806" y="4753954"/>
            <a:ext cx="330439" cy="681884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>
            <a:off x="5250835" y="4729030"/>
            <a:ext cx="342032" cy="7068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flipH="1">
            <a:off x="4789206" y="4737930"/>
            <a:ext cx="208405" cy="6979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Oval 10"/>
          <p:cNvSpPr/>
          <p:nvPr/>
        </p:nvSpPr>
        <p:spPr>
          <a:xfrm>
            <a:off x="4357644" y="25908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5326167" y="32766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/>
          <p:cNvSpPr/>
          <p:nvPr/>
        </p:nvSpPr>
        <p:spPr>
          <a:xfrm>
            <a:off x="3421166" y="32766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3980560" y="42291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/>
          <p:cNvSpPr/>
          <p:nvPr/>
        </p:nvSpPr>
        <p:spPr>
          <a:xfrm>
            <a:off x="2892752" y="42291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Oval 15"/>
          <p:cNvSpPr/>
          <p:nvPr/>
        </p:nvSpPr>
        <p:spPr>
          <a:xfrm>
            <a:off x="4837272" y="4216993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Oval 16"/>
          <p:cNvSpPr/>
          <p:nvPr/>
        </p:nvSpPr>
        <p:spPr>
          <a:xfrm>
            <a:off x="5943600" y="4212008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Oval 17"/>
          <p:cNvSpPr/>
          <p:nvPr/>
        </p:nvSpPr>
        <p:spPr>
          <a:xfrm>
            <a:off x="4358358" y="519264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Oval 18"/>
          <p:cNvSpPr/>
          <p:nvPr/>
        </p:nvSpPr>
        <p:spPr>
          <a:xfrm>
            <a:off x="5439042" y="5169138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Oval 19"/>
          <p:cNvSpPr/>
          <p:nvPr/>
        </p:nvSpPr>
        <p:spPr>
          <a:xfrm>
            <a:off x="2376444" y="5184094"/>
            <a:ext cx="533400" cy="533400"/>
          </a:xfrm>
          <a:prstGeom prst="ellipse">
            <a:avLst/>
          </a:prstGeom>
          <a:effectLst>
            <a:glow rad="139700">
              <a:schemeClr val="accent1">
                <a:satMod val="175000"/>
                <a:alpha val="40000"/>
              </a:schemeClr>
            </a:glow>
            <a:outerShdw blurRad="40000" dist="20000" dir="5400000" rotWithShape="0">
              <a:srgbClr val="000000">
                <a:alpha val="38000"/>
              </a:srgbClr>
            </a:outerShdw>
          </a:effectLst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TextBox 25"/>
          <p:cNvSpPr txBox="1"/>
          <p:nvPr/>
        </p:nvSpPr>
        <p:spPr>
          <a:xfrm>
            <a:off x="4357048" y="2593594"/>
            <a:ext cx="54373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M</a:t>
            </a:r>
            <a:endParaRPr lang="en-US" sz="3200" b="1" dirty="0"/>
          </a:p>
        </p:txBody>
      </p:sp>
      <p:sp>
        <p:nvSpPr>
          <p:cNvPr id="27" name="TextBox 26"/>
          <p:cNvSpPr txBox="1"/>
          <p:nvPr/>
        </p:nvSpPr>
        <p:spPr>
          <a:xfrm>
            <a:off x="5401327" y="3262756"/>
            <a:ext cx="4267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V</a:t>
            </a:r>
            <a:endParaRPr lang="en-US" sz="3200" b="1" dirty="0"/>
          </a:p>
        </p:txBody>
      </p:sp>
      <p:sp>
        <p:nvSpPr>
          <p:cNvPr id="28" name="TextBox 27"/>
          <p:cNvSpPr txBox="1"/>
          <p:nvPr/>
        </p:nvSpPr>
        <p:spPr>
          <a:xfrm>
            <a:off x="3483592" y="3250010"/>
            <a:ext cx="44595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G</a:t>
            </a:r>
            <a:endParaRPr lang="en-US" sz="3200" b="1" dirty="0"/>
          </a:p>
        </p:txBody>
      </p:sp>
      <p:sp>
        <p:nvSpPr>
          <p:cNvPr id="29" name="TextBox 28"/>
          <p:cNvSpPr txBox="1"/>
          <p:nvPr/>
        </p:nvSpPr>
        <p:spPr>
          <a:xfrm>
            <a:off x="4077398" y="4198360"/>
            <a:ext cx="40908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K</a:t>
            </a:r>
            <a:endParaRPr lang="en-US" sz="3200" b="1" dirty="0"/>
          </a:p>
        </p:txBody>
      </p:sp>
      <p:sp>
        <p:nvSpPr>
          <p:cNvPr id="30" name="TextBox 29"/>
          <p:cNvSpPr txBox="1"/>
          <p:nvPr/>
        </p:nvSpPr>
        <p:spPr>
          <a:xfrm>
            <a:off x="4926956" y="4204953"/>
            <a:ext cx="37863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S</a:t>
            </a:r>
            <a:endParaRPr lang="en-US" sz="3200" b="1" dirty="0"/>
          </a:p>
        </p:txBody>
      </p:sp>
      <p:sp>
        <p:nvSpPr>
          <p:cNvPr id="31" name="TextBox 30"/>
          <p:cNvSpPr txBox="1"/>
          <p:nvPr/>
        </p:nvSpPr>
        <p:spPr>
          <a:xfrm>
            <a:off x="6038944" y="4186187"/>
            <a:ext cx="3802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Z</a:t>
            </a:r>
            <a:endParaRPr lang="en-US" sz="3200" b="1" dirty="0"/>
          </a:p>
        </p:txBody>
      </p:sp>
      <p:sp>
        <p:nvSpPr>
          <p:cNvPr id="32" name="TextBox 31"/>
          <p:cNvSpPr txBox="1"/>
          <p:nvPr/>
        </p:nvSpPr>
        <p:spPr>
          <a:xfrm>
            <a:off x="5531035" y="5158406"/>
            <a:ext cx="38824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T</a:t>
            </a:r>
            <a:endParaRPr lang="en-US" sz="3200" b="1" dirty="0"/>
          </a:p>
        </p:txBody>
      </p:sp>
      <p:sp>
        <p:nvSpPr>
          <p:cNvPr id="33" name="TextBox 32"/>
          <p:cNvSpPr txBox="1"/>
          <p:nvPr/>
        </p:nvSpPr>
        <p:spPr>
          <a:xfrm>
            <a:off x="4432804" y="5165344"/>
            <a:ext cx="40267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P</a:t>
            </a:r>
            <a:endParaRPr lang="en-US" sz="3200" b="1" dirty="0"/>
          </a:p>
        </p:txBody>
      </p:sp>
      <p:sp>
        <p:nvSpPr>
          <p:cNvPr id="34" name="TextBox 33"/>
          <p:cNvSpPr txBox="1"/>
          <p:nvPr/>
        </p:nvSpPr>
        <p:spPr>
          <a:xfrm>
            <a:off x="2437956" y="5143450"/>
            <a:ext cx="4331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0000"/>
                </a:solidFill>
              </a:rPr>
              <a:t>A</a:t>
            </a:r>
            <a:endParaRPr lang="en-US" sz="3200" b="1" dirty="0">
              <a:solidFill>
                <a:srgbClr val="FF0000"/>
              </a:solidFill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2981560" y="4216993"/>
            <a:ext cx="3738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F</a:t>
            </a:r>
            <a:endParaRPr lang="en-US" sz="3200" b="1" dirty="0"/>
          </a:p>
        </p:txBody>
      </p:sp>
      <p:sp>
        <p:nvSpPr>
          <p:cNvPr id="37" name="TextBox 36"/>
          <p:cNvSpPr txBox="1"/>
          <p:nvPr/>
        </p:nvSpPr>
        <p:spPr>
          <a:xfrm>
            <a:off x="2057659" y="6019800"/>
            <a:ext cx="526106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rgbClr val="FF0000"/>
                </a:solidFill>
              </a:rPr>
              <a:t>A</a:t>
            </a:r>
            <a:endParaRPr lang="en-US" sz="4400" b="1" dirty="0">
              <a:solidFill>
                <a:srgbClr val="FF0000"/>
              </a:solidFill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914400" y="228600"/>
            <a:ext cx="7315200" cy="224676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/>
              <a:t>The </a:t>
            </a:r>
            <a:r>
              <a:rPr lang="en-US" sz="2800" dirty="0" err="1" smtClean="0">
                <a:solidFill>
                  <a:srgbClr val="FF0000"/>
                </a:solidFill>
              </a:rPr>
              <a:t>postorder</a:t>
            </a:r>
            <a:r>
              <a:rPr lang="en-US" sz="2800" dirty="0" smtClean="0">
                <a:solidFill>
                  <a:srgbClr val="FF0000"/>
                </a:solidFill>
              </a:rPr>
              <a:t> </a:t>
            </a:r>
            <a:r>
              <a:rPr lang="en-US" sz="2800" dirty="0">
                <a:solidFill>
                  <a:srgbClr val="FF0000"/>
                </a:solidFill>
              </a:rPr>
              <a:t>traversal </a:t>
            </a:r>
            <a:r>
              <a:rPr lang="en-US" sz="2800" dirty="0" smtClean="0"/>
              <a:t>(left-right-root) is </a:t>
            </a:r>
            <a:r>
              <a:rPr lang="en-US" sz="2800" dirty="0"/>
              <a:t>defined recursively as follows</a:t>
            </a:r>
            <a:r>
              <a:rPr lang="en-US" sz="2800" dirty="0" smtClean="0"/>
              <a:t>.</a:t>
            </a:r>
          </a:p>
          <a:p>
            <a:r>
              <a:rPr lang="en-US" sz="2800" dirty="0" smtClean="0"/>
              <a:t>   1. </a:t>
            </a:r>
            <a:r>
              <a:rPr lang="en-US" sz="2800" dirty="0"/>
              <a:t>Traverse the left </a:t>
            </a:r>
            <a:r>
              <a:rPr lang="en-US" sz="2800" dirty="0" err="1" smtClean="0"/>
              <a:t>subtree</a:t>
            </a:r>
            <a:r>
              <a:rPr lang="en-US" sz="2800" dirty="0" smtClean="0"/>
              <a:t> first; and </a:t>
            </a:r>
            <a:r>
              <a:rPr lang="en-US" sz="2800" dirty="0"/>
              <a:t>then</a:t>
            </a:r>
          </a:p>
          <a:p>
            <a:r>
              <a:rPr lang="en-US" sz="2800" dirty="0" smtClean="0"/>
              <a:t>   2. </a:t>
            </a:r>
            <a:r>
              <a:rPr lang="en-US" sz="2800" dirty="0"/>
              <a:t>Traverse the right </a:t>
            </a:r>
            <a:r>
              <a:rPr lang="en-US" sz="2800" dirty="0" err="1" smtClean="0"/>
              <a:t>subtree</a:t>
            </a:r>
            <a:r>
              <a:rPr lang="en-US" sz="2800" dirty="0" smtClean="0"/>
              <a:t>; and </a:t>
            </a:r>
            <a:r>
              <a:rPr lang="en-US" sz="2800" dirty="0"/>
              <a:t>then</a:t>
            </a:r>
          </a:p>
          <a:p>
            <a:r>
              <a:rPr lang="en-US" sz="2800" dirty="0" smtClean="0"/>
              <a:t>   3. </a:t>
            </a:r>
            <a:r>
              <a:rPr lang="en-US" sz="2800" dirty="0"/>
              <a:t>Visit the root; 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2332212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Straight Connector 1"/>
          <p:cNvCxnSpPr>
            <a:stCxn id="11" idx="3"/>
          </p:cNvCxnSpPr>
          <p:nvPr/>
        </p:nvCxnSpPr>
        <p:spPr>
          <a:xfrm flipH="1">
            <a:off x="3687866" y="3046085"/>
            <a:ext cx="747893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Straight Connector 2"/>
          <p:cNvCxnSpPr/>
          <p:nvPr/>
        </p:nvCxnSpPr>
        <p:spPr>
          <a:xfrm flipH="1">
            <a:off x="3062244" y="3771900"/>
            <a:ext cx="463170" cy="6096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Straight Connector 3"/>
          <p:cNvCxnSpPr/>
          <p:nvPr/>
        </p:nvCxnSpPr>
        <p:spPr>
          <a:xfrm flipH="1" flipV="1">
            <a:off x="4824318" y="3046085"/>
            <a:ext cx="768549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>
            <a:off x="3687866" y="3543300"/>
            <a:ext cx="669778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 flipH="1" flipV="1">
            <a:off x="5592867" y="3543300"/>
            <a:ext cx="720339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 flipH="1">
            <a:off x="5099259" y="3771900"/>
            <a:ext cx="365961" cy="457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 flipH="1">
            <a:off x="2731806" y="4753954"/>
            <a:ext cx="330439" cy="681884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>
            <a:off x="5250835" y="4729030"/>
            <a:ext cx="342032" cy="7068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flipH="1">
            <a:off x="4789206" y="4737930"/>
            <a:ext cx="208405" cy="6979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Oval 10"/>
          <p:cNvSpPr/>
          <p:nvPr/>
        </p:nvSpPr>
        <p:spPr>
          <a:xfrm>
            <a:off x="4357644" y="25908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5326167" y="32766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/>
          <p:cNvSpPr/>
          <p:nvPr/>
        </p:nvSpPr>
        <p:spPr>
          <a:xfrm>
            <a:off x="3421166" y="32766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3980560" y="42291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/>
          <p:cNvSpPr/>
          <p:nvPr/>
        </p:nvSpPr>
        <p:spPr>
          <a:xfrm>
            <a:off x="2892752" y="4229100"/>
            <a:ext cx="533400" cy="533400"/>
          </a:xfrm>
          <a:prstGeom prst="ellipse">
            <a:avLst/>
          </a:prstGeom>
          <a:effectLst>
            <a:glow rad="139700">
              <a:schemeClr val="accent1">
                <a:satMod val="175000"/>
                <a:alpha val="40000"/>
              </a:schemeClr>
            </a:glow>
            <a:outerShdw blurRad="40000" dist="20000" dir="5400000" rotWithShape="0">
              <a:srgbClr val="000000">
                <a:alpha val="38000"/>
              </a:srgbClr>
            </a:outerShdw>
          </a:effectLst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Oval 15"/>
          <p:cNvSpPr/>
          <p:nvPr/>
        </p:nvSpPr>
        <p:spPr>
          <a:xfrm>
            <a:off x="4837272" y="4216993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Oval 16"/>
          <p:cNvSpPr/>
          <p:nvPr/>
        </p:nvSpPr>
        <p:spPr>
          <a:xfrm>
            <a:off x="5943600" y="4212008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Oval 17"/>
          <p:cNvSpPr/>
          <p:nvPr/>
        </p:nvSpPr>
        <p:spPr>
          <a:xfrm>
            <a:off x="4358358" y="519264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Oval 18"/>
          <p:cNvSpPr/>
          <p:nvPr/>
        </p:nvSpPr>
        <p:spPr>
          <a:xfrm>
            <a:off x="5439042" y="5169138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Oval 19"/>
          <p:cNvSpPr/>
          <p:nvPr/>
        </p:nvSpPr>
        <p:spPr>
          <a:xfrm>
            <a:off x="2376444" y="5184094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TextBox 25"/>
          <p:cNvSpPr txBox="1"/>
          <p:nvPr/>
        </p:nvSpPr>
        <p:spPr>
          <a:xfrm>
            <a:off x="4357048" y="2593594"/>
            <a:ext cx="54373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M</a:t>
            </a:r>
            <a:endParaRPr lang="en-US" sz="3200" b="1" dirty="0"/>
          </a:p>
        </p:txBody>
      </p:sp>
      <p:sp>
        <p:nvSpPr>
          <p:cNvPr id="27" name="TextBox 26"/>
          <p:cNvSpPr txBox="1"/>
          <p:nvPr/>
        </p:nvSpPr>
        <p:spPr>
          <a:xfrm>
            <a:off x="5401327" y="3262756"/>
            <a:ext cx="4267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V</a:t>
            </a:r>
            <a:endParaRPr lang="en-US" sz="3200" b="1" dirty="0"/>
          </a:p>
        </p:txBody>
      </p:sp>
      <p:sp>
        <p:nvSpPr>
          <p:cNvPr id="28" name="TextBox 27"/>
          <p:cNvSpPr txBox="1"/>
          <p:nvPr/>
        </p:nvSpPr>
        <p:spPr>
          <a:xfrm>
            <a:off x="3483592" y="3250010"/>
            <a:ext cx="44595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G</a:t>
            </a:r>
            <a:endParaRPr lang="en-US" sz="3200" b="1" dirty="0"/>
          </a:p>
        </p:txBody>
      </p:sp>
      <p:sp>
        <p:nvSpPr>
          <p:cNvPr id="29" name="TextBox 28"/>
          <p:cNvSpPr txBox="1"/>
          <p:nvPr/>
        </p:nvSpPr>
        <p:spPr>
          <a:xfrm>
            <a:off x="4077398" y="4198360"/>
            <a:ext cx="40908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K</a:t>
            </a:r>
            <a:endParaRPr lang="en-US" sz="3200" b="1" dirty="0"/>
          </a:p>
        </p:txBody>
      </p:sp>
      <p:sp>
        <p:nvSpPr>
          <p:cNvPr id="30" name="TextBox 29"/>
          <p:cNvSpPr txBox="1"/>
          <p:nvPr/>
        </p:nvSpPr>
        <p:spPr>
          <a:xfrm>
            <a:off x="4926956" y="4204953"/>
            <a:ext cx="37863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S</a:t>
            </a:r>
            <a:endParaRPr lang="en-US" sz="3200" b="1" dirty="0"/>
          </a:p>
        </p:txBody>
      </p:sp>
      <p:sp>
        <p:nvSpPr>
          <p:cNvPr id="31" name="TextBox 30"/>
          <p:cNvSpPr txBox="1"/>
          <p:nvPr/>
        </p:nvSpPr>
        <p:spPr>
          <a:xfrm>
            <a:off x="6038944" y="4186187"/>
            <a:ext cx="3802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Z</a:t>
            </a:r>
            <a:endParaRPr lang="en-US" sz="3200" b="1" dirty="0"/>
          </a:p>
        </p:txBody>
      </p:sp>
      <p:sp>
        <p:nvSpPr>
          <p:cNvPr id="32" name="TextBox 31"/>
          <p:cNvSpPr txBox="1"/>
          <p:nvPr/>
        </p:nvSpPr>
        <p:spPr>
          <a:xfrm>
            <a:off x="5531035" y="5158406"/>
            <a:ext cx="38824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T</a:t>
            </a:r>
            <a:endParaRPr lang="en-US" sz="3200" b="1" dirty="0"/>
          </a:p>
        </p:txBody>
      </p:sp>
      <p:sp>
        <p:nvSpPr>
          <p:cNvPr id="33" name="TextBox 32"/>
          <p:cNvSpPr txBox="1"/>
          <p:nvPr/>
        </p:nvSpPr>
        <p:spPr>
          <a:xfrm>
            <a:off x="4432804" y="5165344"/>
            <a:ext cx="40267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P</a:t>
            </a:r>
            <a:endParaRPr lang="en-US" sz="3200" b="1" dirty="0"/>
          </a:p>
        </p:txBody>
      </p:sp>
      <p:sp>
        <p:nvSpPr>
          <p:cNvPr id="34" name="TextBox 33"/>
          <p:cNvSpPr txBox="1"/>
          <p:nvPr/>
        </p:nvSpPr>
        <p:spPr>
          <a:xfrm>
            <a:off x="2437956" y="5143450"/>
            <a:ext cx="4331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A</a:t>
            </a:r>
            <a:endParaRPr lang="en-US" sz="3200" b="1" dirty="0"/>
          </a:p>
        </p:txBody>
      </p:sp>
      <p:sp>
        <p:nvSpPr>
          <p:cNvPr id="35" name="TextBox 34"/>
          <p:cNvSpPr txBox="1"/>
          <p:nvPr/>
        </p:nvSpPr>
        <p:spPr>
          <a:xfrm>
            <a:off x="2981560" y="4216993"/>
            <a:ext cx="3738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0000"/>
                </a:solidFill>
              </a:rPr>
              <a:t>F</a:t>
            </a:r>
            <a:endParaRPr lang="en-US" sz="3200" b="1" dirty="0">
              <a:solidFill>
                <a:srgbClr val="FF0000"/>
              </a:solidFill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2057659" y="6019800"/>
            <a:ext cx="958917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/>
              <a:t>A-</a:t>
            </a:r>
            <a:r>
              <a:rPr lang="en-US" sz="4400" b="1" dirty="0" smtClean="0">
                <a:solidFill>
                  <a:srgbClr val="FF0000"/>
                </a:solidFill>
              </a:rPr>
              <a:t>F</a:t>
            </a:r>
            <a:endParaRPr lang="en-US" sz="4400" b="1" dirty="0">
              <a:solidFill>
                <a:srgbClr val="FF0000"/>
              </a:solidFill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914400" y="228600"/>
            <a:ext cx="7315200" cy="224676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/>
              <a:t>The </a:t>
            </a:r>
            <a:r>
              <a:rPr lang="en-US" sz="2800" dirty="0" err="1" smtClean="0">
                <a:solidFill>
                  <a:srgbClr val="FF0000"/>
                </a:solidFill>
              </a:rPr>
              <a:t>postorder</a:t>
            </a:r>
            <a:r>
              <a:rPr lang="en-US" sz="2800" dirty="0" smtClean="0">
                <a:solidFill>
                  <a:srgbClr val="FF0000"/>
                </a:solidFill>
              </a:rPr>
              <a:t> </a:t>
            </a:r>
            <a:r>
              <a:rPr lang="en-US" sz="2800" dirty="0">
                <a:solidFill>
                  <a:srgbClr val="FF0000"/>
                </a:solidFill>
              </a:rPr>
              <a:t>traversal </a:t>
            </a:r>
            <a:r>
              <a:rPr lang="en-US" sz="2800" dirty="0" smtClean="0"/>
              <a:t>(left-right-root) is </a:t>
            </a:r>
            <a:r>
              <a:rPr lang="en-US" sz="2800" dirty="0"/>
              <a:t>defined recursively as follows</a:t>
            </a:r>
            <a:r>
              <a:rPr lang="en-US" sz="2800" dirty="0" smtClean="0"/>
              <a:t>.</a:t>
            </a:r>
          </a:p>
          <a:p>
            <a:r>
              <a:rPr lang="en-US" sz="2800" dirty="0" smtClean="0"/>
              <a:t>   1. </a:t>
            </a:r>
            <a:r>
              <a:rPr lang="en-US" sz="2800" dirty="0"/>
              <a:t>Traverse the left </a:t>
            </a:r>
            <a:r>
              <a:rPr lang="en-US" sz="2800" dirty="0" err="1" smtClean="0"/>
              <a:t>subtree</a:t>
            </a:r>
            <a:r>
              <a:rPr lang="en-US" sz="2800" dirty="0" smtClean="0"/>
              <a:t> first; and </a:t>
            </a:r>
            <a:r>
              <a:rPr lang="en-US" sz="2800" dirty="0"/>
              <a:t>then</a:t>
            </a:r>
          </a:p>
          <a:p>
            <a:r>
              <a:rPr lang="en-US" sz="2800" dirty="0" smtClean="0"/>
              <a:t>   2. </a:t>
            </a:r>
            <a:r>
              <a:rPr lang="en-US" sz="2800" dirty="0"/>
              <a:t>Traverse the right </a:t>
            </a:r>
            <a:r>
              <a:rPr lang="en-US" sz="2800" dirty="0" err="1" smtClean="0"/>
              <a:t>subtree</a:t>
            </a:r>
            <a:r>
              <a:rPr lang="en-US" sz="2800" dirty="0" smtClean="0"/>
              <a:t>; and </a:t>
            </a:r>
            <a:r>
              <a:rPr lang="en-US" sz="2800" dirty="0"/>
              <a:t>then</a:t>
            </a:r>
          </a:p>
          <a:p>
            <a:r>
              <a:rPr lang="en-US" sz="2800" dirty="0" smtClean="0"/>
              <a:t>   3. </a:t>
            </a:r>
            <a:r>
              <a:rPr lang="en-US" sz="2800" dirty="0"/>
              <a:t>Visit the root; 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39004980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Straight Connector 1"/>
          <p:cNvCxnSpPr>
            <a:stCxn id="11" idx="3"/>
          </p:cNvCxnSpPr>
          <p:nvPr/>
        </p:nvCxnSpPr>
        <p:spPr>
          <a:xfrm flipH="1">
            <a:off x="3687866" y="3046085"/>
            <a:ext cx="747893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Straight Connector 2"/>
          <p:cNvCxnSpPr/>
          <p:nvPr/>
        </p:nvCxnSpPr>
        <p:spPr>
          <a:xfrm flipH="1">
            <a:off x="3062244" y="3771900"/>
            <a:ext cx="463170" cy="6096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Straight Connector 3"/>
          <p:cNvCxnSpPr/>
          <p:nvPr/>
        </p:nvCxnSpPr>
        <p:spPr>
          <a:xfrm flipH="1" flipV="1">
            <a:off x="4824318" y="3046085"/>
            <a:ext cx="768549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>
            <a:off x="3687866" y="3543300"/>
            <a:ext cx="669778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 flipH="1" flipV="1">
            <a:off x="5592867" y="3543300"/>
            <a:ext cx="720339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 flipH="1">
            <a:off x="5099259" y="3771900"/>
            <a:ext cx="365961" cy="457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 flipH="1">
            <a:off x="2731806" y="4753954"/>
            <a:ext cx="330439" cy="681884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>
            <a:off x="5250835" y="4729030"/>
            <a:ext cx="342032" cy="7068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flipH="1">
            <a:off x="4789206" y="4737930"/>
            <a:ext cx="208405" cy="6979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Oval 10"/>
          <p:cNvSpPr/>
          <p:nvPr/>
        </p:nvSpPr>
        <p:spPr>
          <a:xfrm>
            <a:off x="4357644" y="25908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5326167" y="32766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/>
          <p:cNvSpPr/>
          <p:nvPr/>
        </p:nvSpPr>
        <p:spPr>
          <a:xfrm>
            <a:off x="3421166" y="32766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3980560" y="4229100"/>
            <a:ext cx="533400" cy="533400"/>
          </a:xfrm>
          <a:prstGeom prst="ellipse">
            <a:avLst/>
          </a:prstGeom>
          <a:effectLst>
            <a:glow rad="139700">
              <a:schemeClr val="accent1">
                <a:satMod val="175000"/>
                <a:alpha val="40000"/>
              </a:schemeClr>
            </a:glow>
            <a:outerShdw blurRad="40000" dist="20000" dir="5400000" rotWithShape="0">
              <a:srgbClr val="000000">
                <a:alpha val="38000"/>
              </a:srgbClr>
            </a:outerShdw>
          </a:effectLst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/>
          <p:cNvSpPr/>
          <p:nvPr/>
        </p:nvSpPr>
        <p:spPr>
          <a:xfrm>
            <a:off x="2892752" y="42291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Oval 15"/>
          <p:cNvSpPr/>
          <p:nvPr/>
        </p:nvSpPr>
        <p:spPr>
          <a:xfrm>
            <a:off x="4837272" y="4216993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Oval 16"/>
          <p:cNvSpPr/>
          <p:nvPr/>
        </p:nvSpPr>
        <p:spPr>
          <a:xfrm>
            <a:off x="5943600" y="4212008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Oval 17"/>
          <p:cNvSpPr/>
          <p:nvPr/>
        </p:nvSpPr>
        <p:spPr>
          <a:xfrm>
            <a:off x="4358358" y="519264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Oval 18"/>
          <p:cNvSpPr/>
          <p:nvPr/>
        </p:nvSpPr>
        <p:spPr>
          <a:xfrm>
            <a:off x="5439042" y="5169138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Oval 19"/>
          <p:cNvSpPr/>
          <p:nvPr/>
        </p:nvSpPr>
        <p:spPr>
          <a:xfrm>
            <a:off x="2376444" y="5184094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TextBox 25"/>
          <p:cNvSpPr txBox="1"/>
          <p:nvPr/>
        </p:nvSpPr>
        <p:spPr>
          <a:xfrm>
            <a:off x="4357048" y="2593594"/>
            <a:ext cx="54373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M</a:t>
            </a:r>
            <a:endParaRPr lang="en-US" sz="3200" b="1" dirty="0"/>
          </a:p>
        </p:txBody>
      </p:sp>
      <p:sp>
        <p:nvSpPr>
          <p:cNvPr id="27" name="TextBox 26"/>
          <p:cNvSpPr txBox="1"/>
          <p:nvPr/>
        </p:nvSpPr>
        <p:spPr>
          <a:xfrm>
            <a:off x="5401327" y="3262756"/>
            <a:ext cx="4267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V</a:t>
            </a:r>
            <a:endParaRPr lang="en-US" sz="3200" b="1" dirty="0"/>
          </a:p>
        </p:txBody>
      </p:sp>
      <p:sp>
        <p:nvSpPr>
          <p:cNvPr id="28" name="TextBox 27"/>
          <p:cNvSpPr txBox="1"/>
          <p:nvPr/>
        </p:nvSpPr>
        <p:spPr>
          <a:xfrm>
            <a:off x="3483592" y="3250010"/>
            <a:ext cx="44595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G</a:t>
            </a:r>
            <a:endParaRPr lang="en-US" sz="3200" b="1" dirty="0"/>
          </a:p>
        </p:txBody>
      </p:sp>
      <p:sp>
        <p:nvSpPr>
          <p:cNvPr id="29" name="TextBox 28"/>
          <p:cNvSpPr txBox="1"/>
          <p:nvPr/>
        </p:nvSpPr>
        <p:spPr>
          <a:xfrm>
            <a:off x="4077398" y="4198360"/>
            <a:ext cx="40908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0000"/>
                </a:solidFill>
              </a:rPr>
              <a:t>K</a:t>
            </a:r>
            <a:endParaRPr lang="en-US" sz="3200" b="1" dirty="0">
              <a:solidFill>
                <a:srgbClr val="FF0000"/>
              </a:solidFill>
            </a:endParaRPr>
          </a:p>
        </p:txBody>
      </p:sp>
      <p:sp>
        <p:nvSpPr>
          <p:cNvPr id="30" name="TextBox 29"/>
          <p:cNvSpPr txBox="1"/>
          <p:nvPr/>
        </p:nvSpPr>
        <p:spPr>
          <a:xfrm>
            <a:off x="4926956" y="4204953"/>
            <a:ext cx="37863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S</a:t>
            </a:r>
            <a:endParaRPr lang="en-US" sz="3200" b="1" dirty="0"/>
          </a:p>
        </p:txBody>
      </p:sp>
      <p:sp>
        <p:nvSpPr>
          <p:cNvPr id="31" name="TextBox 30"/>
          <p:cNvSpPr txBox="1"/>
          <p:nvPr/>
        </p:nvSpPr>
        <p:spPr>
          <a:xfrm>
            <a:off x="6038944" y="4186187"/>
            <a:ext cx="3802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Z</a:t>
            </a:r>
            <a:endParaRPr lang="en-US" sz="3200" b="1" dirty="0"/>
          </a:p>
        </p:txBody>
      </p:sp>
      <p:sp>
        <p:nvSpPr>
          <p:cNvPr id="32" name="TextBox 31"/>
          <p:cNvSpPr txBox="1"/>
          <p:nvPr/>
        </p:nvSpPr>
        <p:spPr>
          <a:xfrm>
            <a:off x="5531035" y="5158406"/>
            <a:ext cx="38824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T</a:t>
            </a:r>
            <a:endParaRPr lang="en-US" sz="3200" b="1" dirty="0"/>
          </a:p>
        </p:txBody>
      </p:sp>
      <p:sp>
        <p:nvSpPr>
          <p:cNvPr id="33" name="TextBox 32"/>
          <p:cNvSpPr txBox="1"/>
          <p:nvPr/>
        </p:nvSpPr>
        <p:spPr>
          <a:xfrm>
            <a:off x="4432804" y="5165344"/>
            <a:ext cx="40267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P</a:t>
            </a:r>
            <a:endParaRPr lang="en-US" sz="3200" b="1" dirty="0"/>
          </a:p>
        </p:txBody>
      </p:sp>
      <p:sp>
        <p:nvSpPr>
          <p:cNvPr id="34" name="TextBox 33"/>
          <p:cNvSpPr txBox="1"/>
          <p:nvPr/>
        </p:nvSpPr>
        <p:spPr>
          <a:xfrm>
            <a:off x="2437956" y="5143450"/>
            <a:ext cx="4331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A</a:t>
            </a:r>
            <a:endParaRPr lang="en-US" sz="3200" b="1" dirty="0"/>
          </a:p>
        </p:txBody>
      </p:sp>
      <p:sp>
        <p:nvSpPr>
          <p:cNvPr id="35" name="TextBox 34"/>
          <p:cNvSpPr txBox="1"/>
          <p:nvPr/>
        </p:nvSpPr>
        <p:spPr>
          <a:xfrm>
            <a:off x="2981560" y="4216993"/>
            <a:ext cx="3738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F</a:t>
            </a:r>
            <a:endParaRPr lang="en-US" sz="3200" b="1" dirty="0"/>
          </a:p>
        </p:txBody>
      </p:sp>
      <p:sp>
        <p:nvSpPr>
          <p:cNvPr id="37" name="TextBox 36"/>
          <p:cNvSpPr txBox="1"/>
          <p:nvPr/>
        </p:nvSpPr>
        <p:spPr>
          <a:xfrm>
            <a:off x="2057659" y="6019800"/>
            <a:ext cx="1441420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/>
              <a:t>A-F-</a:t>
            </a:r>
            <a:r>
              <a:rPr lang="en-US" sz="4400" b="1" dirty="0" smtClean="0">
                <a:solidFill>
                  <a:srgbClr val="FF0000"/>
                </a:solidFill>
              </a:rPr>
              <a:t>K</a:t>
            </a:r>
            <a:endParaRPr lang="en-US" sz="4400" b="1" dirty="0">
              <a:solidFill>
                <a:srgbClr val="FF0000"/>
              </a:solidFill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914400" y="228600"/>
            <a:ext cx="7315200" cy="224676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/>
              <a:t>The </a:t>
            </a:r>
            <a:r>
              <a:rPr lang="en-US" sz="2800" dirty="0" err="1" smtClean="0">
                <a:solidFill>
                  <a:srgbClr val="FF0000"/>
                </a:solidFill>
              </a:rPr>
              <a:t>postorder</a:t>
            </a:r>
            <a:r>
              <a:rPr lang="en-US" sz="2800" dirty="0" smtClean="0">
                <a:solidFill>
                  <a:srgbClr val="FF0000"/>
                </a:solidFill>
              </a:rPr>
              <a:t> </a:t>
            </a:r>
            <a:r>
              <a:rPr lang="en-US" sz="2800" dirty="0">
                <a:solidFill>
                  <a:srgbClr val="FF0000"/>
                </a:solidFill>
              </a:rPr>
              <a:t>traversal </a:t>
            </a:r>
            <a:r>
              <a:rPr lang="en-US" sz="2800" dirty="0" smtClean="0"/>
              <a:t>(left-right-root) is </a:t>
            </a:r>
            <a:r>
              <a:rPr lang="en-US" sz="2800" dirty="0"/>
              <a:t>defined recursively as follows</a:t>
            </a:r>
            <a:r>
              <a:rPr lang="en-US" sz="2800" dirty="0" smtClean="0"/>
              <a:t>.</a:t>
            </a:r>
          </a:p>
          <a:p>
            <a:r>
              <a:rPr lang="en-US" sz="2800" dirty="0" smtClean="0"/>
              <a:t>   1. </a:t>
            </a:r>
            <a:r>
              <a:rPr lang="en-US" sz="2800" dirty="0"/>
              <a:t>Traverse the left </a:t>
            </a:r>
            <a:r>
              <a:rPr lang="en-US" sz="2800" dirty="0" err="1" smtClean="0"/>
              <a:t>subtree</a:t>
            </a:r>
            <a:r>
              <a:rPr lang="en-US" sz="2800" dirty="0" smtClean="0"/>
              <a:t> first; and </a:t>
            </a:r>
            <a:r>
              <a:rPr lang="en-US" sz="2800" dirty="0"/>
              <a:t>then</a:t>
            </a:r>
          </a:p>
          <a:p>
            <a:r>
              <a:rPr lang="en-US" sz="2800" dirty="0" smtClean="0"/>
              <a:t>   2. </a:t>
            </a:r>
            <a:r>
              <a:rPr lang="en-US" sz="2800" dirty="0"/>
              <a:t>Traverse the right </a:t>
            </a:r>
            <a:r>
              <a:rPr lang="en-US" sz="2800" dirty="0" err="1" smtClean="0"/>
              <a:t>subtree</a:t>
            </a:r>
            <a:r>
              <a:rPr lang="en-US" sz="2800" dirty="0" smtClean="0"/>
              <a:t>; and </a:t>
            </a:r>
            <a:r>
              <a:rPr lang="en-US" sz="2800" dirty="0"/>
              <a:t>then</a:t>
            </a:r>
          </a:p>
          <a:p>
            <a:r>
              <a:rPr lang="en-US" sz="2800" dirty="0" smtClean="0"/>
              <a:t>   3. </a:t>
            </a:r>
            <a:r>
              <a:rPr lang="en-US" sz="2800" dirty="0"/>
              <a:t>Visit the root; 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2325282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Straight Connector 1"/>
          <p:cNvCxnSpPr>
            <a:stCxn id="11" idx="3"/>
          </p:cNvCxnSpPr>
          <p:nvPr/>
        </p:nvCxnSpPr>
        <p:spPr>
          <a:xfrm flipH="1">
            <a:off x="3687866" y="3046085"/>
            <a:ext cx="747893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Straight Connector 2"/>
          <p:cNvCxnSpPr/>
          <p:nvPr/>
        </p:nvCxnSpPr>
        <p:spPr>
          <a:xfrm flipH="1">
            <a:off x="3062244" y="3771900"/>
            <a:ext cx="463170" cy="6096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Straight Connector 3"/>
          <p:cNvCxnSpPr/>
          <p:nvPr/>
        </p:nvCxnSpPr>
        <p:spPr>
          <a:xfrm flipH="1" flipV="1">
            <a:off x="4824318" y="3046085"/>
            <a:ext cx="768549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>
            <a:off x="3687866" y="3543300"/>
            <a:ext cx="669778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 flipH="1" flipV="1">
            <a:off x="5592867" y="3543300"/>
            <a:ext cx="720339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 flipH="1">
            <a:off x="5099259" y="3771900"/>
            <a:ext cx="365961" cy="457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 flipH="1">
            <a:off x="2731806" y="4753954"/>
            <a:ext cx="330439" cy="681884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>
            <a:off x="5250835" y="4729030"/>
            <a:ext cx="342032" cy="7068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flipH="1">
            <a:off x="4789206" y="4737930"/>
            <a:ext cx="208405" cy="6979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Oval 10"/>
          <p:cNvSpPr/>
          <p:nvPr/>
        </p:nvSpPr>
        <p:spPr>
          <a:xfrm>
            <a:off x="4357644" y="25908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5326167" y="32766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/>
          <p:cNvSpPr/>
          <p:nvPr/>
        </p:nvSpPr>
        <p:spPr>
          <a:xfrm>
            <a:off x="3421166" y="3276600"/>
            <a:ext cx="533400" cy="533400"/>
          </a:xfrm>
          <a:prstGeom prst="ellipse">
            <a:avLst/>
          </a:prstGeom>
          <a:effectLst>
            <a:glow rad="139700">
              <a:schemeClr val="accent1">
                <a:satMod val="175000"/>
                <a:alpha val="40000"/>
              </a:schemeClr>
            </a:glow>
            <a:outerShdw blurRad="40000" dist="20000" dir="5400000" rotWithShape="0">
              <a:srgbClr val="000000">
                <a:alpha val="38000"/>
              </a:srgbClr>
            </a:outerShdw>
          </a:effectLst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3980560" y="42291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/>
          <p:cNvSpPr/>
          <p:nvPr/>
        </p:nvSpPr>
        <p:spPr>
          <a:xfrm>
            <a:off x="2892752" y="42291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Oval 15"/>
          <p:cNvSpPr/>
          <p:nvPr/>
        </p:nvSpPr>
        <p:spPr>
          <a:xfrm>
            <a:off x="4837272" y="4216993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Oval 16"/>
          <p:cNvSpPr/>
          <p:nvPr/>
        </p:nvSpPr>
        <p:spPr>
          <a:xfrm>
            <a:off x="5943600" y="4212008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Oval 17"/>
          <p:cNvSpPr/>
          <p:nvPr/>
        </p:nvSpPr>
        <p:spPr>
          <a:xfrm>
            <a:off x="4358358" y="519264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Oval 18"/>
          <p:cNvSpPr/>
          <p:nvPr/>
        </p:nvSpPr>
        <p:spPr>
          <a:xfrm>
            <a:off x="5439042" y="5169138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Oval 19"/>
          <p:cNvSpPr/>
          <p:nvPr/>
        </p:nvSpPr>
        <p:spPr>
          <a:xfrm>
            <a:off x="2376444" y="5184094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TextBox 25"/>
          <p:cNvSpPr txBox="1"/>
          <p:nvPr/>
        </p:nvSpPr>
        <p:spPr>
          <a:xfrm>
            <a:off x="4357048" y="2593594"/>
            <a:ext cx="54373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M</a:t>
            </a:r>
            <a:endParaRPr lang="en-US" sz="3200" b="1" dirty="0"/>
          </a:p>
        </p:txBody>
      </p:sp>
      <p:sp>
        <p:nvSpPr>
          <p:cNvPr id="27" name="TextBox 26"/>
          <p:cNvSpPr txBox="1"/>
          <p:nvPr/>
        </p:nvSpPr>
        <p:spPr>
          <a:xfrm>
            <a:off x="5401327" y="3262756"/>
            <a:ext cx="4267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V</a:t>
            </a:r>
            <a:endParaRPr lang="en-US" sz="3200" b="1" dirty="0"/>
          </a:p>
        </p:txBody>
      </p:sp>
      <p:sp>
        <p:nvSpPr>
          <p:cNvPr id="28" name="TextBox 27"/>
          <p:cNvSpPr txBox="1"/>
          <p:nvPr/>
        </p:nvSpPr>
        <p:spPr>
          <a:xfrm>
            <a:off x="3483592" y="3250010"/>
            <a:ext cx="44595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0000"/>
                </a:solidFill>
              </a:rPr>
              <a:t>G</a:t>
            </a:r>
            <a:endParaRPr lang="en-US" sz="3200" b="1" dirty="0">
              <a:solidFill>
                <a:srgbClr val="FF0000"/>
              </a:solidFill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4077398" y="4198360"/>
            <a:ext cx="40908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K</a:t>
            </a:r>
            <a:endParaRPr lang="en-US" sz="3200" b="1" dirty="0"/>
          </a:p>
        </p:txBody>
      </p:sp>
      <p:sp>
        <p:nvSpPr>
          <p:cNvPr id="30" name="TextBox 29"/>
          <p:cNvSpPr txBox="1"/>
          <p:nvPr/>
        </p:nvSpPr>
        <p:spPr>
          <a:xfrm>
            <a:off x="4926956" y="4204953"/>
            <a:ext cx="37863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S</a:t>
            </a:r>
            <a:endParaRPr lang="en-US" sz="3200" b="1" dirty="0"/>
          </a:p>
        </p:txBody>
      </p:sp>
      <p:sp>
        <p:nvSpPr>
          <p:cNvPr id="31" name="TextBox 30"/>
          <p:cNvSpPr txBox="1"/>
          <p:nvPr/>
        </p:nvSpPr>
        <p:spPr>
          <a:xfrm>
            <a:off x="6038944" y="4186187"/>
            <a:ext cx="3802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Z</a:t>
            </a:r>
            <a:endParaRPr lang="en-US" sz="3200" b="1" dirty="0"/>
          </a:p>
        </p:txBody>
      </p:sp>
      <p:sp>
        <p:nvSpPr>
          <p:cNvPr id="32" name="TextBox 31"/>
          <p:cNvSpPr txBox="1"/>
          <p:nvPr/>
        </p:nvSpPr>
        <p:spPr>
          <a:xfrm>
            <a:off x="5531035" y="5158406"/>
            <a:ext cx="38824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T</a:t>
            </a:r>
            <a:endParaRPr lang="en-US" sz="3200" b="1" dirty="0"/>
          </a:p>
        </p:txBody>
      </p:sp>
      <p:sp>
        <p:nvSpPr>
          <p:cNvPr id="33" name="TextBox 32"/>
          <p:cNvSpPr txBox="1"/>
          <p:nvPr/>
        </p:nvSpPr>
        <p:spPr>
          <a:xfrm>
            <a:off x="4432804" y="5165344"/>
            <a:ext cx="40267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P</a:t>
            </a:r>
            <a:endParaRPr lang="en-US" sz="3200" b="1" dirty="0"/>
          </a:p>
        </p:txBody>
      </p:sp>
      <p:sp>
        <p:nvSpPr>
          <p:cNvPr id="34" name="TextBox 33"/>
          <p:cNvSpPr txBox="1"/>
          <p:nvPr/>
        </p:nvSpPr>
        <p:spPr>
          <a:xfrm>
            <a:off x="2437956" y="5143450"/>
            <a:ext cx="4331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A</a:t>
            </a:r>
            <a:endParaRPr lang="en-US" sz="3200" b="1" dirty="0"/>
          </a:p>
        </p:txBody>
      </p:sp>
      <p:sp>
        <p:nvSpPr>
          <p:cNvPr id="35" name="TextBox 34"/>
          <p:cNvSpPr txBox="1"/>
          <p:nvPr/>
        </p:nvSpPr>
        <p:spPr>
          <a:xfrm>
            <a:off x="2981560" y="4216993"/>
            <a:ext cx="3738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F</a:t>
            </a:r>
            <a:endParaRPr lang="en-US" sz="3200" b="1" dirty="0"/>
          </a:p>
        </p:txBody>
      </p:sp>
      <p:sp>
        <p:nvSpPr>
          <p:cNvPr id="37" name="TextBox 36"/>
          <p:cNvSpPr txBox="1"/>
          <p:nvPr/>
        </p:nvSpPr>
        <p:spPr>
          <a:xfrm>
            <a:off x="2057659" y="6019800"/>
            <a:ext cx="1973617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/>
              <a:t>A-F-K-</a:t>
            </a:r>
            <a:r>
              <a:rPr lang="en-US" sz="4400" b="1" dirty="0" smtClean="0">
                <a:solidFill>
                  <a:srgbClr val="FF0000"/>
                </a:solidFill>
              </a:rPr>
              <a:t>G</a:t>
            </a:r>
            <a:endParaRPr lang="en-US" sz="4400" b="1" dirty="0">
              <a:solidFill>
                <a:srgbClr val="FF0000"/>
              </a:solidFill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914400" y="228600"/>
            <a:ext cx="7315200" cy="224676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/>
              <a:t>The </a:t>
            </a:r>
            <a:r>
              <a:rPr lang="en-US" sz="2800" dirty="0" err="1" smtClean="0">
                <a:solidFill>
                  <a:srgbClr val="FF0000"/>
                </a:solidFill>
              </a:rPr>
              <a:t>postorder</a:t>
            </a:r>
            <a:r>
              <a:rPr lang="en-US" sz="2800" dirty="0" smtClean="0">
                <a:solidFill>
                  <a:srgbClr val="FF0000"/>
                </a:solidFill>
              </a:rPr>
              <a:t> </a:t>
            </a:r>
            <a:r>
              <a:rPr lang="en-US" sz="2800" dirty="0">
                <a:solidFill>
                  <a:srgbClr val="FF0000"/>
                </a:solidFill>
              </a:rPr>
              <a:t>traversal </a:t>
            </a:r>
            <a:r>
              <a:rPr lang="en-US" sz="2800" dirty="0" smtClean="0"/>
              <a:t>(left-right-root) is </a:t>
            </a:r>
            <a:r>
              <a:rPr lang="en-US" sz="2800" dirty="0"/>
              <a:t>defined recursively as follows</a:t>
            </a:r>
            <a:r>
              <a:rPr lang="en-US" sz="2800" dirty="0" smtClean="0"/>
              <a:t>.</a:t>
            </a:r>
          </a:p>
          <a:p>
            <a:r>
              <a:rPr lang="en-US" sz="2800" dirty="0" smtClean="0"/>
              <a:t>   1. </a:t>
            </a:r>
            <a:r>
              <a:rPr lang="en-US" sz="2800" dirty="0"/>
              <a:t>Traverse the left </a:t>
            </a:r>
            <a:r>
              <a:rPr lang="en-US" sz="2800" dirty="0" err="1" smtClean="0"/>
              <a:t>subtree</a:t>
            </a:r>
            <a:r>
              <a:rPr lang="en-US" sz="2800" dirty="0" smtClean="0"/>
              <a:t> first; and </a:t>
            </a:r>
            <a:r>
              <a:rPr lang="en-US" sz="2800" dirty="0"/>
              <a:t>then</a:t>
            </a:r>
          </a:p>
          <a:p>
            <a:r>
              <a:rPr lang="en-US" sz="2800" dirty="0" smtClean="0"/>
              <a:t>   2. </a:t>
            </a:r>
            <a:r>
              <a:rPr lang="en-US" sz="2800" dirty="0"/>
              <a:t>Traverse the right </a:t>
            </a:r>
            <a:r>
              <a:rPr lang="en-US" sz="2800" dirty="0" err="1" smtClean="0"/>
              <a:t>subtree</a:t>
            </a:r>
            <a:r>
              <a:rPr lang="en-US" sz="2800" dirty="0" smtClean="0"/>
              <a:t>; and </a:t>
            </a:r>
            <a:r>
              <a:rPr lang="en-US" sz="2800" dirty="0"/>
              <a:t>then</a:t>
            </a:r>
          </a:p>
          <a:p>
            <a:r>
              <a:rPr lang="en-US" sz="2800" dirty="0" smtClean="0"/>
              <a:t>   3. </a:t>
            </a:r>
            <a:r>
              <a:rPr lang="en-US" sz="2800" dirty="0"/>
              <a:t>Visit the root; 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10033665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Straight Connector 1"/>
          <p:cNvCxnSpPr>
            <a:stCxn id="11" idx="3"/>
          </p:cNvCxnSpPr>
          <p:nvPr/>
        </p:nvCxnSpPr>
        <p:spPr>
          <a:xfrm flipH="1">
            <a:off x="3687866" y="3046085"/>
            <a:ext cx="747893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Straight Connector 2"/>
          <p:cNvCxnSpPr/>
          <p:nvPr/>
        </p:nvCxnSpPr>
        <p:spPr>
          <a:xfrm flipH="1">
            <a:off x="3062244" y="3771900"/>
            <a:ext cx="463170" cy="6096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Straight Connector 3"/>
          <p:cNvCxnSpPr/>
          <p:nvPr/>
        </p:nvCxnSpPr>
        <p:spPr>
          <a:xfrm flipH="1" flipV="1">
            <a:off x="4824318" y="3046085"/>
            <a:ext cx="768549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>
            <a:off x="3687866" y="3543300"/>
            <a:ext cx="669778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 flipH="1" flipV="1">
            <a:off x="5592867" y="3543300"/>
            <a:ext cx="720339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 flipH="1">
            <a:off x="5099259" y="3771900"/>
            <a:ext cx="365961" cy="457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 flipH="1">
            <a:off x="2731806" y="4753954"/>
            <a:ext cx="330439" cy="681884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>
            <a:off x="5250835" y="4729030"/>
            <a:ext cx="342032" cy="7068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flipH="1">
            <a:off x="4789206" y="4737930"/>
            <a:ext cx="208405" cy="6979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Oval 10"/>
          <p:cNvSpPr/>
          <p:nvPr/>
        </p:nvSpPr>
        <p:spPr>
          <a:xfrm>
            <a:off x="4357644" y="2590800"/>
            <a:ext cx="533400" cy="533400"/>
          </a:xfrm>
          <a:prstGeom prst="ellipse">
            <a:avLst/>
          </a:prstGeom>
          <a:effectLst>
            <a:glow rad="139700">
              <a:schemeClr val="accent1">
                <a:satMod val="175000"/>
                <a:alpha val="40000"/>
              </a:schemeClr>
            </a:glow>
            <a:outerShdw blurRad="40000" dist="20000" dir="5400000" rotWithShape="0">
              <a:srgbClr val="000000">
                <a:alpha val="38000"/>
              </a:srgbClr>
            </a:outerShdw>
          </a:effectLst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5326167" y="327660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/>
          <p:cNvSpPr/>
          <p:nvPr/>
        </p:nvSpPr>
        <p:spPr>
          <a:xfrm>
            <a:off x="3421166" y="327660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3980560" y="422910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/>
          <p:cNvSpPr/>
          <p:nvPr/>
        </p:nvSpPr>
        <p:spPr>
          <a:xfrm>
            <a:off x="2892752" y="422910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Oval 15"/>
          <p:cNvSpPr/>
          <p:nvPr/>
        </p:nvSpPr>
        <p:spPr>
          <a:xfrm>
            <a:off x="4837272" y="4216993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Oval 16"/>
          <p:cNvSpPr/>
          <p:nvPr/>
        </p:nvSpPr>
        <p:spPr>
          <a:xfrm>
            <a:off x="5943600" y="4212008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Oval 17"/>
          <p:cNvSpPr/>
          <p:nvPr/>
        </p:nvSpPr>
        <p:spPr>
          <a:xfrm>
            <a:off x="4358358" y="519264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Oval 18"/>
          <p:cNvSpPr/>
          <p:nvPr/>
        </p:nvSpPr>
        <p:spPr>
          <a:xfrm>
            <a:off x="5439042" y="5169138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Oval 19"/>
          <p:cNvSpPr/>
          <p:nvPr/>
        </p:nvSpPr>
        <p:spPr>
          <a:xfrm>
            <a:off x="2376444" y="5184094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TextBox 21"/>
          <p:cNvSpPr txBox="1"/>
          <p:nvPr/>
        </p:nvSpPr>
        <p:spPr>
          <a:xfrm>
            <a:off x="914400" y="228600"/>
            <a:ext cx="7315200" cy="224676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/>
              <a:t>The </a:t>
            </a:r>
            <a:r>
              <a:rPr lang="en-US" sz="2800" dirty="0" smtClean="0">
                <a:solidFill>
                  <a:srgbClr val="FF0000"/>
                </a:solidFill>
              </a:rPr>
              <a:t>preorder </a:t>
            </a:r>
            <a:r>
              <a:rPr lang="en-US" sz="2800" dirty="0">
                <a:solidFill>
                  <a:srgbClr val="FF0000"/>
                </a:solidFill>
              </a:rPr>
              <a:t>traversal </a:t>
            </a:r>
            <a:r>
              <a:rPr lang="en-US" sz="2800" dirty="0" smtClean="0"/>
              <a:t>(root-left-right) is </a:t>
            </a:r>
            <a:r>
              <a:rPr lang="en-US" sz="2800" dirty="0"/>
              <a:t>defined recursively as follows</a:t>
            </a:r>
            <a:r>
              <a:rPr lang="en-US" sz="2800" dirty="0" smtClean="0"/>
              <a:t>.</a:t>
            </a:r>
          </a:p>
          <a:p>
            <a:r>
              <a:rPr lang="en-US" sz="2800" dirty="0" smtClean="0"/>
              <a:t>   1. Visit </a:t>
            </a:r>
            <a:r>
              <a:rPr lang="en-US" sz="2800" dirty="0"/>
              <a:t>the root first; and then</a:t>
            </a:r>
          </a:p>
          <a:p>
            <a:r>
              <a:rPr lang="en-US" sz="2800" dirty="0" smtClean="0"/>
              <a:t>   2. Traverse </a:t>
            </a:r>
            <a:r>
              <a:rPr lang="en-US" sz="2800" dirty="0"/>
              <a:t>the left </a:t>
            </a:r>
            <a:r>
              <a:rPr lang="en-US" sz="2800" dirty="0" err="1"/>
              <a:t>subtree</a:t>
            </a:r>
            <a:r>
              <a:rPr lang="en-US" sz="2800" dirty="0"/>
              <a:t>; and then</a:t>
            </a:r>
          </a:p>
          <a:p>
            <a:r>
              <a:rPr lang="en-US" sz="2800" dirty="0" smtClean="0"/>
              <a:t>   3. Traverse </a:t>
            </a:r>
            <a:r>
              <a:rPr lang="en-US" sz="2800" dirty="0"/>
              <a:t>the right </a:t>
            </a:r>
            <a:r>
              <a:rPr lang="en-US" sz="2800" dirty="0" err="1"/>
              <a:t>subtree</a:t>
            </a:r>
            <a:r>
              <a:rPr lang="en-US" sz="2800" dirty="0" smtClean="0"/>
              <a:t>.</a:t>
            </a:r>
            <a:endParaRPr lang="en-US" sz="2800" dirty="0"/>
          </a:p>
        </p:txBody>
      </p:sp>
      <p:sp>
        <p:nvSpPr>
          <p:cNvPr id="26" name="TextBox 25"/>
          <p:cNvSpPr txBox="1"/>
          <p:nvPr/>
        </p:nvSpPr>
        <p:spPr>
          <a:xfrm>
            <a:off x="4357048" y="2593594"/>
            <a:ext cx="54373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0000"/>
                </a:solidFill>
              </a:rPr>
              <a:t>M</a:t>
            </a:r>
            <a:endParaRPr lang="en-US" sz="3200" b="1" dirty="0">
              <a:solidFill>
                <a:srgbClr val="FF0000"/>
              </a:solidFill>
            </a:endParaRPr>
          </a:p>
        </p:txBody>
      </p:sp>
      <p:sp>
        <p:nvSpPr>
          <p:cNvPr id="27" name="TextBox 26"/>
          <p:cNvSpPr txBox="1"/>
          <p:nvPr/>
        </p:nvSpPr>
        <p:spPr>
          <a:xfrm>
            <a:off x="5401327" y="3262756"/>
            <a:ext cx="4267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V</a:t>
            </a:r>
            <a:endParaRPr lang="en-US" sz="3200" b="1" dirty="0"/>
          </a:p>
        </p:txBody>
      </p:sp>
      <p:sp>
        <p:nvSpPr>
          <p:cNvPr id="28" name="TextBox 27"/>
          <p:cNvSpPr txBox="1"/>
          <p:nvPr/>
        </p:nvSpPr>
        <p:spPr>
          <a:xfrm>
            <a:off x="3488297" y="3250010"/>
            <a:ext cx="44595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G</a:t>
            </a:r>
            <a:endParaRPr lang="en-US" sz="3200" b="1" dirty="0"/>
          </a:p>
        </p:txBody>
      </p:sp>
      <p:sp>
        <p:nvSpPr>
          <p:cNvPr id="29" name="TextBox 28"/>
          <p:cNvSpPr txBox="1"/>
          <p:nvPr/>
        </p:nvSpPr>
        <p:spPr>
          <a:xfrm>
            <a:off x="4077398" y="4198360"/>
            <a:ext cx="40908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K</a:t>
            </a:r>
            <a:endParaRPr lang="en-US" sz="3200" b="1" dirty="0"/>
          </a:p>
        </p:txBody>
      </p:sp>
      <p:sp>
        <p:nvSpPr>
          <p:cNvPr id="30" name="TextBox 29"/>
          <p:cNvSpPr txBox="1"/>
          <p:nvPr/>
        </p:nvSpPr>
        <p:spPr>
          <a:xfrm>
            <a:off x="4926956" y="4204953"/>
            <a:ext cx="37863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S</a:t>
            </a:r>
            <a:endParaRPr lang="en-US" sz="3200" b="1" dirty="0"/>
          </a:p>
        </p:txBody>
      </p:sp>
      <p:sp>
        <p:nvSpPr>
          <p:cNvPr id="31" name="TextBox 30"/>
          <p:cNvSpPr txBox="1"/>
          <p:nvPr/>
        </p:nvSpPr>
        <p:spPr>
          <a:xfrm>
            <a:off x="6038944" y="4186187"/>
            <a:ext cx="3802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Z</a:t>
            </a:r>
            <a:endParaRPr lang="en-US" sz="3200" b="1" dirty="0"/>
          </a:p>
        </p:txBody>
      </p:sp>
      <p:sp>
        <p:nvSpPr>
          <p:cNvPr id="32" name="TextBox 31"/>
          <p:cNvSpPr txBox="1"/>
          <p:nvPr/>
        </p:nvSpPr>
        <p:spPr>
          <a:xfrm>
            <a:off x="5531035" y="5158406"/>
            <a:ext cx="38824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T</a:t>
            </a:r>
            <a:endParaRPr lang="en-US" sz="3200" b="1" dirty="0"/>
          </a:p>
        </p:txBody>
      </p:sp>
      <p:sp>
        <p:nvSpPr>
          <p:cNvPr id="33" name="TextBox 32"/>
          <p:cNvSpPr txBox="1"/>
          <p:nvPr/>
        </p:nvSpPr>
        <p:spPr>
          <a:xfrm>
            <a:off x="4432804" y="5165344"/>
            <a:ext cx="40267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P</a:t>
            </a:r>
            <a:endParaRPr lang="en-US" sz="3200" b="1" dirty="0"/>
          </a:p>
        </p:txBody>
      </p:sp>
      <p:sp>
        <p:nvSpPr>
          <p:cNvPr id="34" name="TextBox 33"/>
          <p:cNvSpPr txBox="1"/>
          <p:nvPr/>
        </p:nvSpPr>
        <p:spPr>
          <a:xfrm>
            <a:off x="2437956" y="5143450"/>
            <a:ext cx="4331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A</a:t>
            </a:r>
            <a:endParaRPr lang="en-US" sz="3200" b="1" dirty="0"/>
          </a:p>
        </p:txBody>
      </p:sp>
      <p:sp>
        <p:nvSpPr>
          <p:cNvPr id="35" name="TextBox 34"/>
          <p:cNvSpPr txBox="1"/>
          <p:nvPr/>
        </p:nvSpPr>
        <p:spPr>
          <a:xfrm>
            <a:off x="2981560" y="4216993"/>
            <a:ext cx="3738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F</a:t>
            </a:r>
            <a:endParaRPr lang="en-US" sz="3200" b="1" dirty="0"/>
          </a:p>
        </p:txBody>
      </p:sp>
      <p:sp>
        <p:nvSpPr>
          <p:cNvPr id="37" name="TextBox 36"/>
          <p:cNvSpPr txBox="1"/>
          <p:nvPr/>
        </p:nvSpPr>
        <p:spPr>
          <a:xfrm>
            <a:off x="2057659" y="6019800"/>
            <a:ext cx="678391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rgbClr val="FF0000"/>
                </a:solidFill>
              </a:rPr>
              <a:t>M</a:t>
            </a:r>
            <a:endParaRPr lang="en-US" sz="44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487808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Straight Connector 1"/>
          <p:cNvCxnSpPr>
            <a:stCxn id="11" idx="3"/>
          </p:cNvCxnSpPr>
          <p:nvPr/>
        </p:nvCxnSpPr>
        <p:spPr>
          <a:xfrm flipH="1">
            <a:off x="3687866" y="3046085"/>
            <a:ext cx="747893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Straight Connector 2"/>
          <p:cNvCxnSpPr/>
          <p:nvPr/>
        </p:nvCxnSpPr>
        <p:spPr>
          <a:xfrm flipH="1">
            <a:off x="3062244" y="3771900"/>
            <a:ext cx="463170" cy="6096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Straight Connector 3"/>
          <p:cNvCxnSpPr/>
          <p:nvPr/>
        </p:nvCxnSpPr>
        <p:spPr>
          <a:xfrm flipH="1" flipV="1">
            <a:off x="4824318" y="3046085"/>
            <a:ext cx="768549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>
            <a:off x="3687866" y="3543300"/>
            <a:ext cx="669778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 flipH="1" flipV="1">
            <a:off x="5592867" y="3543300"/>
            <a:ext cx="720339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 flipH="1">
            <a:off x="5099259" y="3771900"/>
            <a:ext cx="365961" cy="457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 flipH="1">
            <a:off x="2731806" y="4753954"/>
            <a:ext cx="330439" cy="681884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>
            <a:off x="5250835" y="4729030"/>
            <a:ext cx="342032" cy="7068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flipH="1">
            <a:off x="4789206" y="4737930"/>
            <a:ext cx="208405" cy="6979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Oval 10"/>
          <p:cNvSpPr/>
          <p:nvPr/>
        </p:nvSpPr>
        <p:spPr>
          <a:xfrm>
            <a:off x="4357644" y="25908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5326167" y="32766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/>
          <p:cNvSpPr/>
          <p:nvPr/>
        </p:nvSpPr>
        <p:spPr>
          <a:xfrm>
            <a:off x="3421166" y="32766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3980560" y="42291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/>
          <p:cNvSpPr/>
          <p:nvPr/>
        </p:nvSpPr>
        <p:spPr>
          <a:xfrm>
            <a:off x="2892752" y="42291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Oval 15"/>
          <p:cNvSpPr/>
          <p:nvPr/>
        </p:nvSpPr>
        <p:spPr>
          <a:xfrm>
            <a:off x="4837272" y="4216993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Oval 16"/>
          <p:cNvSpPr/>
          <p:nvPr/>
        </p:nvSpPr>
        <p:spPr>
          <a:xfrm>
            <a:off x="5943600" y="4212008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Oval 17"/>
          <p:cNvSpPr/>
          <p:nvPr/>
        </p:nvSpPr>
        <p:spPr>
          <a:xfrm>
            <a:off x="4358358" y="5192640"/>
            <a:ext cx="533400" cy="533400"/>
          </a:xfrm>
          <a:prstGeom prst="ellipse">
            <a:avLst/>
          </a:prstGeom>
          <a:effectLst>
            <a:glow rad="139700">
              <a:schemeClr val="accent1">
                <a:satMod val="175000"/>
                <a:alpha val="40000"/>
              </a:schemeClr>
            </a:glow>
            <a:outerShdw blurRad="40000" dist="20000" dir="5400000" rotWithShape="0">
              <a:srgbClr val="000000">
                <a:alpha val="38000"/>
              </a:srgbClr>
            </a:outerShdw>
          </a:effectLst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Oval 18"/>
          <p:cNvSpPr/>
          <p:nvPr/>
        </p:nvSpPr>
        <p:spPr>
          <a:xfrm>
            <a:off x="5439042" y="5169138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Oval 19"/>
          <p:cNvSpPr/>
          <p:nvPr/>
        </p:nvSpPr>
        <p:spPr>
          <a:xfrm>
            <a:off x="2376444" y="5184094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TextBox 25"/>
          <p:cNvSpPr txBox="1"/>
          <p:nvPr/>
        </p:nvSpPr>
        <p:spPr>
          <a:xfrm>
            <a:off x="4357048" y="2593594"/>
            <a:ext cx="54373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M</a:t>
            </a:r>
            <a:endParaRPr lang="en-US" sz="3200" b="1" dirty="0"/>
          </a:p>
        </p:txBody>
      </p:sp>
      <p:sp>
        <p:nvSpPr>
          <p:cNvPr id="27" name="TextBox 26"/>
          <p:cNvSpPr txBox="1"/>
          <p:nvPr/>
        </p:nvSpPr>
        <p:spPr>
          <a:xfrm>
            <a:off x="5401327" y="3262756"/>
            <a:ext cx="4267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V</a:t>
            </a:r>
            <a:endParaRPr lang="en-US" sz="3200" b="1" dirty="0"/>
          </a:p>
        </p:txBody>
      </p:sp>
      <p:sp>
        <p:nvSpPr>
          <p:cNvPr id="28" name="TextBox 27"/>
          <p:cNvSpPr txBox="1"/>
          <p:nvPr/>
        </p:nvSpPr>
        <p:spPr>
          <a:xfrm>
            <a:off x="3483592" y="3250010"/>
            <a:ext cx="44595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G</a:t>
            </a:r>
            <a:endParaRPr lang="en-US" sz="3200" b="1" dirty="0"/>
          </a:p>
        </p:txBody>
      </p:sp>
      <p:sp>
        <p:nvSpPr>
          <p:cNvPr id="29" name="TextBox 28"/>
          <p:cNvSpPr txBox="1"/>
          <p:nvPr/>
        </p:nvSpPr>
        <p:spPr>
          <a:xfrm>
            <a:off x="4077398" y="4198360"/>
            <a:ext cx="40908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K</a:t>
            </a:r>
            <a:endParaRPr lang="en-US" sz="3200" b="1" dirty="0"/>
          </a:p>
        </p:txBody>
      </p:sp>
      <p:sp>
        <p:nvSpPr>
          <p:cNvPr id="30" name="TextBox 29"/>
          <p:cNvSpPr txBox="1"/>
          <p:nvPr/>
        </p:nvSpPr>
        <p:spPr>
          <a:xfrm>
            <a:off x="4926956" y="4204953"/>
            <a:ext cx="37863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S</a:t>
            </a:r>
            <a:endParaRPr lang="en-US" sz="3200" b="1" dirty="0"/>
          </a:p>
        </p:txBody>
      </p:sp>
      <p:sp>
        <p:nvSpPr>
          <p:cNvPr id="31" name="TextBox 30"/>
          <p:cNvSpPr txBox="1"/>
          <p:nvPr/>
        </p:nvSpPr>
        <p:spPr>
          <a:xfrm>
            <a:off x="6038944" y="4186187"/>
            <a:ext cx="3802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Z</a:t>
            </a:r>
            <a:endParaRPr lang="en-US" sz="3200" b="1" dirty="0"/>
          </a:p>
        </p:txBody>
      </p:sp>
      <p:sp>
        <p:nvSpPr>
          <p:cNvPr id="32" name="TextBox 31"/>
          <p:cNvSpPr txBox="1"/>
          <p:nvPr/>
        </p:nvSpPr>
        <p:spPr>
          <a:xfrm>
            <a:off x="5531035" y="5158406"/>
            <a:ext cx="38824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T</a:t>
            </a:r>
            <a:endParaRPr lang="en-US" sz="3200" b="1" dirty="0"/>
          </a:p>
        </p:txBody>
      </p:sp>
      <p:sp>
        <p:nvSpPr>
          <p:cNvPr id="33" name="TextBox 32"/>
          <p:cNvSpPr txBox="1"/>
          <p:nvPr/>
        </p:nvSpPr>
        <p:spPr>
          <a:xfrm>
            <a:off x="4432804" y="5165344"/>
            <a:ext cx="40267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0000"/>
                </a:solidFill>
              </a:rPr>
              <a:t>P</a:t>
            </a:r>
            <a:endParaRPr lang="en-US" sz="3200" b="1" dirty="0">
              <a:solidFill>
                <a:srgbClr val="FF0000"/>
              </a:solidFill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2437956" y="5143450"/>
            <a:ext cx="4331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A</a:t>
            </a:r>
            <a:endParaRPr lang="en-US" sz="3200" b="1" dirty="0"/>
          </a:p>
        </p:txBody>
      </p:sp>
      <p:sp>
        <p:nvSpPr>
          <p:cNvPr id="35" name="TextBox 34"/>
          <p:cNvSpPr txBox="1"/>
          <p:nvPr/>
        </p:nvSpPr>
        <p:spPr>
          <a:xfrm>
            <a:off x="2981560" y="4216993"/>
            <a:ext cx="3738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F</a:t>
            </a:r>
            <a:endParaRPr lang="en-US" sz="3200" b="1" dirty="0"/>
          </a:p>
        </p:txBody>
      </p:sp>
      <p:sp>
        <p:nvSpPr>
          <p:cNvPr id="37" name="TextBox 36"/>
          <p:cNvSpPr txBox="1"/>
          <p:nvPr/>
        </p:nvSpPr>
        <p:spPr>
          <a:xfrm>
            <a:off x="2057659" y="6019800"/>
            <a:ext cx="2446504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/>
              <a:t>A-F-K-G-</a:t>
            </a:r>
            <a:r>
              <a:rPr lang="en-US" sz="4400" b="1" dirty="0" smtClean="0">
                <a:solidFill>
                  <a:srgbClr val="FF0000"/>
                </a:solidFill>
              </a:rPr>
              <a:t>P</a:t>
            </a:r>
            <a:endParaRPr lang="en-US" sz="4400" b="1" dirty="0">
              <a:solidFill>
                <a:srgbClr val="FF0000"/>
              </a:solidFill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914400" y="228600"/>
            <a:ext cx="7315200" cy="224676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/>
              <a:t>The </a:t>
            </a:r>
            <a:r>
              <a:rPr lang="en-US" sz="2800" dirty="0" err="1" smtClean="0">
                <a:solidFill>
                  <a:srgbClr val="FF0000"/>
                </a:solidFill>
              </a:rPr>
              <a:t>postorder</a:t>
            </a:r>
            <a:r>
              <a:rPr lang="en-US" sz="2800" dirty="0" smtClean="0">
                <a:solidFill>
                  <a:srgbClr val="FF0000"/>
                </a:solidFill>
              </a:rPr>
              <a:t> </a:t>
            </a:r>
            <a:r>
              <a:rPr lang="en-US" sz="2800" dirty="0">
                <a:solidFill>
                  <a:srgbClr val="FF0000"/>
                </a:solidFill>
              </a:rPr>
              <a:t>traversal </a:t>
            </a:r>
            <a:r>
              <a:rPr lang="en-US" sz="2800" dirty="0" smtClean="0"/>
              <a:t>(left-right-root) is </a:t>
            </a:r>
            <a:r>
              <a:rPr lang="en-US" sz="2800" dirty="0"/>
              <a:t>defined recursively as follows</a:t>
            </a:r>
            <a:r>
              <a:rPr lang="en-US" sz="2800" dirty="0" smtClean="0"/>
              <a:t>.</a:t>
            </a:r>
          </a:p>
          <a:p>
            <a:r>
              <a:rPr lang="en-US" sz="2800" dirty="0" smtClean="0"/>
              <a:t>   1. </a:t>
            </a:r>
            <a:r>
              <a:rPr lang="en-US" sz="2800" dirty="0"/>
              <a:t>Traverse the left </a:t>
            </a:r>
            <a:r>
              <a:rPr lang="en-US" sz="2800" dirty="0" err="1" smtClean="0"/>
              <a:t>subtree</a:t>
            </a:r>
            <a:r>
              <a:rPr lang="en-US" sz="2800" dirty="0" smtClean="0"/>
              <a:t> first; and </a:t>
            </a:r>
            <a:r>
              <a:rPr lang="en-US" sz="2800" dirty="0"/>
              <a:t>then</a:t>
            </a:r>
          </a:p>
          <a:p>
            <a:r>
              <a:rPr lang="en-US" sz="2800" dirty="0" smtClean="0"/>
              <a:t>   2. </a:t>
            </a:r>
            <a:r>
              <a:rPr lang="en-US" sz="2800" dirty="0"/>
              <a:t>Traverse the right </a:t>
            </a:r>
            <a:r>
              <a:rPr lang="en-US" sz="2800" dirty="0" err="1" smtClean="0"/>
              <a:t>subtree</a:t>
            </a:r>
            <a:r>
              <a:rPr lang="en-US" sz="2800" dirty="0" smtClean="0"/>
              <a:t>; and </a:t>
            </a:r>
            <a:r>
              <a:rPr lang="en-US" sz="2800" dirty="0"/>
              <a:t>then</a:t>
            </a:r>
          </a:p>
          <a:p>
            <a:r>
              <a:rPr lang="en-US" sz="2800" dirty="0" smtClean="0"/>
              <a:t>   3. </a:t>
            </a:r>
            <a:r>
              <a:rPr lang="en-US" sz="2800" dirty="0"/>
              <a:t>Visit the root; 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30598073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Straight Connector 1"/>
          <p:cNvCxnSpPr>
            <a:stCxn id="11" idx="3"/>
          </p:cNvCxnSpPr>
          <p:nvPr/>
        </p:nvCxnSpPr>
        <p:spPr>
          <a:xfrm flipH="1">
            <a:off x="3687866" y="3046085"/>
            <a:ext cx="747893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Straight Connector 2"/>
          <p:cNvCxnSpPr/>
          <p:nvPr/>
        </p:nvCxnSpPr>
        <p:spPr>
          <a:xfrm flipH="1">
            <a:off x="3062244" y="3771900"/>
            <a:ext cx="463170" cy="6096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Straight Connector 3"/>
          <p:cNvCxnSpPr/>
          <p:nvPr/>
        </p:nvCxnSpPr>
        <p:spPr>
          <a:xfrm flipH="1" flipV="1">
            <a:off x="4824318" y="3046085"/>
            <a:ext cx="768549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>
            <a:off x="3687866" y="3543300"/>
            <a:ext cx="669778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 flipH="1" flipV="1">
            <a:off x="5592867" y="3543300"/>
            <a:ext cx="720339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 flipH="1">
            <a:off x="5099259" y="3771900"/>
            <a:ext cx="365961" cy="457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 flipH="1">
            <a:off x="2731806" y="4753954"/>
            <a:ext cx="330439" cy="681884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>
            <a:off x="5250835" y="4729030"/>
            <a:ext cx="342032" cy="7068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flipH="1">
            <a:off x="4789206" y="4737930"/>
            <a:ext cx="208405" cy="6979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Oval 10"/>
          <p:cNvSpPr/>
          <p:nvPr/>
        </p:nvSpPr>
        <p:spPr>
          <a:xfrm>
            <a:off x="4357644" y="25908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5326167" y="32766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/>
          <p:cNvSpPr/>
          <p:nvPr/>
        </p:nvSpPr>
        <p:spPr>
          <a:xfrm>
            <a:off x="3421166" y="32766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3980560" y="42291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/>
          <p:cNvSpPr/>
          <p:nvPr/>
        </p:nvSpPr>
        <p:spPr>
          <a:xfrm>
            <a:off x="2892752" y="42291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Oval 15"/>
          <p:cNvSpPr/>
          <p:nvPr/>
        </p:nvSpPr>
        <p:spPr>
          <a:xfrm>
            <a:off x="4837272" y="4216993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Oval 16"/>
          <p:cNvSpPr/>
          <p:nvPr/>
        </p:nvSpPr>
        <p:spPr>
          <a:xfrm>
            <a:off x="5943600" y="4212008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Oval 17"/>
          <p:cNvSpPr/>
          <p:nvPr/>
        </p:nvSpPr>
        <p:spPr>
          <a:xfrm>
            <a:off x="4358358" y="519264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Oval 18"/>
          <p:cNvSpPr/>
          <p:nvPr/>
        </p:nvSpPr>
        <p:spPr>
          <a:xfrm>
            <a:off x="5439042" y="5169138"/>
            <a:ext cx="533400" cy="533400"/>
          </a:xfrm>
          <a:prstGeom prst="ellipse">
            <a:avLst/>
          </a:prstGeom>
          <a:effectLst>
            <a:glow rad="139700">
              <a:schemeClr val="accent1">
                <a:satMod val="175000"/>
                <a:alpha val="40000"/>
              </a:schemeClr>
            </a:glow>
            <a:outerShdw blurRad="40000" dist="20000" dir="5400000" rotWithShape="0">
              <a:srgbClr val="000000">
                <a:alpha val="38000"/>
              </a:srgbClr>
            </a:outerShdw>
          </a:effectLst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Oval 19"/>
          <p:cNvSpPr/>
          <p:nvPr/>
        </p:nvSpPr>
        <p:spPr>
          <a:xfrm>
            <a:off x="2376444" y="5184094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TextBox 25"/>
          <p:cNvSpPr txBox="1"/>
          <p:nvPr/>
        </p:nvSpPr>
        <p:spPr>
          <a:xfrm>
            <a:off x="4357048" y="2593594"/>
            <a:ext cx="54373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M</a:t>
            </a:r>
            <a:endParaRPr lang="en-US" sz="3200" b="1" dirty="0"/>
          </a:p>
        </p:txBody>
      </p:sp>
      <p:sp>
        <p:nvSpPr>
          <p:cNvPr id="27" name="TextBox 26"/>
          <p:cNvSpPr txBox="1"/>
          <p:nvPr/>
        </p:nvSpPr>
        <p:spPr>
          <a:xfrm>
            <a:off x="5401327" y="3262756"/>
            <a:ext cx="4267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V</a:t>
            </a:r>
            <a:endParaRPr lang="en-US" sz="3200" b="1" dirty="0"/>
          </a:p>
        </p:txBody>
      </p:sp>
      <p:sp>
        <p:nvSpPr>
          <p:cNvPr id="28" name="TextBox 27"/>
          <p:cNvSpPr txBox="1"/>
          <p:nvPr/>
        </p:nvSpPr>
        <p:spPr>
          <a:xfrm>
            <a:off x="3483592" y="3250010"/>
            <a:ext cx="44595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G</a:t>
            </a:r>
            <a:endParaRPr lang="en-US" sz="3200" b="1" dirty="0"/>
          </a:p>
        </p:txBody>
      </p:sp>
      <p:sp>
        <p:nvSpPr>
          <p:cNvPr id="29" name="TextBox 28"/>
          <p:cNvSpPr txBox="1"/>
          <p:nvPr/>
        </p:nvSpPr>
        <p:spPr>
          <a:xfrm>
            <a:off x="4077398" y="4198360"/>
            <a:ext cx="40908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K</a:t>
            </a:r>
            <a:endParaRPr lang="en-US" sz="3200" b="1" dirty="0"/>
          </a:p>
        </p:txBody>
      </p:sp>
      <p:sp>
        <p:nvSpPr>
          <p:cNvPr id="30" name="TextBox 29"/>
          <p:cNvSpPr txBox="1"/>
          <p:nvPr/>
        </p:nvSpPr>
        <p:spPr>
          <a:xfrm>
            <a:off x="4926956" y="4204953"/>
            <a:ext cx="37863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S</a:t>
            </a:r>
            <a:endParaRPr lang="en-US" sz="3200" b="1" dirty="0"/>
          </a:p>
        </p:txBody>
      </p:sp>
      <p:sp>
        <p:nvSpPr>
          <p:cNvPr id="31" name="TextBox 30"/>
          <p:cNvSpPr txBox="1"/>
          <p:nvPr/>
        </p:nvSpPr>
        <p:spPr>
          <a:xfrm>
            <a:off x="6038944" y="4186187"/>
            <a:ext cx="3802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Z</a:t>
            </a:r>
            <a:endParaRPr lang="en-US" sz="3200" b="1" dirty="0"/>
          </a:p>
        </p:txBody>
      </p:sp>
      <p:sp>
        <p:nvSpPr>
          <p:cNvPr id="32" name="TextBox 31"/>
          <p:cNvSpPr txBox="1"/>
          <p:nvPr/>
        </p:nvSpPr>
        <p:spPr>
          <a:xfrm>
            <a:off x="5531035" y="5158406"/>
            <a:ext cx="38824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0000"/>
                </a:solidFill>
              </a:rPr>
              <a:t>T</a:t>
            </a:r>
            <a:endParaRPr lang="en-US" sz="3200" b="1" dirty="0">
              <a:solidFill>
                <a:srgbClr val="FF0000"/>
              </a:solidFill>
            </a:endParaRPr>
          </a:p>
        </p:txBody>
      </p:sp>
      <p:sp>
        <p:nvSpPr>
          <p:cNvPr id="33" name="TextBox 32"/>
          <p:cNvSpPr txBox="1"/>
          <p:nvPr/>
        </p:nvSpPr>
        <p:spPr>
          <a:xfrm>
            <a:off x="4432804" y="5165344"/>
            <a:ext cx="40267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P</a:t>
            </a:r>
            <a:endParaRPr lang="en-US" sz="3200" b="1" dirty="0"/>
          </a:p>
        </p:txBody>
      </p:sp>
      <p:sp>
        <p:nvSpPr>
          <p:cNvPr id="34" name="TextBox 33"/>
          <p:cNvSpPr txBox="1"/>
          <p:nvPr/>
        </p:nvSpPr>
        <p:spPr>
          <a:xfrm>
            <a:off x="2437956" y="5143450"/>
            <a:ext cx="4331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A</a:t>
            </a:r>
            <a:endParaRPr lang="en-US" sz="3200" b="1" dirty="0"/>
          </a:p>
        </p:txBody>
      </p:sp>
      <p:sp>
        <p:nvSpPr>
          <p:cNvPr id="35" name="TextBox 34"/>
          <p:cNvSpPr txBox="1"/>
          <p:nvPr/>
        </p:nvSpPr>
        <p:spPr>
          <a:xfrm>
            <a:off x="2981560" y="4216993"/>
            <a:ext cx="3738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F</a:t>
            </a:r>
            <a:endParaRPr lang="en-US" sz="3200" b="1" dirty="0"/>
          </a:p>
        </p:txBody>
      </p:sp>
      <p:sp>
        <p:nvSpPr>
          <p:cNvPr id="37" name="TextBox 36"/>
          <p:cNvSpPr txBox="1"/>
          <p:nvPr/>
        </p:nvSpPr>
        <p:spPr>
          <a:xfrm>
            <a:off x="2057659" y="6019800"/>
            <a:ext cx="2898550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/>
              <a:t>A-F-K-G-P-</a:t>
            </a:r>
            <a:r>
              <a:rPr lang="en-US" sz="4400" b="1" dirty="0" smtClean="0">
                <a:solidFill>
                  <a:srgbClr val="FF0000"/>
                </a:solidFill>
              </a:rPr>
              <a:t>T</a:t>
            </a:r>
            <a:endParaRPr lang="en-US" sz="4400" b="1" dirty="0">
              <a:solidFill>
                <a:srgbClr val="FF0000"/>
              </a:solidFill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914400" y="228600"/>
            <a:ext cx="7315200" cy="224676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/>
              <a:t>The </a:t>
            </a:r>
            <a:r>
              <a:rPr lang="en-US" sz="2800" dirty="0" err="1" smtClean="0">
                <a:solidFill>
                  <a:srgbClr val="FF0000"/>
                </a:solidFill>
              </a:rPr>
              <a:t>postorder</a:t>
            </a:r>
            <a:r>
              <a:rPr lang="en-US" sz="2800" dirty="0" smtClean="0">
                <a:solidFill>
                  <a:srgbClr val="FF0000"/>
                </a:solidFill>
              </a:rPr>
              <a:t> </a:t>
            </a:r>
            <a:r>
              <a:rPr lang="en-US" sz="2800" dirty="0">
                <a:solidFill>
                  <a:srgbClr val="FF0000"/>
                </a:solidFill>
              </a:rPr>
              <a:t>traversal </a:t>
            </a:r>
            <a:r>
              <a:rPr lang="en-US" sz="2800" dirty="0" smtClean="0"/>
              <a:t>(left-right-root) is </a:t>
            </a:r>
            <a:r>
              <a:rPr lang="en-US" sz="2800" dirty="0"/>
              <a:t>defined recursively as follows</a:t>
            </a:r>
            <a:r>
              <a:rPr lang="en-US" sz="2800" dirty="0" smtClean="0"/>
              <a:t>.</a:t>
            </a:r>
          </a:p>
          <a:p>
            <a:r>
              <a:rPr lang="en-US" sz="2800" dirty="0" smtClean="0"/>
              <a:t>   1. </a:t>
            </a:r>
            <a:r>
              <a:rPr lang="en-US" sz="2800" dirty="0"/>
              <a:t>Traverse the left </a:t>
            </a:r>
            <a:r>
              <a:rPr lang="en-US" sz="2800" dirty="0" err="1" smtClean="0"/>
              <a:t>subtree</a:t>
            </a:r>
            <a:r>
              <a:rPr lang="en-US" sz="2800" dirty="0" smtClean="0"/>
              <a:t> first; and </a:t>
            </a:r>
            <a:r>
              <a:rPr lang="en-US" sz="2800" dirty="0"/>
              <a:t>then</a:t>
            </a:r>
          </a:p>
          <a:p>
            <a:r>
              <a:rPr lang="en-US" sz="2800" dirty="0" smtClean="0"/>
              <a:t>   2. </a:t>
            </a:r>
            <a:r>
              <a:rPr lang="en-US" sz="2800" dirty="0"/>
              <a:t>Traverse the right </a:t>
            </a:r>
            <a:r>
              <a:rPr lang="en-US" sz="2800" dirty="0" err="1" smtClean="0"/>
              <a:t>subtree</a:t>
            </a:r>
            <a:r>
              <a:rPr lang="en-US" sz="2800" dirty="0" smtClean="0"/>
              <a:t>; and </a:t>
            </a:r>
            <a:r>
              <a:rPr lang="en-US" sz="2800" dirty="0"/>
              <a:t>then</a:t>
            </a:r>
          </a:p>
          <a:p>
            <a:r>
              <a:rPr lang="en-US" sz="2800" dirty="0" smtClean="0"/>
              <a:t>   3. </a:t>
            </a:r>
            <a:r>
              <a:rPr lang="en-US" sz="2800" dirty="0"/>
              <a:t>Visit the root; 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24676594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Straight Connector 1"/>
          <p:cNvCxnSpPr>
            <a:stCxn id="11" idx="3"/>
          </p:cNvCxnSpPr>
          <p:nvPr/>
        </p:nvCxnSpPr>
        <p:spPr>
          <a:xfrm flipH="1">
            <a:off x="3687866" y="3046085"/>
            <a:ext cx="747893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Straight Connector 2"/>
          <p:cNvCxnSpPr/>
          <p:nvPr/>
        </p:nvCxnSpPr>
        <p:spPr>
          <a:xfrm flipH="1">
            <a:off x="3062244" y="3771900"/>
            <a:ext cx="463170" cy="6096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Straight Connector 3"/>
          <p:cNvCxnSpPr/>
          <p:nvPr/>
        </p:nvCxnSpPr>
        <p:spPr>
          <a:xfrm flipH="1" flipV="1">
            <a:off x="4824318" y="3046085"/>
            <a:ext cx="768549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>
            <a:off x="3687866" y="3543300"/>
            <a:ext cx="669778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 flipH="1" flipV="1">
            <a:off x="5592867" y="3543300"/>
            <a:ext cx="720339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 flipH="1">
            <a:off x="5099259" y="3771900"/>
            <a:ext cx="365961" cy="457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 flipH="1">
            <a:off x="2731806" y="4753954"/>
            <a:ext cx="330439" cy="681884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>
            <a:off x="5250835" y="4729030"/>
            <a:ext cx="342032" cy="7068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flipH="1">
            <a:off x="4789206" y="4737930"/>
            <a:ext cx="208405" cy="6979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Oval 10"/>
          <p:cNvSpPr/>
          <p:nvPr/>
        </p:nvSpPr>
        <p:spPr>
          <a:xfrm>
            <a:off x="4357644" y="25908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5326167" y="32766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/>
          <p:cNvSpPr/>
          <p:nvPr/>
        </p:nvSpPr>
        <p:spPr>
          <a:xfrm>
            <a:off x="3421166" y="32766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3980560" y="42291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/>
          <p:cNvSpPr/>
          <p:nvPr/>
        </p:nvSpPr>
        <p:spPr>
          <a:xfrm>
            <a:off x="2892752" y="42291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Oval 15"/>
          <p:cNvSpPr/>
          <p:nvPr/>
        </p:nvSpPr>
        <p:spPr>
          <a:xfrm>
            <a:off x="4837272" y="4216993"/>
            <a:ext cx="533400" cy="533400"/>
          </a:xfrm>
          <a:prstGeom prst="ellipse">
            <a:avLst/>
          </a:prstGeom>
          <a:effectLst>
            <a:glow rad="139700">
              <a:schemeClr val="accent1">
                <a:satMod val="175000"/>
                <a:alpha val="40000"/>
              </a:schemeClr>
            </a:glow>
            <a:outerShdw blurRad="40000" dist="20000" dir="5400000" rotWithShape="0">
              <a:srgbClr val="000000">
                <a:alpha val="38000"/>
              </a:srgbClr>
            </a:outerShdw>
          </a:effectLst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Oval 16"/>
          <p:cNvSpPr/>
          <p:nvPr/>
        </p:nvSpPr>
        <p:spPr>
          <a:xfrm>
            <a:off x="5943600" y="4212008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Oval 17"/>
          <p:cNvSpPr/>
          <p:nvPr/>
        </p:nvSpPr>
        <p:spPr>
          <a:xfrm>
            <a:off x="4358358" y="519264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Oval 18"/>
          <p:cNvSpPr/>
          <p:nvPr/>
        </p:nvSpPr>
        <p:spPr>
          <a:xfrm>
            <a:off x="5439042" y="5169138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Oval 19"/>
          <p:cNvSpPr/>
          <p:nvPr/>
        </p:nvSpPr>
        <p:spPr>
          <a:xfrm>
            <a:off x="2376444" y="5184094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TextBox 25"/>
          <p:cNvSpPr txBox="1"/>
          <p:nvPr/>
        </p:nvSpPr>
        <p:spPr>
          <a:xfrm>
            <a:off x="4357048" y="2593594"/>
            <a:ext cx="54373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M</a:t>
            </a:r>
            <a:endParaRPr lang="en-US" sz="3200" b="1" dirty="0"/>
          </a:p>
        </p:txBody>
      </p:sp>
      <p:sp>
        <p:nvSpPr>
          <p:cNvPr id="27" name="TextBox 26"/>
          <p:cNvSpPr txBox="1"/>
          <p:nvPr/>
        </p:nvSpPr>
        <p:spPr>
          <a:xfrm>
            <a:off x="5401327" y="3262756"/>
            <a:ext cx="4267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V</a:t>
            </a:r>
            <a:endParaRPr lang="en-US" sz="3200" b="1" dirty="0"/>
          </a:p>
        </p:txBody>
      </p:sp>
      <p:sp>
        <p:nvSpPr>
          <p:cNvPr id="28" name="TextBox 27"/>
          <p:cNvSpPr txBox="1"/>
          <p:nvPr/>
        </p:nvSpPr>
        <p:spPr>
          <a:xfrm>
            <a:off x="3483592" y="3250010"/>
            <a:ext cx="44595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G</a:t>
            </a:r>
            <a:endParaRPr lang="en-US" sz="3200" b="1" dirty="0"/>
          </a:p>
        </p:txBody>
      </p:sp>
      <p:sp>
        <p:nvSpPr>
          <p:cNvPr id="29" name="TextBox 28"/>
          <p:cNvSpPr txBox="1"/>
          <p:nvPr/>
        </p:nvSpPr>
        <p:spPr>
          <a:xfrm>
            <a:off x="4077398" y="4198360"/>
            <a:ext cx="40908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K</a:t>
            </a:r>
            <a:endParaRPr lang="en-US" sz="3200" b="1" dirty="0"/>
          </a:p>
        </p:txBody>
      </p:sp>
      <p:sp>
        <p:nvSpPr>
          <p:cNvPr id="30" name="TextBox 29"/>
          <p:cNvSpPr txBox="1"/>
          <p:nvPr/>
        </p:nvSpPr>
        <p:spPr>
          <a:xfrm>
            <a:off x="4926956" y="4204953"/>
            <a:ext cx="37863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0000"/>
                </a:solidFill>
              </a:rPr>
              <a:t>S</a:t>
            </a:r>
            <a:endParaRPr lang="en-US" sz="3200" b="1" dirty="0">
              <a:solidFill>
                <a:srgbClr val="FF0000"/>
              </a:solidFill>
            </a:endParaRPr>
          </a:p>
        </p:txBody>
      </p:sp>
      <p:sp>
        <p:nvSpPr>
          <p:cNvPr id="31" name="TextBox 30"/>
          <p:cNvSpPr txBox="1"/>
          <p:nvPr/>
        </p:nvSpPr>
        <p:spPr>
          <a:xfrm>
            <a:off x="6038944" y="4186187"/>
            <a:ext cx="3802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Z</a:t>
            </a:r>
            <a:endParaRPr lang="en-US" sz="3200" b="1" dirty="0"/>
          </a:p>
        </p:txBody>
      </p:sp>
      <p:sp>
        <p:nvSpPr>
          <p:cNvPr id="32" name="TextBox 31"/>
          <p:cNvSpPr txBox="1"/>
          <p:nvPr/>
        </p:nvSpPr>
        <p:spPr>
          <a:xfrm>
            <a:off x="5531035" y="5158406"/>
            <a:ext cx="38824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T</a:t>
            </a:r>
            <a:endParaRPr lang="en-US" sz="3200" b="1" dirty="0"/>
          </a:p>
        </p:txBody>
      </p:sp>
      <p:sp>
        <p:nvSpPr>
          <p:cNvPr id="33" name="TextBox 32"/>
          <p:cNvSpPr txBox="1"/>
          <p:nvPr/>
        </p:nvSpPr>
        <p:spPr>
          <a:xfrm>
            <a:off x="4432804" y="5165344"/>
            <a:ext cx="40267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P</a:t>
            </a:r>
            <a:endParaRPr lang="en-US" sz="3200" b="1" dirty="0"/>
          </a:p>
        </p:txBody>
      </p:sp>
      <p:sp>
        <p:nvSpPr>
          <p:cNvPr id="34" name="TextBox 33"/>
          <p:cNvSpPr txBox="1"/>
          <p:nvPr/>
        </p:nvSpPr>
        <p:spPr>
          <a:xfrm>
            <a:off x="2437956" y="5143450"/>
            <a:ext cx="4331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A</a:t>
            </a:r>
            <a:endParaRPr lang="en-US" sz="3200" b="1" dirty="0"/>
          </a:p>
        </p:txBody>
      </p:sp>
      <p:sp>
        <p:nvSpPr>
          <p:cNvPr id="35" name="TextBox 34"/>
          <p:cNvSpPr txBox="1"/>
          <p:nvPr/>
        </p:nvSpPr>
        <p:spPr>
          <a:xfrm>
            <a:off x="2981560" y="4216993"/>
            <a:ext cx="3738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F</a:t>
            </a:r>
            <a:endParaRPr lang="en-US" sz="3200" b="1" dirty="0"/>
          </a:p>
        </p:txBody>
      </p:sp>
      <p:sp>
        <p:nvSpPr>
          <p:cNvPr id="37" name="TextBox 36"/>
          <p:cNvSpPr txBox="1"/>
          <p:nvPr/>
        </p:nvSpPr>
        <p:spPr>
          <a:xfrm>
            <a:off x="2057659" y="6019800"/>
            <a:ext cx="3337773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/>
              <a:t>A-F-K-G-P-T-</a:t>
            </a:r>
            <a:r>
              <a:rPr lang="en-US" sz="4400" b="1" dirty="0" smtClean="0">
                <a:solidFill>
                  <a:srgbClr val="FF0000"/>
                </a:solidFill>
              </a:rPr>
              <a:t>S</a:t>
            </a:r>
            <a:endParaRPr lang="en-US" sz="4400" b="1" dirty="0">
              <a:solidFill>
                <a:srgbClr val="FF0000"/>
              </a:solidFill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914400" y="228600"/>
            <a:ext cx="7315200" cy="224676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/>
              <a:t>The </a:t>
            </a:r>
            <a:r>
              <a:rPr lang="en-US" sz="2800" dirty="0" err="1" smtClean="0">
                <a:solidFill>
                  <a:srgbClr val="FF0000"/>
                </a:solidFill>
              </a:rPr>
              <a:t>postorder</a:t>
            </a:r>
            <a:r>
              <a:rPr lang="en-US" sz="2800" dirty="0" smtClean="0">
                <a:solidFill>
                  <a:srgbClr val="FF0000"/>
                </a:solidFill>
              </a:rPr>
              <a:t> </a:t>
            </a:r>
            <a:r>
              <a:rPr lang="en-US" sz="2800" dirty="0">
                <a:solidFill>
                  <a:srgbClr val="FF0000"/>
                </a:solidFill>
              </a:rPr>
              <a:t>traversal </a:t>
            </a:r>
            <a:r>
              <a:rPr lang="en-US" sz="2800" dirty="0" smtClean="0"/>
              <a:t>(left-right-root) is </a:t>
            </a:r>
            <a:r>
              <a:rPr lang="en-US" sz="2800" dirty="0"/>
              <a:t>defined recursively as follows</a:t>
            </a:r>
            <a:r>
              <a:rPr lang="en-US" sz="2800" dirty="0" smtClean="0"/>
              <a:t>.</a:t>
            </a:r>
          </a:p>
          <a:p>
            <a:r>
              <a:rPr lang="en-US" sz="2800" dirty="0" smtClean="0"/>
              <a:t>   1. </a:t>
            </a:r>
            <a:r>
              <a:rPr lang="en-US" sz="2800" dirty="0"/>
              <a:t>Traverse the left </a:t>
            </a:r>
            <a:r>
              <a:rPr lang="en-US" sz="2800" dirty="0" err="1" smtClean="0"/>
              <a:t>subtree</a:t>
            </a:r>
            <a:r>
              <a:rPr lang="en-US" sz="2800" dirty="0" smtClean="0"/>
              <a:t> first; and </a:t>
            </a:r>
            <a:r>
              <a:rPr lang="en-US" sz="2800" dirty="0"/>
              <a:t>then</a:t>
            </a:r>
          </a:p>
          <a:p>
            <a:r>
              <a:rPr lang="en-US" sz="2800" dirty="0" smtClean="0"/>
              <a:t>   2. </a:t>
            </a:r>
            <a:r>
              <a:rPr lang="en-US" sz="2800" dirty="0"/>
              <a:t>Traverse the right </a:t>
            </a:r>
            <a:r>
              <a:rPr lang="en-US" sz="2800" dirty="0" err="1" smtClean="0"/>
              <a:t>subtree</a:t>
            </a:r>
            <a:r>
              <a:rPr lang="en-US" sz="2800" dirty="0" smtClean="0"/>
              <a:t>; and </a:t>
            </a:r>
            <a:r>
              <a:rPr lang="en-US" sz="2800" dirty="0"/>
              <a:t>then</a:t>
            </a:r>
          </a:p>
          <a:p>
            <a:r>
              <a:rPr lang="en-US" sz="2800" dirty="0" smtClean="0"/>
              <a:t>   3. </a:t>
            </a:r>
            <a:r>
              <a:rPr lang="en-US" sz="2800" dirty="0"/>
              <a:t>Visit the root; 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12730538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Straight Connector 1"/>
          <p:cNvCxnSpPr>
            <a:stCxn id="11" idx="3"/>
          </p:cNvCxnSpPr>
          <p:nvPr/>
        </p:nvCxnSpPr>
        <p:spPr>
          <a:xfrm flipH="1">
            <a:off x="3687866" y="3046085"/>
            <a:ext cx="747893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Straight Connector 2"/>
          <p:cNvCxnSpPr/>
          <p:nvPr/>
        </p:nvCxnSpPr>
        <p:spPr>
          <a:xfrm flipH="1">
            <a:off x="3062244" y="3771900"/>
            <a:ext cx="463170" cy="6096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Straight Connector 3"/>
          <p:cNvCxnSpPr/>
          <p:nvPr/>
        </p:nvCxnSpPr>
        <p:spPr>
          <a:xfrm flipH="1" flipV="1">
            <a:off x="4824318" y="3046085"/>
            <a:ext cx="768549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>
            <a:off x="3687866" y="3543300"/>
            <a:ext cx="669778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 flipH="1" flipV="1">
            <a:off x="5592867" y="3543300"/>
            <a:ext cx="720339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 flipH="1">
            <a:off x="5099259" y="3771900"/>
            <a:ext cx="365961" cy="457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 flipH="1">
            <a:off x="2731806" y="4753954"/>
            <a:ext cx="330439" cy="681884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>
            <a:off x="5250835" y="4729030"/>
            <a:ext cx="342032" cy="7068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flipH="1">
            <a:off x="4789206" y="4737930"/>
            <a:ext cx="208405" cy="6979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Oval 10"/>
          <p:cNvSpPr/>
          <p:nvPr/>
        </p:nvSpPr>
        <p:spPr>
          <a:xfrm>
            <a:off x="4357644" y="25908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5326167" y="32766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/>
          <p:cNvSpPr/>
          <p:nvPr/>
        </p:nvSpPr>
        <p:spPr>
          <a:xfrm>
            <a:off x="3421166" y="32766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3980560" y="42291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/>
          <p:cNvSpPr/>
          <p:nvPr/>
        </p:nvSpPr>
        <p:spPr>
          <a:xfrm>
            <a:off x="2892752" y="42291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Oval 15"/>
          <p:cNvSpPr/>
          <p:nvPr/>
        </p:nvSpPr>
        <p:spPr>
          <a:xfrm>
            <a:off x="4837272" y="4216993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Oval 16"/>
          <p:cNvSpPr/>
          <p:nvPr/>
        </p:nvSpPr>
        <p:spPr>
          <a:xfrm>
            <a:off x="5943600" y="4212008"/>
            <a:ext cx="533400" cy="533400"/>
          </a:xfrm>
          <a:prstGeom prst="ellipse">
            <a:avLst/>
          </a:prstGeom>
          <a:effectLst>
            <a:glow rad="139700">
              <a:schemeClr val="accent1">
                <a:satMod val="175000"/>
                <a:alpha val="40000"/>
              </a:schemeClr>
            </a:glow>
            <a:outerShdw blurRad="40000" dist="20000" dir="5400000" rotWithShape="0">
              <a:srgbClr val="000000">
                <a:alpha val="38000"/>
              </a:srgbClr>
            </a:outerShdw>
          </a:effectLst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Oval 17"/>
          <p:cNvSpPr/>
          <p:nvPr/>
        </p:nvSpPr>
        <p:spPr>
          <a:xfrm>
            <a:off x="4358358" y="519264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Oval 18"/>
          <p:cNvSpPr/>
          <p:nvPr/>
        </p:nvSpPr>
        <p:spPr>
          <a:xfrm>
            <a:off x="5439042" y="5169138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Oval 19"/>
          <p:cNvSpPr/>
          <p:nvPr/>
        </p:nvSpPr>
        <p:spPr>
          <a:xfrm>
            <a:off x="2376444" y="5184094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TextBox 25"/>
          <p:cNvSpPr txBox="1"/>
          <p:nvPr/>
        </p:nvSpPr>
        <p:spPr>
          <a:xfrm>
            <a:off x="4357048" y="2593594"/>
            <a:ext cx="54373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M</a:t>
            </a:r>
            <a:endParaRPr lang="en-US" sz="3200" b="1" dirty="0"/>
          </a:p>
        </p:txBody>
      </p:sp>
      <p:sp>
        <p:nvSpPr>
          <p:cNvPr id="27" name="TextBox 26"/>
          <p:cNvSpPr txBox="1"/>
          <p:nvPr/>
        </p:nvSpPr>
        <p:spPr>
          <a:xfrm>
            <a:off x="5401327" y="3262756"/>
            <a:ext cx="4267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V</a:t>
            </a:r>
            <a:endParaRPr lang="en-US" sz="3200" b="1" dirty="0"/>
          </a:p>
        </p:txBody>
      </p:sp>
      <p:sp>
        <p:nvSpPr>
          <p:cNvPr id="28" name="TextBox 27"/>
          <p:cNvSpPr txBox="1"/>
          <p:nvPr/>
        </p:nvSpPr>
        <p:spPr>
          <a:xfrm>
            <a:off x="3483592" y="3250010"/>
            <a:ext cx="44595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G</a:t>
            </a:r>
            <a:endParaRPr lang="en-US" sz="3200" b="1" dirty="0"/>
          </a:p>
        </p:txBody>
      </p:sp>
      <p:sp>
        <p:nvSpPr>
          <p:cNvPr id="29" name="TextBox 28"/>
          <p:cNvSpPr txBox="1"/>
          <p:nvPr/>
        </p:nvSpPr>
        <p:spPr>
          <a:xfrm>
            <a:off x="4077398" y="4198360"/>
            <a:ext cx="40908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K</a:t>
            </a:r>
            <a:endParaRPr lang="en-US" sz="3200" b="1" dirty="0"/>
          </a:p>
        </p:txBody>
      </p:sp>
      <p:sp>
        <p:nvSpPr>
          <p:cNvPr id="30" name="TextBox 29"/>
          <p:cNvSpPr txBox="1"/>
          <p:nvPr/>
        </p:nvSpPr>
        <p:spPr>
          <a:xfrm>
            <a:off x="4926956" y="4204953"/>
            <a:ext cx="37863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S</a:t>
            </a:r>
            <a:endParaRPr lang="en-US" sz="3200" b="1" dirty="0"/>
          </a:p>
        </p:txBody>
      </p:sp>
      <p:sp>
        <p:nvSpPr>
          <p:cNvPr id="31" name="TextBox 30"/>
          <p:cNvSpPr txBox="1"/>
          <p:nvPr/>
        </p:nvSpPr>
        <p:spPr>
          <a:xfrm>
            <a:off x="6038944" y="4186187"/>
            <a:ext cx="3802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0000"/>
                </a:solidFill>
              </a:rPr>
              <a:t>Z</a:t>
            </a:r>
            <a:endParaRPr lang="en-US" sz="3200" b="1" dirty="0">
              <a:solidFill>
                <a:srgbClr val="FF0000"/>
              </a:solidFill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5531035" y="5158406"/>
            <a:ext cx="38824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T</a:t>
            </a:r>
            <a:endParaRPr lang="en-US" sz="3200" b="1" dirty="0"/>
          </a:p>
        </p:txBody>
      </p:sp>
      <p:sp>
        <p:nvSpPr>
          <p:cNvPr id="33" name="TextBox 32"/>
          <p:cNvSpPr txBox="1"/>
          <p:nvPr/>
        </p:nvSpPr>
        <p:spPr>
          <a:xfrm>
            <a:off x="4432804" y="5165344"/>
            <a:ext cx="40267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P</a:t>
            </a:r>
            <a:endParaRPr lang="en-US" sz="3200" b="1" dirty="0"/>
          </a:p>
        </p:txBody>
      </p:sp>
      <p:sp>
        <p:nvSpPr>
          <p:cNvPr id="34" name="TextBox 33"/>
          <p:cNvSpPr txBox="1"/>
          <p:nvPr/>
        </p:nvSpPr>
        <p:spPr>
          <a:xfrm>
            <a:off x="2437956" y="5143450"/>
            <a:ext cx="4331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A</a:t>
            </a:r>
            <a:endParaRPr lang="en-US" sz="3200" b="1" dirty="0"/>
          </a:p>
        </p:txBody>
      </p:sp>
      <p:sp>
        <p:nvSpPr>
          <p:cNvPr id="35" name="TextBox 34"/>
          <p:cNvSpPr txBox="1"/>
          <p:nvPr/>
        </p:nvSpPr>
        <p:spPr>
          <a:xfrm>
            <a:off x="2981560" y="4216993"/>
            <a:ext cx="3738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F</a:t>
            </a:r>
            <a:endParaRPr lang="en-US" sz="3200" b="1" dirty="0"/>
          </a:p>
        </p:txBody>
      </p:sp>
      <p:sp>
        <p:nvSpPr>
          <p:cNvPr id="37" name="TextBox 36"/>
          <p:cNvSpPr txBox="1"/>
          <p:nvPr/>
        </p:nvSpPr>
        <p:spPr>
          <a:xfrm>
            <a:off x="2057659" y="6019800"/>
            <a:ext cx="3780202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/>
              <a:t>A-F-K-G-P-T-S-</a:t>
            </a:r>
            <a:r>
              <a:rPr lang="en-US" sz="4400" b="1" dirty="0" smtClean="0">
                <a:solidFill>
                  <a:srgbClr val="FF0000"/>
                </a:solidFill>
              </a:rPr>
              <a:t>Z</a:t>
            </a:r>
            <a:endParaRPr lang="en-US" sz="4400" b="1" dirty="0">
              <a:solidFill>
                <a:srgbClr val="FF0000"/>
              </a:solidFill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914400" y="228600"/>
            <a:ext cx="7315200" cy="224676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/>
              <a:t>The </a:t>
            </a:r>
            <a:r>
              <a:rPr lang="en-US" sz="2800" dirty="0" err="1" smtClean="0">
                <a:solidFill>
                  <a:srgbClr val="FF0000"/>
                </a:solidFill>
              </a:rPr>
              <a:t>postorder</a:t>
            </a:r>
            <a:r>
              <a:rPr lang="en-US" sz="2800" dirty="0" smtClean="0">
                <a:solidFill>
                  <a:srgbClr val="FF0000"/>
                </a:solidFill>
              </a:rPr>
              <a:t> </a:t>
            </a:r>
            <a:r>
              <a:rPr lang="en-US" sz="2800" dirty="0">
                <a:solidFill>
                  <a:srgbClr val="FF0000"/>
                </a:solidFill>
              </a:rPr>
              <a:t>traversal </a:t>
            </a:r>
            <a:r>
              <a:rPr lang="en-US" sz="2800" dirty="0" smtClean="0"/>
              <a:t>(left-right-root) is </a:t>
            </a:r>
            <a:r>
              <a:rPr lang="en-US" sz="2800" dirty="0"/>
              <a:t>defined recursively as follows</a:t>
            </a:r>
            <a:r>
              <a:rPr lang="en-US" sz="2800" dirty="0" smtClean="0"/>
              <a:t>.</a:t>
            </a:r>
          </a:p>
          <a:p>
            <a:r>
              <a:rPr lang="en-US" sz="2800" dirty="0" smtClean="0"/>
              <a:t>   1. </a:t>
            </a:r>
            <a:r>
              <a:rPr lang="en-US" sz="2800" dirty="0"/>
              <a:t>Traverse the left </a:t>
            </a:r>
            <a:r>
              <a:rPr lang="en-US" sz="2800" dirty="0" err="1" smtClean="0"/>
              <a:t>subtree</a:t>
            </a:r>
            <a:r>
              <a:rPr lang="en-US" sz="2800" dirty="0" smtClean="0"/>
              <a:t> first; and </a:t>
            </a:r>
            <a:r>
              <a:rPr lang="en-US" sz="2800" dirty="0"/>
              <a:t>then</a:t>
            </a:r>
          </a:p>
          <a:p>
            <a:r>
              <a:rPr lang="en-US" sz="2800" dirty="0" smtClean="0"/>
              <a:t>   2. </a:t>
            </a:r>
            <a:r>
              <a:rPr lang="en-US" sz="2800" dirty="0"/>
              <a:t>Traverse the right </a:t>
            </a:r>
            <a:r>
              <a:rPr lang="en-US" sz="2800" dirty="0" err="1" smtClean="0"/>
              <a:t>subtree</a:t>
            </a:r>
            <a:r>
              <a:rPr lang="en-US" sz="2800" dirty="0" smtClean="0"/>
              <a:t>; and </a:t>
            </a:r>
            <a:r>
              <a:rPr lang="en-US" sz="2800" dirty="0"/>
              <a:t>then</a:t>
            </a:r>
          </a:p>
          <a:p>
            <a:r>
              <a:rPr lang="en-US" sz="2800" dirty="0" smtClean="0"/>
              <a:t>   3. </a:t>
            </a:r>
            <a:r>
              <a:rPr lang="en-US" sz="2800" dirty="0"/>
              <a:t>Visit the root; 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20784971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Straight Connector 1"/>
          <p:cNvCxnSpPr>
            <a:stCxn id="11" idx="3"/>
          </p:cNvCxnSpPr>
          <p:nvPr/>
        </p:nvCxnSpPr>
        <p:spPr>
          <a:xfrm flipH="1">
            <a:off x="3687866" y="3046085"/>
            <a:ext cx="747893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Straight Connector 2"/>
          <p:cNvCxnSpPr/>
          <p:nvPr/>
        </p:nvCxnSpPr>
        <p:spPr>
          <a:xfrm flipH="1">
            <a:off x="3062244" y="3771900"/>
            <a:ext cx="463170" cy="6096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Straight Connector 3"/>
          <p:cNvCxnSpPr/>
          <p:nvPr/>
        </p:nvCxnSpPr>
        <p:spPr>
          <a:xfrm flipH="1" flipV="1">
            <a:off x="4824318" y="3046085"/>
            <a:ext cx="768549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>
            <a:off x="3687866" y="3543300"/>
            <a:ext cx="669778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 flipH="1" flipV="1">
            <a:off x="5592867" y="3543300"/>
            <a:ext cx="720339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 flipH="1">
            <a:off x="5099259" y="3771900"/>
            <a:ext cx="365961" cy="457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 flipH="1">
            <a:off x="2731806" y="4753954"/>
            <a:ext cx="330439" cy="681884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>
            <a:off x="5250835" y="4729030"/>
            <a:ext cx="342032" cy="7068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flipH="1">
            <a:off x="4789206" y="4737930"/>
            <a:ext cx="208405" cy="6979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Oval 10"/>
          <p:cNvSpPr/>
          <p:nvPr/>
        </p:nvSpPr>
        <p:spPr>
          <a:xfrm>
            <a:off x="4357644" y="25908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5326167" y="3276600"/>
            <a:ext cx="533400" cy="533400"/>
          </a:xfrm>
          <a:prstGeom prst="ellipse">
            <a:avLst/>
          </a:prstGeom>
          <a:effectLst>
            <a:glow rad="139700">
              <a:schemeClr val="accent1">
                <a:satMod val="175000"/>
                <a:alpha val="40000"/>
              </a:schemeClr>
            </a:glow>
            <a:outerShdw blurRad="40000" dist="20000" dir="5400000" rotWithShape="0">
              <a:srgbClr val="000000">
                <a:alpha val="38000"/>
              </a:srgbClr>
            </a:outerShdw>
          </a:effectLst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/>
          <p:cNvSpPr/>
          <p:nvPr/>
        </p:nvSpPr>
        <p:spPr>
          <a:xfrm>
            <a:off x="3421166" y="32766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3980560" y="42291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/>
          <p:cNvSpPr/>
          <p:nvPr/>
        </p:nvSpPr>
        <p:spPr>
          <a:xfrm>
            <a:off x="2892752" y="42291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Oval 15"/>
          <p:cNvSpPr/>
          <p:nvPr/>
        </p:nvSpPr>
        <p:spPr>
          <a:xfrm>
            <a:off x="4837272" y="4216993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Oval 16"/>
          <p:cNvSpPr/>
          <p:nvPr/>
        </p:nvSpPr>
        <p:spPr>
          <a:xfrm>
            <a:off x="5943600" y="4212008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Oval 17"/>
          <p:cNvSpPr/>
          <p:nvPr/>
        </p:nvSpPr>
        <p:spPr>
          <a:xfrm>
            <a:off x="4358358" y="519264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Oval 18"/>
          <p:cNvSpPr/>
          <p:nvPr/>
        </p:nvSpPr>
        <p:spPr>
          <a:xfrm>
            <a:off x="5439042" y="5169138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Oval 19"/>
          <p:cNvSpPr/>
          <p:nvPr/>
        </p:nvSpPr>
        <p:spPr>
          <a:xfrm>
            <a:off x="2376444" y="5184094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TextBox 25"/>
          <p:cNvSpPr txBox="1"/>
          <p:nvPr/>
        </p:nvSpPr>
        <p:spPr>
          <a:xfrm>
            <a:off x="4357048" y="2593594"/>
            <a:ext cx="54373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M</a:t>
            </a:r>
            <a:endParaRPr lang="en-US" sz="3200" b="1" dirty="0"/>
          </a:p>
        </p:txBody>
      </p:sp>
      <p:sp>
        <p:nvSpPr>
          <p:cNvPr id="27" name="TextBox 26"/>
          <p:cNvSpPr txBox="1"/>
          <p:nvPr/>
        </p:nvSpPr>
        <p:spPr>
          <a:xfrm>
            <a:off x="5401327" y="3262756"/>
            <a:ext cx="4267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0000"/>
                </a:solidFill>
              </a:rPr>
              <a:t>V</a:t>
            </a:r>
            <a:endParaRPr lang="en-US" sz="3200" b="1" dirty="0">
              <a:solidFill>
                <a:srgbClr val="FF0000"/>
              </a:solidFill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3483592" y="3250010"/>
            <a:ext cx="44595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G</a:t>
            </a:r>
            <a:endParaRPr lang="en-US" sz="3200" b="1" dirty="0"/>
          </a:p>
        </p:txBody>
      </p:sp>
      <p:sp>
        <p:nvSpPr>
          <p:cNvPr id="29" name="TextBox 28"/>
          <p:cNvSpPr txBox="1"/>
          <p:nvPr/>
        </p:nvSpPr>
        <p:spPr>
          <a:xfrm>
            <a:off x="4077398" y="4198360"/>
            <a:ext cx="40908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K</a:t>
            </a:r>
            <a:endParaRPr lang="en-US" sz="3200" b="1" dirty="0"/>
          </a:p>
        </p:txBody>
      </p:sp>
      <p:sp>
        <p:nvSpPr>
          <p:cNvPr id="30" name="TextBox 29"/>
          <p:cNvSpPr txBox="1"/>
          <p:nvPr/>
        </p:nvSpPr>
        <p:spPr>
          <a:xfrm>
            <a:off x="4926956" y="4204953"/>
            <a:ext cx="37863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S</a:t>
            </a:r>
            <a:endParaRPr lang="en-US" sz="3200" b="1" dirty="0"/>
          </a:p>
        </p:txBody>
      </p:sp>
      <p:sp>
        <p:nvSpPr>
          <p:cNvPr id="31" name="TextBox 30"/>
          <p:cNvSpPr txBox="1"/>
          <p:nvPr/>
        </p:nvSpPr>
        <p:spPr>
          <a:xfrm>
            <a:off x="6038944" y="4186187"/>
            <a:ext cx="3802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Z</a:t>
            </a:r>
            <a:endParaRPr lang="en-US" sz="3200" b="1" dirty="0"/>
          </a:p>
        </p:txBody>
      </p:sp>
      <p:sp>
        <p:nvSpPr>
          <p:cNvPr id="32" name="TextBox 31"/>
          <p:cNvSpPr txBox="1"/>
          <p:nvPr/>
        </p:nvSpPr>
        <p:spPr>
          <a:xfrm>
            <a:off x="5531035" y="5158406"/>
            <a:ext cx="38824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T</a:t>
            </a:r>
            <a:endParaRPr lang="en-US" sz="3200" b="1" dirty="0"/>
          </a:p>
        </p:txBody>
      </p:sp>
      <p:sp>
        <p:nvSpPr>
          <p:cNvPr id="33" name="TextBox 32"/>
          <p:cNvSpPr txBox="1"/>
          <p:nvPr/>
        </p:nvSpPr>
        <p:spPr>
          <a:xfrm>
            <a:off x="4432804" y="5165344"/>
            <a:ext cx="40267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P</a:t>
            </a:r>
            <a:endParaRPr lang="en-US" sz="3200" b="1" dirty="0"/>
          </a:p>
        </p:txBody>
      </p:sp>
      <p:sp>
        <p:nvSpPr>
          <p:cNvPr id="34" name="TextBox 33"/>
          <p:cNvSpPr txBox="1"/>
          <p:nvPr/>
        </p:nvSpPr>
        <p:spPr>
          <a:xfrm>
            <a:off x="2437956" y="5143450"/>
            <a:ext cx="4331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A</a:t>
            </a:r>
            <a:endParaRPr lang="en-US" sz="3200" b="1" dirty="0"/>
          </a:p>
        </p:txBody>
      </p:sp>
      <p:sp>
        <p:nvSpPr>
          <p:cNvPr id="35" name="TextBox 34"/>
          <p:cNvSpPr txBox="1"/>
          <p:nvPr/>
        </p:nvSpPr>
        <p:spPr>
          <a:xfrm>
            <a:off x="2981560" y="4216993"/>
            <a:ext cx="3738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F</a:t>
            </a:r>
            <a:endParaRPr lang="en-US" sz="3200" b="1" dirty="0"/>
          </a:p>
        </p:txBody>
      </p:sp>
      <p:sp>
        <p:nvSpPr>
          <p:cNvPr id="37" name="TextBox 36"/>
          <p:cNvSpPr txBox="1"/>
          <p:nvPr/>
        </p:nvSpPr>
        <p:spPr>
          <a:xfrm>
            <a:off x="2057659" y="6019800"/>
            <a:ext cx="4286751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/>
              <a:t>A-F-K-G-P-T-S-Z-</a:t>
            </a:r>
            <a:r>
              <a:rPr lang="en-US" sz="4400" b="1" dirty="0" smtClean="0">
                <a:solidFill>
                  <a:srgbClr val="FF0000"/>
                </a:solidFill>
              </a:rPr>
              <a:t>V</a:t>
            </a:r>
            <a:endParaRPr lang="en-US" sz="4400" b="1" dirty="0">
              <a:solidFill>
                <a:srgbClr val="FF0000"/>
              </a:solidFill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914400" y="228600"/>
            <a:ext cx="7315200" cy="224676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/>
              <a:t>The </a:t>
            </a:r>
            <a:r>
              <a:rPr lang="en-US" sz="2800" dirty="0" err="1" smtClean="0">
                <a:solidFill>
                  <a:srgbClr val="FF0000"/>
                </a:solidFill>
              </a:rPr>
              <a:t>postorder</a:t>
            </a:r>
            <a:r>
              <a:rPr lang="en-US" sz="2800" dirty="0" smtClean="0">
                <a:solidFill>
                  <a:srgbClr val="FF0000"/>
                </a:solidFill>
              </a:rPr>
              <a:t> </a:t>
            </a:r>
            <a:r>
              <a:rPr lang="en-US" sz="2800" dirty="0">
                <a:solidFill>
                  <a:srgbClr val="FF0000"/>
                </a:solidFill>
              </a:rPr>
              <a:t>traversal </a:t>
            </a:r>
            <a:r>
              <a:rPr lang="en-US" sz="2800" dirty="0" smtClean="0"/>
              <a:t>(left-right-root) is </a:t>
            </a:r>
            <a:r>
              <a:rPr lang="en-US" sz="2800" dirty="0"/>
              <a:t>defined recursively as follows</a:t>
            </a:r>
            <a:r>
              <a:rPr lang="en-US" sz="2800" dirty="0" smtClean="0"/>
              <a:t>.</a:t>
            </a:r>
          </a:p>
          <a:p>
            <a:r>
              <a:rPr lang="en-US" sz="2800" dirty="0" smtClean="0"/>
              <a:t>   1. </a:t>
            </a:r>
            <a:r>
              <a:rPr lang="en-US" sz="2800" dirty="0"/>
              <a:t>Traverse the left </a:t>
            </a:r>
            <a:r>
              <a:rPr lang="en-US" sz="2800" dirty="0" err="1" smtClean="0"/>
              <a:t>subtree</a:t>
            </a:r>
            <a:r>
              <a:rPr lang="en-US" sz="2800" dirty="0" smtClean="0"/>
              <a:t> first; and </a:t>
            </a:r>
            <a:r>
              <a:rPr lang="en-US" sz="2800" dirty="0"/>
              <a:t>then</a:t>
            </a:r>
          </a:p>
          <a:p>
            <a:r>
              <a:rPr lang="en-US" sz="2800" dirty="0" smtClean="0"/>
              <a:t>   2. </a:t>
            </a:r>
            <a:r>
              <a:rPr lang="en-US" sz="2800" dirty="0"/>
              <a:t>Traverse the right </a:t>
            </a:r>
            <a:r>
              <a:rPr lang="en-US" sz="2800" dirty="0" err="1" smtClean="0"/>
              <a:t>subtree</a:t>
            </a:r>
            <a:r>
              <a:rPr lang="en-US" sz="2800" dirty="0" smtClean="0"/>
              <a:t>; and </a:t>
            </a:r>
            <a:r>
              <a:rPr lang="en-US" sz="2800" dirty="0"/>
              <a:t>then</a:t>
            </a:r>
          </a:p>
          <a:p>
            <a:r>
              <a:rPr lang="en-US" sz="2800" dirty="0" smtClean="0"/>
              <a:t>   3. </a:t>
            </a:r>
            <a:r>
              <a:rPr lang="en-US" sz="2800" dirty="0"/>
              <a:t>Visit the root; 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9373979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Straight Connector 1"/>
          <p:cNvCxnSpPr>
            <a:stCxn id="11" idx="3"/>
          </p:cNvCxnSpPr>
          <p:nvPr/>
        </p:nvCxnSpPr>
        <p:spPr>
          <a:xfrm flipH="1">
            <a:off x="3687866" y="3046085"/>
            <a:ext cx="747893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Straight Connector 2"/>
          <p:cNvCxnSpPr/>
          <p:nvPr/>
        </p:nvCxnSpPr>
        <p:spPr>
          <a:xfrm flipH="1">
            <a:off x="3062244" y="3771900"/>
            <a:ext cx="463170" cy="6096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Straight Connector 3"/>
          <p:cNvCxnSpPr/>
          <p:nvPr/>
        </p:nvCxnSpPr>
        <p:spPr>
          <a:xfrm flipH="1" flipV="1">
            <a:off x="4824318" y="3046085"/>
            <a:ext cx="768549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>
            <a:off x="3687866" y="3543300"/>
            <a:ext cx="669778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 flipH="1" flipV="1">
            <a:off x="5592867" y="3543300"/>
            <a:ext cx="720339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 flipH="1">
            <a:off x="5099259" y="3771900"/>
            <a:ext cx="365961" cy="457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 flipH="1">
            <a:off x="2731806" y="4753954"/>
            <a:ext cx="330439" cy="681884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>
            <a:off x="5250835" y="4729030"/>
            <a:ext cx="342032" cy="7068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flipH="1">
            <a:off x="4789206" y="4737930"/>
            <a:ext cx="208405" cy="6979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Oval 10"/>
          <p:cNvSpPr/>
          <p:nvPr/>
        </p:nvSpPr>
        <p:spPr>
          <a:xfrm>
            <a:off x="4357644" y="2590800"/>
            <a:ext cx="533400" cy="533400"/>
          </a:xfrm>
          <a:prstGeom prst="ellipse">
            <a:avLst/>
          </a:prstGeom>
          <a:effectLst>
            <a:glow rad="139700">
              <a:schemeClr val="accent1">
                <a:satMod val="175000"/>
                <a:alpha val="40000"/>
              </a:schemeClr>
            </a:glow>
            <a:outerShdw blurRad="40000" dist="20000" dir="5400000" rotWithShape="0">
              <a:srgbClr val="000000">
                <a:alpha val="38000"/>
              </a:srgbClr>
            </a:outerShdw>
          </a:effectLst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5326167" y="32766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/>
          <p:cNvSpPr/>
          <p:nvPr/>
        </p:nvSpPr>
        <p:spPr>
          <a:xfrm>
            <a:off x="3421166" y="32766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3980560" y="42291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/>
          <p:cNvSpPr/>
          <p:nvPr/>
        </p:nvSpPr>
        <p:spPr>
          <a:xfrm>
            <a:off x="2892752" y="42291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Oval 15"/>
          <p:cNvSpPr/>
          <p:nvPr/>
        </p:nvSpPr>
        <p:spPr>
          <a:xfrm>
            <a:off x="4837272" y="4216993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Oval 16"/>
          <p:cNvSpPr/>
          <p:nvPr/>
        </p:nvSpPr>
        <p:spPr>
          <a:xfrm>
            <a:off x="5943600" y="4212008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Oval 17"/>
          <p:cNvSpPr/>
          <p:nvPr/>
        </p:nvSpPr>
        <p:spPr>
          <a:xfrm>
            <a:off x="4358358" y="519264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Oval 18"/>
          <p:cNvSpPr/>
          <p:nvPr/>
        </p:nvSpPr>
        <p:spPr>
          <a:xfrm>
            <a:off x="5439042" y="5169138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Oval 19"/>
          <p:cNvSpPr/>
          <p:nvPr/>
        </p:nvSpPr>
        <p:spPr>
          <a:xfrm>
            <a:off x="2376444" y="5184094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TextBox 25"/>
          <p:cNvSpPr txBox="1"/>
          <p:nvPr/>
        </p:nvSpPr>
        <p:spPr>
          <a:xfrm>
            <a:off x="4357048" y="2590800"/>
            <a:ext cx="54373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0000"/>
                </a:solidFill>
              </a:rPr>
              <a:t>M</a:t>
            </a:r>
            <a:endParaRPr lang="en-US" sz="3200" b="1" dirty="0">
              <a:solidFill>
                <a:srgbClr val="FF0000"/>
              </a:solidFill>
            </a:endParaRPr>
          </a:p>
        </p:txBody>
      </p:sp>
      <p:sp>
        <p:nvSpPr>
          <p:cNvPr id="27" name="TextBox 26"/>
          <p:cNvSpPr txBox="1"/>
          <p:nvPr/>
        </p:nvSpPr>
        <p:spPr>
          <a:xfrm>
            <a:off x="5401327" y="3262756"/>
            <a:ext cx="4267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V</a:t>
            </a:r>
            <a:endParaRPr lang="en-US" sz="3200" b="1" dirty="0"/>
          </a:p>
        </p:txBody>
      </p:sp>
      <p:sp>
        <p:nvSpPr>
          <p:cNvPr id="28" name="TextBox 27"/>
          <p:cNvSpPr txBox="1"/>
          <p:nvPr/>
        </p:nvSpPr>
        <p:spPr>
          <a:xfrm>
            <a:off x="3483592" y="3250010"/>
            <a:ext cx="44595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G</a:t>
            </a:r>
            <a:endParaRPr lang="en-US" sz="3200" b="1" dirty="0"/>
          </a:p>
        </p:txBody>
      </p:sp>
      <p:sp>
        <p:nvSpPr>
          <p:cNvPr id="29" name="TextBox 28"/>
          <p:cNvSpPr txBox="1"/>
          <p:nvPr/>
        </p:nvSpPr>
        <p:spPr>
          <a:xfrm>
            <a:off x="4077398" y="4198360"/>
            <a:ext cx="40908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K</a:t>
            </a:r>
            <a:endParaRPr lang="en-US" sz="3200" b="1" dirty="0"/>
          </a:p>
        </p:txBody>
      </p:sp>
      <p:sp>
        <p:nvSpPr>
          <p:cNvPr id="30" name="TextBox 29"/>
          <p:cNvSpPr txBox="1"/>
          <p:nvPr/>
        </p:nvSpPr>
        <p:spPr>
          <a:xfrm>
            <a:off x="4926956" y="4204953"/>
            <a:ext cx="37863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S</a:t>
            </a:r>
            <a:endParaRPr lang="en-US" sz="3200" b="1" dirty="0"/>
          </a:p>
        </p:txBody>
      </p:sp>
      <p:sp>
        <p:nvSpPr>
          <p:cNvPr id="31" name="TextBox 30"/>
          <p:cNvSpPr txBox="1"/>
          <p:nvPr/>
        </p:nvSpPr>
        <p:spPr>
          <a:xfrm>
            <a:off x="6038944" y="4186187"/>
            <a:ext cx="3802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Z</a:t>
            </a:r>
            <a:endParaRPr lang="en-US" sz="3200" b="1" dirty="0"/>
          </a:p>
        </p:txBody>
      </p:sp>
      <p:sp>
        <p:nvSpPr>
          <p:cNvPr id="32" name="TextBox 31"/>
          <p:cNvSpPr txBox="1"/>
          <p:nvPr/>
        </p:nvSpPr>
        <p:spPr>
          <a:xfrm>
            <a:off x="5531035" y="5158406"/>
            <a:ext cx="38824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T</a:t>
            </a:r>
            <a:endParaRPr lang="en-US" sz="3200" b="1" dirty="0"/>
          </a:p>
        </p:txBody>
      </p:sp>
      <p:sp>
        <p:nvSpPr>
          <p:cNvPr id="33" name="TextBox 32"/>
          <p:cNvSpPr txBox="1"/>
          <p:nvPr/>
        </p:nvSpPr>
        <p:spPr>
          <a:xfrm>
            <a:off x="4432804" y="5165344"/>
            <a:ext cx="40267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P</a:t>
            </a:r>
            <a:endParaRPr lang="en-US" sz="3200" b="1" dirty="0"/>
          </a:p>
        </p:txBody>
      </p:sp>
      <p:sp>
        <p:nvSpPr>
          <p:cNvPr id="34" name="TextBox 33"/>
          <p:cNvSpPr txBox="1"/>
          <p:nvPr/>
        </p:nvSpPr>
        <p:spPr>
          <a:xfrm>
            <a:off x="2437956" y="5143450"/>
            <a:ext cx="4331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A</a:t>
            </a:r>
            <a:endParaRPr lang="en-US" sz="3200" b="1" dirty="0"/>
          </a:p>
        </p:txBody>
      </p:sp>
      <p:sp>
        <p:nvSpPr>
          <p:cNvPr id="35" name="TextBox 34"/>
          <p:cNvSpPr txBox="1"/>
          <p:nvPr/>
        </p:nvSpPr>
        <p:spPr>
          <a:xfrm>
            <a:off x="2981560" y="4216993"/>
            <a:ext cx="3738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F</a:t>
            </a:r>
            <a:endParaRPr lang="en-US" sz="3200" b="1" dirty="0"/>
          </a:p>
        </p:txBody>
      </p:sp>
      <p:sp>
        <p:nvSpPr>
          <p:cNvPr id="37" name="TextBox 36"/>
          <p:cNvSpPr txBox="1"/>
          <p:nvPr/>
        </p:nvSpPr>
        <p:spPr>
          <a:xfrm>
            <a:off x="2057659" y="6019800"/>
            <a:ext cx="4953600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/>
              <a:t>A-F-K-G-P-T-S-Z-V-</a:t>
            </a:r>
            <a:r>
              <a:rPr lang="en-US" sz="4400" b="1" dirty="0" smtClean="0">
                <a:solidFill>
                  <a:srgbClr val="FF0000"/>
                </a:solidFill>
              </a:rPr>
              <a:t>M</a:t>
            </a:r>
            <a:endParaRPr lang="en-US" sz="4400" b="1" dirty="0">
              <a:solidFill>
                <a:srgbClr val="FF0000"/>
              </a:solidFill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914400" y="228600"/>
            <a:ext cx="7315200" cy="224676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/>
              <a:t>The </a:t>
            </a:r>
            <a:r>
              <a:rPr lang="en-US" sz="2800" dirty="0" err="1" smtClean="0">
                <a:solidFill>
                  <a:srgbClr val="FF0000"/>
                </a:solidFill>
              </a:rPr>
              <a:t>postorder</a:t>
            </a:r>
            <a:r>
              <a:rPr lang="en-US" sz="2800" dirty="0" smtClean="0">
                <a:solidFill>
                  <a:srgbClr val="FF0000"/>
                </a:solidFill>
              </a:rPr>
              <a:t> </a:t>
            </a:r>
            <a:r>
              <a:rPr lang="en-US" sz="2800" dirty="0">
                <a:solidFill>
                  <a:srgbClr val="FF0000"/>
                </a:solidFill>
              </a:rPr>
              <a:t>traversal </a:t>
            </a:r>
            <a:r>
              <a:rPr lang="en-US" sz="2800" dirty="0" smtClean="0"/>
              <a:t>(left-right-root) is </a:t>
            </a:r>
            <a:r>
              <a:rPr lang="en-US" sz="2800" dirty="0"/>
              <a:t>defined recursively as follows</a:t>
            </a:r>
            <a:r>
              <a:rPr lang="en-US" sz="2800" dirty="0" smtClean="0"/>
              <a:t>.</a:t>
            </a:r>
          </a:p>
          <a:p>
            <a:r>
              <a:rPr lang="en-US" sz="2800" dirty="0" smtClean="0"/>
              <a:t>   1. </a:t>
            </a:r>
            <a:r>
              <a:rPr lang="en-US" sz="2800" dirty="0"/>
              <a:t>Traverse the left </a:t>
            </a:r>
            <a:r>
              <a:rPr lang="en-US" sz="2800" dirty="0" err="1" smtClean="0"/>
              <a:t>subtree</a:t>
            </a:r>
            <a:r>
              <a:rPr lang="en-US" sz="2800" dirty="0" smtClean="0"/>
              <a:t> first; and </a:t>
            </a:r>
            <a:r>
              <a:rPr lang="en-US" sz="2800" dirty="0"/>
              <a:t>then</a:t>
            </a:r>
          </a:p>
          <a:p>
            <a:r>
              <a:rPr lang="en-US" sz="2800" dirty="0" smtClean="0"/>
              <a:t>   2. </a:t>
            </a:r>
            <a:r>
              <a:rPr lang="en-US" sz="2800" dirty="0"/>
              <a:t>Traverse the right </a:t>
            </a:r>
            <a:r>
              <a:rPr lang="en-US" sz="2800" dirty="0" err="1" smtClean="0"/>
              <a:t>subtree</a:t>
            </a:r>
            <a:r>
              <a:rPr lang="en-US" sz="2800" dirty="0" smtClean="0"/>
              <a:t>; and </a:t>
            </a:r>
            <a:r>
              <a:rPr lang="en-US" sz="2800" dirty="0"/>
              <a:t>then</a:t>
            </a:r>
          </a:p>
          <a:p>
            <a:r>
              <a:rPr lang="en-US" sz="2800" dirty="0" smtClean="0"/>
              <a:t>   3. </a:t>
            </a:r>
            <a:r>
              <a:rPr lang="en-US" sz="2800" dirty="0"/>
              <a:t>Visit the root; 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13340484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362200"/>
            <a:ext cx="8229600" cy="1143000"/>
          </a:xfrm>
        </p:spPr>
        <p:txBody>
          <a:bodyPr>
            <a:noAutofit/>
          </a:bodyPr>
          <a:lstStyle/>
          <a:p>
            <a:r>
              <a:rPr lang="en-US" sz="7200" b="1" dirty="0" smtClean="0"/>
              <a:t>The End</a:t>
            </a:r>
            <a:endParaRPr lang="en-US" sz="7200" b="1" dirty="0"/>
          </a:p>
        </p:txBody>
      </p:sp>
    </p:spTree>
    <p:extLst>
      <p:ext uri="{BB962C8B-B14F-4D97-AF65-F5344CB8AC3E}">
        <p14:creationId xmlns:p14="http://schemas.microsoft.com/office/powerpoint/2010/main" val="5185872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Straight Connector 1"/>
          <p:cNvCxnSpPr>
            <a:stCxn id="11" idx="3"/>
          </p:cNvCxnSpPr>
          <p:nvPr/>
        </p:nvCxnSpPr>
        <p:spPr>
          <a:xfrm flipH="1">
            <a:off x="3687866" y="3046085"/>
            <a:ext cx="747893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Straight Connector 2"/>
          <p:cNvCxnSpPr/>
          <p:nvPr/>
        </p:nvCxnSpPr>
        <p:spPr>
          <a:xfrm flipH="1">
            <a:off x="3062244" y="3771900"/>
            <a:ext cx="463170" cy="6096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Straight Connector 3"/>
          <p:cNvCxnSpPr/>
          <p:nvPr/>
        </p:nvCxnSpPr>
        <p:spPr>
          <a:xfrm flipH="1" flipV="1">
            <a:off x="4824318" y="3046085"/>
            <a:ext cx="768549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>
            <a:off x="3687866" y="3543300"/>
            <a:ext cx="669778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 flipH="1" flipV="1">
            <a:off x="5592867" y="3543300"/>
            <a:ext cx="720339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 flipH="1">
            <a:off x="5099259" y="3771900"/>
            <a:ext cx="365961" cy="457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 flipH="1">
            <a:off x="2731806" y="4753954"/>
            <a:ext cx="330439" cy="681884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>
            <a:off x="5250835" y="4729030"/>
            <a:ext cx="342032" cy="7068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flipH="1">
            <a:off x="4789206" y="4737930"/>
            <a:ext cx="208405" cy="6979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Oval 10"/>
          <p:cNvSpPr/>
          <p:nvPr/>
        </p:nvSpPr>
        <p:spPr>
          <a:xfrm>
            <a:off x="4357644" y="25908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5326167" y="327660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/>
          <p:cNvSpPr/>
          <p:nvPr/>
        </p:nvSpPr>
        <p:spPr>
          <a:xfrm>
            <a:off x="3421166" y="3276600"/>
            <a:ext cx="533400" cy="533400"/>
          </a:xfrm>
          <a:prstGeom prst="ellipse">
            <a:avLst/>
          </a:prstGeom>
          <a:effectLst>
            <a:glow rad="139700">
              <a:schemeClr val="accent1">
                <a:satMod val="175000"/>
                <a:alpha val="40000"/>
              </a:schemeClr>
            </a:glow>
            <a:outerShdw blurRad="40000" dist="20000" dir="5400000" rotWithShape="0">
              <a:srgbClr val="000000">
                <a:alpha val="38000"/>
              </a:srgbClr>
            </a:outerShdw>
          </a:effectLst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3980560" y="422910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/>
          <p:cNvSpPr/>
          <p:nvPr/>
        </p:nvSpPr>
        <p:spPr>
          <a:xfrm>
            <a:off x="2892752" y="422910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Oval 15"/>
          <p:cNvSpPr/>
          <p:nvPr/>
        </p:nvSpPr>
        <p:spPr>
          <a:xfrm>
            <a:off x="4837272" y="4216993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Oval 16"/>
          <p:cNvSpPr/>
          <p:nvPr/>
        </p:nvSpPr>
        <p:spPr>
          <a:xfrm>
            <a:off x="5943600" y="4212008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Oval 17"/>
          <p:cNvSpPr/>
          <p:nvPr/>
        </p:nvSpPr>
        <p:spPr>
          <a:xfrm>
            <a:off x="4358358" y="519264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Oval 18"/>
          <p:cNvSpPr/>
          <p:nvPr/>
        </p:nvSpPr>
        <p:spPr>
          <a:xfrm>
            <a:off x="5439042" y="5169138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Oval 19"/>
          <p:cNvSpPr/>
          <p:nvPr/>
        </p:nvSpPr>
        <p:spPr>
          <a:xfrm>
            <a:off x="2376444" y="5184094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TextBox 21"/>
          <p:cNvSpPr txBox="1"/>
          <p:nvPr/>
        </p:nvSpPr>
        <p:spPr>
          <a:xfrm>
            <a:off x="914400" y="228600"/>
            <a:ext cx="7315200" cy="224676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/>
              <a:t>The </a:t>
            </a:r>
            <a:r>
              <a:rPr lang="en-US" sz="2800" dirty="0" smtClean="0">
                <a:solidFill>
                  <a:srgbClr val="FF0000"/>
                </a:solidFill>
              </a:rPr>
              <a:t>preorder </a:t>
            </a:r>
            <a:r>
              <a:rPr lang="en-US" sz="2800" dirty="0">
                <a:solidFill>
                  <a:srgbClr val="FF0000"/>
                </a:solidFill>
              </a:rPr>
              <a:t>traversal </a:t>
            </a:r>
            <a:r>
              <a:rPr lang="en-US" sz="2800" dirty="0" smtClean="0"/>
              <a:t>(root-left-right) is </a:t>
            </a:r>
            <a:r>
              <a:rPr lang="en-US" sz="2800" dirty="0"/>
              <a:t>defined recursively as follows</a:t>
            </a:r>
            <a:r>
              <a:rPr lang="en-US" sz="2800" dirty="0" smtClean="0"/>
              <a:t>.</a:t>
            </a:r>
          </a:p>
          <a:p>
            <a:r>
              <a:rPr lang="en-US" sz="2800" dirty="0" smtClean="0"/>
              <a:t>   1. Visit </a:t>
            </a:r>
            <a:r>
              <a:rPr lang="en-US" sz="2800" dirty="0"/>
              <a:t>the root first; and then</a:t>
            </a:r>
          </a:p>
          <a:p>
            <a:r>
              <a:rPr lang="en-US" sz="2800" dirty="0" smtClean="0"/>
              <a:t>   2. Traverse </a:t>
            </a:r>
            <a:r>
              <a:rPr lang="en-US" sz="2800" dirty="0"/>
              <a:t>the left </a:t>
            </a:r>
            <a:r>
              <a:rPr lang="en-US" sz="2800" dirty="0" err="1"/>
              <a:t>subtree</a:t>
            </a:r>
            <a:r>
              <a:rPr lang="en-US" sz="2800" dirty="0"/>
              <a:t>; and then</a:t>
            </a:r>
          </a:p>
          <a:p>
            <a:r>
              <a:rPr lang="en-US" sz="2800" dirty="0" smtClean="0"/>
              <a:t>   3. Traverse </a:t>
            </a:r>
            <a:r>
              <a:rPr lang="en-US" sz="2800" dirty="0"/>
              <a:t>the right </a:t>
            </a:r>
            <a:r>
              <a:rPr lang="en-US" sz="2800" dirty="0" err="1"/>
              <a:t>subtree</a:t>
            </a:r>
            <a:r>
              <a:rPr lang="en-US" sz="2800" dirty="0" smtClean="0"/>
              <a:t>.</a:t>
            </a:r>
            <a:endParaRPr lang="en-US" sz="2800" dirty="0"/>
          </a:p>
        </p:txBody>
      </p:sp>
      <p:sp>
        <p:nvSpPr>
          <p:cNvPr id="26" name="TextBox 25"/>
          <p:cNvSpPr txBox="1"/>
          <p:nvPr/>
        </p:nvSpPr>
        <p:spPr>
          <a:xfrm>
            <a:off x="4343400" y="2593594"/>
            <a:ext cx="54373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M</a:t>
            </a:r>
            <a:endParaRPr lang="en-US" sz="3200" b="1" dirty="0"/>
          </a:p>
        </p:txBody>
      </p:sp>
      <p:sp>
        <p:nvSpPr>
          <p:cNvPr id="27" name="TextBox 26"/>
          <p:cNvSpPr txBox="1"/>
          <p:nvPr/>
        </p:nvSpPr>
        <p:spPr>
          <a:xfrm>
            <a:off x="5401327" y="3262756"/>
            <a:ext cx="4267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V</a:t>
            </a:r>
            <a:endParaRPr lang="en-US" sz="3200" b="1" dirty="0"/>
          </a:p>
        </p:txBody>
      </p:sp>
      <p:sp>
        <p:nvSpPr>
          <p:cNvPr id="28" name="TextBox 27"/>
          <p:cNvSpPr txBox="1"/>
          <p:nvPr/>
        </p:nvSpPr>
        <p:spPr>
          <a:xfrm>
            <a:off x="3475500" y="3250010"/>
            <a:ext cx="44595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0000"/>
                </a:solidFill>
              </a:rPr>
              <a:t>G</a:t>
            </a:r>
            <a:endParaRPr lang="en-US" sz="3200" b="1" dirty="0">
              <a:solidFill>
                <a:srgbClr val="FF0000"/>
              </a:solidFill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4077398" y="4198360"/>
            <a:ext cx="40908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K</a:t>
            </a:r>
            <a:endParaRPr lang="en-US" sz="3200" b="1" dirty="0"/>
          </a:p>
        </p:txBody>
      </p:sp>
      <p:sp>
        <p:nvSpPr>
          <p:cNvPr id="30" name="TextBox 29"/>
          <p:cNvSpPr txBox="1"/>
          <p:nvPr/>
        </p:nvSpPr>
        <p:spPr>
          <a:xfrm>
            <a:off x="4926956" y="4204953"/>
            <a:ext cx="37863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S</a:t>
            </a:r>
            <a:endParaRPr lang="en-US" sz="3200" b="1" dirty="0"/>
          </a:p>
        </p:txBody>
      </p:sp>
      <p:sp>
        <p:nvSpPr>
          <p:cNvPr id="31" name="TextBox 30"/>
          <p:cNvSpPr txBox="1"/>
          <p:nvPr/>
        </p:nvSpPr>
        <p:spPr>
          <a:xfrm>
            <a:off x="6038944" y="4186187"/>
            <a:ext cx="3802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Z</a:t>
            </a:r>
            <a:endParaRPr lang="en-US" sz="3200" b="1" dirty="0"/>
          </a:p>
        </p:txBody>
      </p:sp>
      <p:sp>
        <p:nvSpPr>
          <p:cNvPr id="32" name="TextBox 31"/>
          <p:cNvSpPr txBox="1"/>
          <p:nvPr/>
        </p:nvSpPr>
        <p:spPr>
          <a:xfrm>
            <a:off x="5531035" y="5158406"/>
            <a:ext cx="38824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T</a:t>
            </a:r>
            <a:endParaRPr lang="en-US" sz="3200" b="1" dirty="0"/>
          </a:p>
        </p:txBody>
      </p:sp>
      <p:sp>
        <p:nvSpPr>
          <p:cNvPr id="33" name="TextBox 32"/>
          <p:cNvSpPr txBox="1"/>
          <p:nvPr/>
        </p:nvSpPr>
        <p:spPr>
          <a:xfrm>
            <a:off x="4432804" y="5165344"/>
            <a:ext cx="40267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P</a:t>
            </a:r>
            <a:endParaRPr lang="en-US" sz="3200" b="1" dirty="0"/>
          </a:p>
        </p:txBody>
      </p:sp>
      <p:sp>
        <p:nvSpPr>
          <p:cNvPr id="34" name="TextBox 33"/>
          <p:cNvSpPr txBox="1"/>
          <p:nvPr/>
        </p:nvSpPr>
        <p:spPr>
          <a:xfrm>
            <a:off x="2437956" y="5143450"/>
            <a:ext cx="4331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A</a:t>
            </a:r>
            <a:endParaRPr lang="en-US" sz="3200" b="1" dirty="0"/>
          </a:p>
        </p:txBody>
      </p:sp>
      <p:sp>
        <p:nvSpPr>
          <p:cNvPr id="35" name="TextBox 34"/>
          <p:cNvSpPr txBox="1"/>
          <p:nvPr/>
        </p:nvSpPr>
        <p:spPr>
          <a:xfrm>
            <a:off x="2981560" y="4216993"/>
            <a:ext cx="3738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F</a:t>
            </a:r>
            <a:endParaRPr lang="en-US" sz="3200" b="1" dirty="0"/>
          </a:p>
        </p:txBody>
      </p:sp>
      <p:sp>
        <p:nvSpPr>
          <p:cNvPr id="37" name="TextBox 36"/>
          <p:cNvSpPr txBox="1"/>
          <p:nvPr/>
        </p:nvSpPr>
        <p:spPr>
          <a:xfrm>
            <a:off x="2057659" y="6019800"/>
            <a:ext cx="121058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/>
              <a:t>M-</a:t>
            </a:r>
            <a:r>
              <a:rPr lang="en-US" sz="4400" b="1" dirty="0" smtClean="0">
                <a:solidFill>
                  <a:srgbClr val="FF0000"/>
                </a:solidFill>
              </a:rPr>
              <a:t>G</a:t>
            </a:r>
            <a:endParaRPr lang="en-US" sz="44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858370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Straight Connector 1"/>
          <p:cNvCxnSpPr>
            <a:stCxn id="11" idx="3"/>
          </p:cNvCxnSpPr>
          <p:nvPr/>
        </p:nvCxnSpPr>
        <p:spPr>
          <a:xfrm flipH="1">
            <a:off x="3687866" y="3046085"/>
            <a:ext cx="747893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Straight Connector 2"/>
          <p:cNvCxnSpPr/>
          <p:nvPr/>
        </p:nvCxnSpPr>
        <p:spPr>
          <a:xfrm flipH="1">
            <a:off x="3062244" y="3771900"/>
            <a:ext cx="463170" cy="6096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Straight Connector 3"/>
          <p:cNvCxnSpPr/>
          <p:nvPr/>
        </p:nvCxnSpPr>
        <p:spPr>
          <a:xfrm flipH="1" flipV="1">
            <a:off x="4824318" y="3046085"/>
            <a:ext cx="768549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>
            <a:off x="3687866" y="3543300"/>
            <a:ext cx="669778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 flipH="1" flipV="1">
            <a:off x="5592867" y="3543300"/>
            <a:ext cx="720339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 flipH="1">
            <a:off x="5099259" y="3771900"/>
            <a:ext cx="365961" cy="457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 flipH="1">
            <a:off x="2731806" y="4753954"/>
            <a:ext cx="330439" cy="681884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>
            <a:off x="5250835" y="4729030"/>
            <a:ext cx="342032" cy="7068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flipH="1">
            <a:off x="4789206" y="4737930"/>
            <a:ext cx="208405" cy="6979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Oval 10"/>
          <p:cNvSpPr/>
          <p:nvPr/>
        </p:nvSpPr>
        <p:spPr>
          <a:xfrm>
            <a:off x="4357644" y="25908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5326167" y="327660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/>
          <p:cNvSpPr/>
          <p:nvPr/>
        </p:nvSpPr>
        <p:spPr>
          <a:xfrm>
            <a:off x="3421166" y="32766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3980560" y="422910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/>
          <p:cNvSpPr/>
          <p:nvPr/>
        </p:nvSpPr>
        <p:spPr>
          <a:xfrm>
            <a:off x="2892752" y="4229100"/>
            <a:ext cx="533400" cy="533400"/>
          </a:xfrm>
          <a:prstGeom prst="ellipse">
            <a:avLst/>
          </a:prstGeom>
          <a:effectLst>
            <a:glow rad="139700">
              <a:schemeClr val="accent1">
                <a:satMod val="175000"/>
                <a:alpha val="40000"/>
              </a:schemeClr>
            </a:glow>
            <a:outerShdw blurRad="40000" dist="20000" dir="5400000" rotWithShape="0">
              <a:srgbClr val="000000">
                <a:alpha val="38000"/>
              </a:srgbClr>
            </a:outerShdw>
          </a:effectLst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Oval 15"/>
          <p:cNvSpPr/>
          <p:nvPr/>
        </p:nvSpPr>
        <p:spPr>
          <a:xfrm>
            <a:off x="4837272" y="4216993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Oval 16"/>
          <p:cNvSpPr/>
          <p:nvPr/>
        </p:nvSpPr>
        <p:spPr>
          <a:xfrm>
            <a:off x="5943600" y="4212008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Oval 17"/>
          <p:cNvSpPr/>
          <p:nvPr/>
        </p:nvSpPr>
        <p:spPr>
          <a:xfrm>
            <a:off x="4358358" y="519264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Oval 18"/>
          <p:cNvSpPr/>
          <p:nvPr/>
        </p:nvSpPr>
        <p:spPr>
          <a:xfrm>
            <a:off x="5439042" y="5169138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Oval 19"/>
          <p:cNvSpPr/>
          <p:nvPr/>
        </p:nvSpPr>
        <p:spPr>
          <a:xfrm>
            <a:off x="2376444" y="5184094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TextBox 21"/>
          <p:cNvSpPr txBox="1"/>
          <p:nvPr/>
        </p:nvSpPr>
        <p:spPr>
          <a:xfrm>
            <a:off x="914400" y="228600"/>
            <a:ext cx="7315200" cy="224676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/>
              <a:t>The </a:t>
            </a:r>
            <a:r>
              <a:rPr lang="en-US" sz="2800" dirty="0" smtClean="0">
                <a:solidFill>
                  <a:srgbClr val="FF0000"/>
                </a:solidFill>
              </a:rPr>
              <a:t>preorder </a:t>
            </a:r>
            <a:r>
              <a:rPr lang="en-US" sz="2800" dirty="0">
                <a:solidFill>
                  <a:srgbClr val="FF0000"/>
                </a:solidFill>
              </a:rPr>
              <a:t>traversal </a:t>
            </a:r>
            <a:r>
              <a:rPr lang="en-US" sz="2800" dirty="0" smtClean="0"/>
              <a:t>(root-left-right) is </a:t>
            </a:r>
            <a:r>
              <a:rPr lang="en-US" sz="2800" dirty="0"/>
              <a:t>defined recursively as follows</a:t>
            </a:r>
            <a:r>
              <a:rPr lang="en-US" sz="2800" dirty="0" smtClean="0"/>
              <a:t>.</a:t>
            </a:r>
          </a:p>
          <a:p>
            <a:r>
              <a:rPr lang="en-US" sz="2800" dirty="0" smtClean="0"/>
              <a:t>   1. Visit </a:t>
            </a:r>
            <a:r>
              <a:rPr lang="en-US" sz="2800" dirty="0"/>
              <a:t>the root first; and then</a:t>
            </a:r>
          </a:p>
          <a:p>
            <a:r>
              <a:rPr lang="en-US" sz="2800" dirty="0" smtClean="0"/>
              <a:t>   2. Traverse </a:t>
            </a:r>
            <a:r>
              <a:rPr lang="en-US" sz="2800" dirty="0"/>
              <a:t>the left </a:t>
            </a:r>
            <a:r>
              <a:rPr lang="en-US" sz="2800" dirty="0" err="1"/>
              <a:t>subtree</a:t>
            </a:r>
            <a:r>
              <a:rPr lang="en-US" sz="2800" dirty="0"/>
              <a:t>; and then</a:t>
            </a:r>
          </a:p>
          <a:p>
            <a:r>
              <a:rPr lang="en-US" sz="2800" dirty="0" smtClean="0"/>
              <a:t>   3. Traverse </a:t>
            </a:r>
            <a:r>
              <a:rPr lang="en-US" sz="2800" dirty="0"/>
              <a:t>the right </a:t>
            </a:r>
            <a:r>
              <a:rPr lang="en-US" sz="2800" dirty="0" err="1"/>
              <a:t>subtree</a:t>
            </a:r>
            <a:r>
              <a:rPr lang="en-US" sz="2800" dirty="0" smtClean="0"/>
              <a:t>.</a:t>
            </a:r>
            <a:endParaRPr lang="en-US" sz="2800" dirty="0"/>
          </a:p>
        </p:txBody>
      </p:sp>
      <p:sp>
        <p:nvSpPr>
          <p:cNvPr id="26" name="TextBox 25"/>
          <p:cNvSpPr txBox="1"/>
          <p:nvPr/>
        </p:nvSpPr>
        <p:spPr>
          <a:xfrm>
            <a:off x="4343400" y="2593594"/>
            <a:ext cx="54373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M</a:t>
            </a:r>
            <a:endParaRPr lang="en-US" sz="3200" b="1" dirty="0"/>
          </a:p>
        </p:txBody>
      </p:sp>
      <p:sp>
        <p:nvSpPr>
          <p:cNvPr id="27" name="TextBox 26"/>
          <p:cNvSpPr txBox="1"/>
          <p:nvPr/>
        </p:nvSpPr>
        <p:spPr>
          <a:xfrm>
            <a:off x="5401327" y="3262756"/>
            <a:ext cx="4267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V</a:t>
            </a:r>
            <a:endParaRPr lang="en-US" sz="3200" b="1" dirty="0"/>
          </a:p>
        </p:txBody>
      </p:sp>
      <p:sp>
        <p:nvSpPr>
          <p:cNvPr id="28" name="TextBox 27"/>
          <p:cNvSpPr txBox="1"/>
          <p:nvPr/>
        </p:nvSpPr>
        <p:spPr>
          <a:xfrm>
            <a:off x="3483592" y="3250010"/>
            <a:ext cx="44595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G</a:t>
            </a:r>
            <a:endParaRPr lang="en-US" sz="3200" b="1" dirty="0"/>
          </a:p>
        </p:txBody>
      </p:sp>
      <p:sp>
        <p:nvSpPr>
          <p:cNvPr id="29" name="TextBox 28"/>
          <p:cNvSpPr txBox="1"/>
          <p:nvPr/>
        </p:nvSpPr>
        <p:spPr>
          <a:xfrm>
            <a:off x="4077398" y="4198360"/>
            <a:ext cx="40908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K</a:t>
            </a:r>
            <a:endParaRPr lang="en-US" sz="3200" b="1" dirty="0"/>
          </a:p>
        </p:txBody>
      </p:sp>
      <p:sp>
        <p:nvSpPr>
          <p:cNvPr id="30" name="TextBox 29"/>
          <p:cNvSpPr txBox="1"/>
          <p:nvPr/>
        </p:nvSpPr>
        <p:spPr>
          <a:xfrm>
            <a:off x="4926956" y="4204953"/>
            <a:ext cx="37863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S</a:t>
            </a:r>
            <a:endParaRPr lang="en-US" sz="3200" b="1" dirty="0"/>
          </a:p>
        </p:txBody>
      </p:sp>
      <p:sp>
        <p:nvSpPr>
          <p:cNvPr id="31" name="TextBox 30"/>
          <p:cNvSpPr txBox="1"/>
          <p:nvPr/>
        </p:nvSpPr>
        <p:spPr>
          <a:xfrm>
            <a:off x="6038944" y="4186187"/>
            <a:ext cx="3802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Z</a:t>
            </a:r>
            <a:endParaRPr lang="en-US" sz="3200" b="1" dirty="0"/>
          </a:p>
        </p:txBody>
      </p:sp>
      <p:sp>
        <p:nvSpPr>
          <p:cNvPr id="32" name="TextBox 31"/>
          <p:cNvSpPr txBox="1"/>
          <p:nvPr/>
        </p:nvSpPr>
        <p:spPr>
          <a:xfrm>
            <a:off x="5531035" y="5158406"/>
            <a:ext cx="38824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T</a:t>
            </a:r>
            <a:endParaRPr lang="en-US" sz="3200" b="1" dirty="0"/>
          </a:p>
        </p:txBody>
      </p:sp>
      <p:sp>
        <p:nvSpPr>
          <p:cNvPr id="33" name="TextBox 32"/>
          <p:cNvSpPr txBox="1"/>
          <p:nvPr/>
        </p:nvSpPr>
        <p:spPr>
          <a:xfrm>
            <a:off x="4432804" y="5165344"/>
            <a:ext cx="40267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P</a:t>
            </a:r>
            <a:endParaRPr lang="en-US" sz="3200" b="1" dirty="0"/>
          </a:p>
        </p:txBody>
      </p:sp>
      <p:sp>
        <p:nvSpPr>
          <p:cNvPr id="34" name="TextBox 33"/>
          <p:cNvSpPr txBox="1"/>
          <p:nvPr/>
        </p:nvSpPr>
        <p:spPr>
          <a:xfrm>
            <a:off x="2437956" y="5143450"/>
            <a:ext cx="4331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A</a:t>
            </a:r>
            <a:endParaRPr lang="en-US" sz="3200" b="1" dirty="0"/>
          </a:p>
        </p:txBody>
      </p:sp>
      <p:sp>
        <p:nvSpPr>
          <p:cNvPr id="35" name="TextBox 34"/>
          <p:cNvSpPr txBox="1"/>
          <p:nvPr/>
        </p:nvSpPr>
        <p:spPr>
          <a:xfrm>
            <a:off x="2981560" y="4216993"/>
            <a:ext cx="3738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0000"/>
                </a:solidFill>
              </a:rPr>
              <a:t>F</a:t>
            </a:r>
            <a:endParaRPr lang="en-US" sz="3200" b="1" dirty="0">
              <a:solidFill>
                <a:srgbClr val="FF0000"/>
              </a:solidFill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2057659" y="6019800"/>
            <a:ext cx="1643399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/>
              <a:t>M-G-</a:t>
            </a:r>
            <a:r>
              <a:rPr lang="en-US" sz="4400" b="1" dirty="0">
                <a:solidFill>
                  <a:srgbClr val="FF0000"/>
                </a:solidFill>
              </a:rPr>
              <a:t>F</a:t>
            </a:r>
          </a:p>
        </p:txBody>
      </p:sp>
    </p:spTree>
    <p:extLst>
      <p:ext uri="{BB962C8B-B14F-4D97-AF65-F5344CB8AC3E}">
        <p14:creationId xmlns:p14="http://schemas.microsoft.com/office/powerpoint/2010/main" val="22997876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Straight Connector 1"/>
          <p:cNvCxnSpPr>
            <a:stCxn id="11" idx="3"/>
          </p:cNvCxnSpPr>
          <p:nvPr/>
        </p:nvCxnSpPr>
        <p:spPr>
          <a:xfrm flipH="1">
            <a:off x="3687866" y="3046085"/>
            <a:ext cx="747893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Straight Connector 2"/>
          <p:cNvCxnSpPr/>
          <p:nvPr/>
        </p:nvCxnSpPr>
        <p:spPr>
          <a:xfrm flipH="1">
            <a:off x="3062244" y="3771900"/>
            <a:ext cx="463170" cy="6096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Straight Connector 3"/>
          <p:cNvCxnSpPr/>
          <p:nvPr/>
        </p:nvCxnSpPr>
        <p:spPr>
          <a:xfrm flipH="1" flipV="1">
            <a:off x="4824318" y="3046085"/>
            <a:ext cx="768549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>
            <a:off x="3687866" y="3543300"/>
            <a:ext cx="669778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 flipH="1" flipV="1">
            <a:off x="5592867" y="3543300"/>
            <a:ext cx="720339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 flipH="1">
            <a:off x="5099259" y="3771900"/>
            <a:ext cx="365961" cy="457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 flipH="1">
            <a:off x="2731806" y="4753954"/>
            <a:ext cx="330439" cy="681884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>
            <a:off x="5250835" y="4729030"/>
            <a:ext cx="342032" cy="7068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flipH="1">
            <a:off x="4789206" y="4737930"/>
            <a:ext cx="208405" cy="6979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Oval 10"/>
          <p:cNvSpPr/>
          <p:nvPr/>
        </p:nvSpPr>
        <p:spPr>
          <a:xfrm>
            <a:off x="4357644" y="25908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5326167" y="327660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/>
          <p:cNvSpPr/>
          <p:nvPr/>
        </p:nvSpPr>
        <p:spPr>
          <a:xfrm>
            <a:off x="3421166" y="32766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3980560" y="422910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/>
          <p:cNvSpPr/>
          <p:nvPr/>
        </p:nvSpPr>
        <p:spPr>
          <a:xfrm>
            <a:off x="2892752" y="42291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Oval 15"/>
          <p:cNvSpPr/>
          <p:nvPr/>
        </p:nvSpPr>
        <p:spPr>
          <a:xfrm>
            <a:off x="4837272" y="4216993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Oval 16"/>
          <p:cNvSpPr/>
          <p:nvPr/>
        </p:nvSpPr>
        <p:spPr>
          <a:xfrm>
            <a:off x="5943600" y="4212008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Oval 17"/>
          <p:cNvSpPr/>
          <p:nvPr/>
        </p:nvSpPr>
        <p:spPr>
          <a:xfrm>
            <a:off x="4358358" y="519264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Oval 18"/>
          <p:cNvSpPr/>
          <p:nvPr/>
        </p:nvSpPr>
        <p:spPr>
          <a:xfrm>
            <a:off x="5439042" y="5169138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Oval 19"/>
          <p:cNvSpPr/>
          <p:nvPr/>
        </p:nvSpPr>
        <p:spPr>
          <a:xfrm>
            <a:off x="2376444" y="5184094"/>
            <a:ext cx="533400" cy="533400"/>
          </a:xfrm>
          <a:prstGeom prst="ellipse">
            <a:avLst/>
          </a:prstGeom>
          <a:effectLst>
            <a:glow rad="139700">
              <a:schemeClr val="accent1">
                <a:satMod val="175000"/>
                <a:alpha val="40000"/>
              </a:schemeClr>
            </a:glow>
            <a:outerShdw blurRad="40000" dist="20000" dir="5400000" rotWithShape="0">
              <a:srgbClr val="000000">
                <a:alpha val="38000"/>
              </a:srgbClr>
            </a:outerShdw>
          </a:effectLst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TextBox 21"/>
          <p:cNvSpPr txBox="1"/>
          <p:nvPr/>
        </p:nvSpPr>
        <p:spPr>
          <a:xfrm>
            <a:off x="914400" y="228600"/>
            <a:ext cx="7315200" cy="224676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/>
              <a:t>The </a:t>
            </a:r>
            <a:r>
              <a:rPr lang="en-US" sz="2800" dirty="0" smtClean="0">
                <a:solidFill>
                  <a:srgbClr val="FF0000"/>
                </a:solidFill>
              </a:rPr>
              <a:t>preorder </a:t>
            </a:r>
            <a:r>
              <a:rPr lang="en-US" sz="2800" dirty="0">
                <a:solidFill>
                  <a:srgbClr val="FF0000"/>
                </a:solidFill>
              </a:rPr>
              <a:t>traversal </a:t>
            </a:r>
            <a:r>
              <a:rPr lang="en-US" sz="2800" dirty="0" smtClean="0"/>
              <a:t>(root-left-right) is </a:t>
            </a:r>
            <a:r>
              <a:rPr lang="en-US" sz="2800" dirty="0"/>
              <a:t>defined recursively as follows</a:t>
            </a:r>
            <a:r>
              <a:rPr lang="en-US" sz="2800" dirty="0" smtClean="0"/>
              <a:t>.</a:t>
            </a:r>
          </a:p>
          <a:p>
            <a:r>
              <a:rPr lang="en-US" sz="2800" dirty="0" smtClean="0"/>
              <a:t>   1. Visit </a:t>
            </a:r>
            <a:r>
              <a:rPr lang="en-US" sz="2800" dirty="0"/>
              <a:t>the root first; and then</a:t>
            </a:r>
          </a:p>
          <a:p>
            <a:r>
              <a:rPr lang="en-US" sz="2800" dirty="0" smtClean="0"/>
              <a:t>   2. Traverse </a:t>
            </a:r>
            <a:r>
              <a:rPr lang="en-US" sz="2800" dirty="0"/>
              <a:t>the left </a:t>
            </a:r>
            <a:r>
              <a:rPr lang="en-US" sz="2800" dirty="0" err="1"/>
              <a:t>subtree</a:t>
            </a:r>
            <a:r>
              <a:rPr lang="en-US" sz="2800" dirty="0"/>
              <a:t>; and then</a:t>
            </a:r>
          </a:p>
          <a:p>
            <a:r>
              <a:rPr lang="en-US" sz="2800" dirty="0" smtClean="0"/>
              <a:t>   3. Traverse </a:t>
            </a:r>
            <a:r>
              <a:rPr lang="en-US" sz="2800" dirty="0"/>
              <a:t>the right </a:t>
            </a:r>
            <a:r>
              <a:rPr lang="en-US" sz="2800" dirty="0" err="1"/>
              <a:t>subtree</a:t>
            </a:r>
            <a:r>
              <a:rPr lang="en-US" sz="2800" dirty="0" smtClean="0"/>
              <a:t>.</a:t>
            </a:r>
            <a:endParaRPr lang="en-US" sz="2800" dirty="0"/>
          </a:p>
        </p:txBody>
      </p:sp>
      <p:sp>
        <p:nvSpPr>
          <p:cNvPr id="26" name="TextBox 25"/>
          <p:cNvSpPr txBox="1"/>
          <p:nvPr/>
        </p:nvSpPr>
        <p:spPr>
          <a:xfrm>
            <a:off x="4343400" y="2593594"/>
            <a:ext cx="54373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M</a:t>
            </a:r>
            <a:endParaRPr lang="en-US" sz="3200" b="1" dirty="0"/>
          </a:p>
        </p:txBody>
      </p:sp>
      <p:sp>
        <p:nvSpPr>
          <p:cNvPr id="27" name="TextBox 26"/>
          <p:cNvSpPr txBox="1"/>
          <p:nvPr/>
        </p:nvSpPr>
        <p:spPr>
          <a:xfrm>
            <a:off x="5401327" y="3262756"/>
            <a:ext cx="4267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V</a:t>
            </a:r>
            <a:endParaRPr lang="en-US" sz="3200" b="1" dirty="0"/>
          </a:p>
        </p:txBody>
      </p:sp>
      <p:sp>
        <p:nvSpPr>
          <p:cNvPr id="28" name="TextBox 27"/>
          <p:cNvSpPr txBox="1"/>
          <p:nvPr/>
        </p:nvSpPr>
        <p:spPr>
          <a:xfrm>
            <a:off x="3483592" y="3250010"/>
            <a:ext cx="44595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G</a:t>
            </a:r>
            <a:endParaRPr lang="en-US" sz="3200" b="1" dirty="0"/>
          </a:p>
        </p:txBody>
      </p:sp>
      <p:sp>
        <p:nvSpPr>
          <p:cNvPr id="29" name="TextBox 28"/>
          <p:cNvSpPr txBox="1"/>
          <p:nvPr/>
        </p:nvSpPr>
        <p:spPr>
          <a:xfrm>
            <a:off x="4077398" y="4198360"/>
            <a:ext cx="40908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K</a:t>
            </a:r>
            <a:endParaRPr lang="en-US" sz="3200" b="1" dirty="0"/>
          </a:p>
        </p:txBody>
      </p:sp>
      <p:sp>
        <p:nvSpPr>
          <p:cNvPr id="30" name="TextBox 29"/>
          <p:cNvSpPr txBox="1"/>
          <p:nvPr/>
        </p:nvSpPr>
        <p:spPr>
          <a:xfrm>
            <a:off x="4926956" y="4204953"/>
            <a:ext cx="37863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S</a:t>
            </a:r>
            <a:endParaRPr lang="en-US" sz="3200" b="1" dirty="0"/>
          </a:p>
        </p:txBody>
      </p:sp>
      <p:sp>
        <p:nvSpPr>
          <p:cNvPr id="31" name="TextBox 30"/>
          <p:cNvSpPr txBox="1"/>
          <p:nvPr/>
        </p:nvSpPr>
        <p:spPr>
          <a:xfrm>
            <a:off x="6038944" y="4186187"/>
            <a:ext cx="3802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Z</a:t>
            </a:r>
            <a:endParaRPr lang="en-US" sz="3200" b="1" dirty="0"/>
          </a:p>
        </p:txBody>
      </p:sp>
      <p:sp>
        <p:nvSpPr>
          <p:cNvPr id="32" name="TextBox 31"/>
          <p:cNvSpPr txBox="1"/>
          <p:nvPr/>
        </p:nvSpPr>
        <p:spPr>
          <a:xfrm>
            <a:off x="5531035" y="5158406"/>
            <a:ext cx="38824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T</a:t>
            </a:r>
            <a:endParaRPr lang="en-US" sz="3200" b="1" dirty="0"/>
          </a:p>
        </p:txBody>
      </p:sp>
      <p:sp>
        <p:nvSpPr>
          <p:cNvPr id="33" name="TextBox 32"/>
          <p:cNvSpPr txBox="1"/>
          <p:nvPr/>
        </p:nvSpPr>
        <p:spPr>
          <a:xfrm>
            <a:off x="4432804" y="5165344"/>
            <a:ext cx="40267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P</a:t>
            </a:r>
            <a:endParaRPr lang="en-US" sz="3200" b="1" dirty="0"/>
          </a:p>
        </p:txBody>
      </p:sp>
      <p:sp>
        <p:nvSpPr>
          <p:cNvPr id="34" name="TextBox 33"/>
          <p:cNvSpPr txBox="1"/>
          <p:nvPr/>
        </p:nvSpPr>
        <p:spPr>
          <a:xfrm>
            <a:off x="2437956" y="5143450"/>
            <a:ext cx="4331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0000"/>
                </a:solidFill>
              </a:rPr>
              <a:t>A</a:t>
            </a:r>
            <a:endParaRPr lang="en-US" sz="3200" b="1" dirty="0">
              <a:solidFill>
                <a:srgbClr val="FF0000"/>
              </a:solidFill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2981560" y="4216993"/>
            <a:ext cx="3738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F</a:t>
            </a:r>
            <a:endParaRPr lang="en-US" sz="3200" b="1" dirty="0"/>
          </a:p>
        </p:txBody>
      </p:sp>
      <p:sp>
        <p:nvSpPr>
          <p:cNvPr id="37" name="TextBox 36"/>
          <p:cNvSpPr txBox="1"/>
          <p:nvPr/>
        </p:nvSpPr>
        <p:spPr>
          <a:xfrm>
            <a:off x="2057659" y="6019800"/>
            <a:ext cx="2157963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/>
              <a:t>M-G-F-</a:t>
            </a:r>
            <a:r>
              <a:rPr lang="en-US" sz="4400" b="1" dirty="0" smtClean="0">
                <a:solidFill>
                  <a:srgbClr val="FF0000"/>
                </a:solidFill>
              </a:rPr>
              <a:t>A</a:t>
            </a:r>
            <a:endParaRPr lang="en-US" sz="44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058294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Straight Connector 1"/>
          <p:cNvCxnSpPr>
            <a:stCxn id="11" idx="3"/>
          </p:cNvCxnSpPr>
          <p:nvPr/>
        </p:nvCxnSpPr>
        <p:spPr>
          <a:xfrm flipH="1">
            <a:off x="3687866" y="3046085"/>
            <a:ext cx="747893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Straight Connector 2"/>
          <p:cNvCxnSpPr/>
          <p:nvPr/>
        </p:nvCxnSpPr>
        <p:spPr>
          <a:xfrm flipH="1">
            <a:off x="3062244" y="3771900"/>
            <a:ext cx="463170" cy="6096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Straight Connector 3"/>
          <p:cNvCxnSpPr/>
          <p:nvPr/>
        </p:nvCxnSpPr>
        <p:spPr>
          <a:xfrm flipH="1" flipV="1">
            <a:off x="4824318" y="3046085"/>
            <a:ext cx="768549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>
            <a:off x="3687866" y="3543300"/>
            <a:ext cx="669778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 flipH="1" flipV="1">
            <a:off x="5592867" y="3543300"/>
            <a:ext cx="720339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 flipH="1">
            <a:off x="5099259" y="3771900"/>
            <a:ext cx="365961" cy="457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 flipH="1">
            <a:off x="2731806" y="4753954"/>
            <a:ext cx="330439" cy="681884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>
            <a:off x="5250835" y="4729030"/>
            <a:ext cx="342032" cy="7068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flipH="1">
            <a:off x="4789206" y="4737930"/>
            <a:ext cx="208405" cy="6979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Oval 10"/>
          <p:cNvSpPr/>
          <p:nvPr/>
        </p:nvSpPr>
        <p:spPr>
          <a:xfrm>
            <a:off x="4357644" y="25908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5326167" y="327660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/>
          <p:cNvSpPr/>
          <p:nvPr/>
        </p:nvSpPr>
        <p:spPr>
          <a:xfrm>
            <a:off x="3421166" y="32766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3980560" y="4229100"/>
            <a:ext cx="533400" cy="533400"/>
          </a:xfrm>
          <a:prstGeom prst="ellipse">
            <a:avLst/>
          </a:prstGeom>
          <a:effectLst>
            <a:glow rad="139700">
              <a:schemeClr val="accent1">
                <a:satMod val="175000"/>
                <a:alpha val="40000"/>
              </a:schemeClr>
            </a:glow>
            <a:outerShdw blurRad="40000" dist="20000" dir="5400000" rotWithShape="0">
              <a:srgbClr val="000000">
                <a:alpha val="38000"/>
              </a:srgbClr>
            </a:outerShdw>
          </a:effectLst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/>
          <p:cNvSpPr/>
          <p:nvPr/>
        </p:nvSpPr>
        <p:spPr>
          <a:xfrm>
            <a:off x="2892752" y="42291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Oval 15"/>
          <p:cNvSpPr/>
          <p:nvPr/>
        </p:nvSpPr>
        <p:spPr>
          <a:xfrm>
            <a:off x="4837272" y="4216993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Oval 16"/>
          <p:cNvSpPr/>
          <p:nvPr/>
        </p:nvSpPr>
        <p:spPr>
          <a:xfrm>
            <a:off x="5943600" y="4212008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Oval 17"/>
          <p:cNvSpPr/>
          <p:nvPr/>
        </p:nvSpPr>
        <p:spPr>
          <a:xfrm>
            <a:off x="4358358" y="519264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Oval 18"/>
          <p:cNvSpPr/>
          <p:nvPr/>
        </p:nvSpPr>
        <p:spPr>
          <a:xfrm>
            <a:off x="5439042" y="5169138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Oval 19"/>
          <p:cNvSpPr/>
          <p:nvPr/>
        </p:nvSpPr>
        <p:spPr>
          <a:xfrm>
            <a:off x="2376444" y="5184094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TextBox 21"/>
          <p:cNvSpPr txBox="1"/>
          <p:nvPr/>
        </p:nvSpPr>
        <p:spPr>
          <a:xfrm>
            <a:off x="914400" y="228600"/>
            <a:ext cx="7315200" cy="224676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/>
              <a:t>The </a:t>
            </a:r>
            <a:r>
              <a:rPr lang="en-US" sz="2800" dirty="0" smtClean="0">
                <a:solidFill>
                  <a:srgbClr val="FF0000"/>
                </a:solidFill>
              </a:rPr>
              <a:t>preorder </a:t>
            </a:r>
            <a:r>
              <a:rPr lang="en-US" sz="2800" dirty="0">
                <a:solidFill>
                  <a:srgbClr val="FF0000"/>
                </a:solidFill>
              </a:rPr>
              <a:t>traversal </a:t>
            </a:r>
            <a:r>
              <a:rPr lang="en-US" sz="2800" dirty="0" smtClean="0"/>
              <a:t>(root-left-right) is </a:t>
            </a:r>
            <a:r>
              <a:rPr lang="en-US" sz="2800" dirty="0"/>
              <a:t>defined recursively as follows</a:t>
            </a:r>
            <a:r>
              <a:rPr lang="en-US" sz="2800" dirty="0" smtClean="0"/>
              <a:t>.</a:t>
            </a:r>
          </a:p>
          <a:p>
            <a:r>
              <a:rPr lang="en-US" sz="2800" dirty="0" smtClean="0"/>
              <a:t>   1. Visit </a:t>
            </a:r>
            <a:r>
              <a:rPr lang="en-US" sz="2800" dirty="0"/>
              <a:t>the root first; and then</a:t>
            </a:r>
          </a:p>
          <a:p>
            <a:r>
              <a:rPr lang="en-US" sz="2800" dirty="0" smtClean="0"/>
              <a:t>   2. Traverse </a:t>
            </a:r>
            <a:r>
              <a:rPr lang="en-US" sz="2800" dirty="0"/>
              <a:t>the left </a:t>
            </a:r>
            <a:r>
              <a:rPr lang="en-US" sz="2800" dirty="0" err="1"/>
              <a:t>subtree</a:t>
            </a:r>
            <a:r>
              <a:rPr lang="en-US" sz="2800" dirty="0"/>
              <a:t>; and then</a:t>
            </a:r>
          </a:p>
          <a:p>
            <a:r>
              <a:rPr lang="en-US" sz="2800" dirty="0" smtClean="0"/>
              <a:t>   3. Traverse </a:t>
            </a:r>
            <a:r>
              <a:rPr lang="en-US" sz="2800" dirty="0"/>
              <a:t>the right </a:t>
            </a:r>
            <a:r>
              <a:rPr lang="en-US" sz="2800" dirty="0" err="1"/>
              <a:t>subtree</a:t>
            </a:r>
            <a:r>
              <a:rPr lang="en-US" sz="2800" dirty="0" smtClean="0"/>
              <a:t>.</a:t>
            </a:r>
            <a:endParaRPr lang="en-US" sz="2800" dirty="0"/>
          </a:p>
        </p:txBody>
      </p:sp>
      <p:sp>
        <p:nvSpPr>
          <p:cNvPr id="26" name="TextBox 25"/>
          <p:cNvSpPr txBox="1"/>
          <p:nvPr/>
        </p:nvSpPr>
        <p:spPr>
          <a:xfrm>
            <a:off x="4343400" y="2593594"/>
            <a:ext cx="54373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M</a:t>
            </a:r>
            <a:endParaRPr lang="en-US" sz="3200" b="1" dirty="0"/>
          </a:p>
        </p:txBody>
      </p:sp>
      <p:sp>
        <p:nvSpPr>
          <p:cNvPr id="27" name="TextBox 26"/>
          <p:cNvSpPr txBox="1"/>
          <p:nvPr/>
        </p:nvSpPr>
        <p:spPr>
          <a:xfrm>
            <a:off x="5401327" y="3262756"/>
            <a:ext cx="4267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V</a:t>
            </a:r>
            <a:endParaRPr lang="en-US" sz="3200" b="1" dirty="0"/>
          </a:p>
        </p:txBody>
      </p:sp>
      <p:sp>
        <p:nvSpPr>
          <p:cNvPr id="28" name="TextBox 27"/>
          <p:cNvSpPr txBox="1"/>
          <p:nvPr/>
        </p:nvSpPr>
        <p:spPr>
          <a:xfrm>
            <a:off x="3483592" y="3250010"/>
            <a:ext cx="44595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G</a:t>
            </a:r>
            <a:endParaRPr lang="en-US" sz="3200" b="1" dirty="0"/>
          </a:p>
        </p:txBody>
      </p:sp>
      <p:sp>
        <p:nvSpPr>
          <p:cNvPr id="29" name="TextBox 28"/>
          <p:cNvSpPr txBox="1"/>
          <p:nvPr/>
        </p:nvSpPr>
        <p:spPr>
          <a:xfrm>
            <a:off x="4077398" y="4198360"/>
            <a:ext cx="40908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0000"/>
                </a:solidFill>
              </a:rPr>
              <a:t>K</a:t>
            </a:r>
            <a:endParaRPr lang="en-US" sz="3200" b="1" dirty="0">
              <a:solidFill>
                <a:srgbClr val="FF0000"/>
              </a:solidFill>
            </a:endParaRPr>
          </a:p>
        </p:txBody>
      </p:sp>
      <p:sp>
        <p:nvSpPr>
          <p:cNvPr id="30" name="TextBox 29"/>
          <p:cNvSpPr txBox="1"/>
          <p:nvPr/>
        </p:nvSpPr>
        <p:spPr>
          <a:xfrm>
            <a:off x="4926956" y="4204953"/>
            <a:ext cx="37863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S</a:t>
            </a:r>
            <a:endParaRPr lang="en-US" sz="3200" b="1" dirty="0"/>
          </a:p>
        </p:txBody>
      </p:sp>
      <p:sp>
        <p:nvSpPr>
          <p:cNvPr id="31" name="TextBox 30"/>
          <p:cNvSpPr txBox="1"/>
          <p:nvPr/>
        </p:nvSpPr>
        <p:spPr>
          <a:xfrm>
            <a:off x="6038944" y="4186187"/>
            <a:ext cx="3802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Z</a:t>
            </a:r>
            <a:endParaRPr lang="en-US" sz="3200" b="1" dirty="0"/>
          </a:p>
        </p:txBody>
      </p:sp>
      <p:sp>
        <p:nvSpPr>
          <p:cNvPr id="32" name="TextBox 31"/>
          <p:cNvSpPr txBox="1"/>
          <p:nvPr/>
        </p:nvSpPr>
        <p:spPr>
          <a:xfrm>
            <a:off x="5531035" y="5158406"/>
            <a:ext cx="38824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T</a:t>
            </a:r>
            <a:endParaRPr lang="en-US" sz="3200" b="1" dirty="0"/>
          </a:p>
        </p:txBody>
      </p:sp>
      <p:sp>
        <p:nvSpPr>
          <p:cNvPr id="33" name="TextBox 32"/>
          <p:cNvSpPr txBox="1"/>
          <p:nvPr/>
        </p:nvSpPr>
        <p:spPr>
          <a:xfrm>
            <a:off x="4432804" y="5165344"/>
            <a:ext cx="40267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P</a:t>
            </a:r>
            <a:endParaRPr lang="en-US" sz="3200" b="1" dirty="0"/>
          </a:p>
        </p:txBody>
      </p:sp>
      <p:sp>
        <p:nvSpPr>
          <p:cNvPr id="34" name="TextBox 33"/>
          <p:cNvSpPr txBox="1"/>
          <p:nvPr/>
        </p:nvSpPr>
        <p:spPr>
          <a:xfrm>
            <a:off x="2437956" y="5143450"/>
            <a:ext cx="4331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A</a:t>
            </a:r>
            <a:endParaRPr lang="en-US" sz="3200" b="1" dirty="0"/>
          </a:p>
        </p:txBody>
      </p:sp>
      <p:sp>
        <p:nvSpPr>
          <p:cNvPr id="35" name="TextBox 34"/>
          <p:cNvSpPr txBox="1"/>
          <p:nvPr/>
        </p:nvSpPr>
        <p:spPr>
          <a:xfrm>
            <a:off x="2981560" y="4216993"/>
            <a:ext cx="3738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F</a:t>
            </a:r>
            <a:endParaRPr lang="en-US" sz="3200" b="1" dirty="0"/>
          </a:p>
        </p:txBody>
      </p:sp>
      <p:sp>
        <p:nvSpPr>
          <p:cNvPr id="37" name="TextBox 36"/>
          <p:cNvSpPr txBox="1"/>
          <p:nvPr/>
        </p:nvSpPr>
        <p:spPr>
          <a:xfrm>
            <a:off x="2057659" y="6019800"/>
            <a:ext cx="2640466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/>
              <a:t>M-G-F-A-</a:t>
            </a:r>
            <a:r>
              <a:rPr lang="en-US" sz="4400" b="1" dirty="0" smtClean="0">
                <a:solidFill>
                  <a:srgbClr val="FF0000"/>
                </a:solidFill>
              </a:rPr>
              <a:t>K</a:t>
            </a:r>
            <a:endParaRPr lang="en-US" sz="44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299106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Straight Connector 1"/>
          <p:cNvCxnSpPr>
            <a:stCxn id="11" idx="3"/>
          </p:cNvCxnSpPr>
          <p:nvPr/>
        </p:nvCxnSpPr>
        <p:spPr>
          <a:xfrm flipH="1">
            <a:off x="3687866" y="3046085"/>
            <a:ext cx="747893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Straight Connector 2"/>
          <p:cNvCxnSpPr/>
          <p:nvPr/>
        </p:nvCxnSpPr>
        <p:spPr>
          <a:xfrm flipH="1">
            <a:off x="3062244" y="3771900"/>
            <a:ext cx="463170" cy="6096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Straight Connector 3"/>
          <p:cNvCxnSpPr/>
          <p:nvPr/>
        </p:nvCxnSpPr>
        <p:spPr>
          <a:xfrm flipH="1" flipV="1">
            <a:off x="4824318" y="3046085"/>
            <a:ext cx="768549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>
            <a:off x="3687866" y="3543300"/>
            <a:ext cx="669778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 flipH="1" flipV="1">
            <a:off x="5592867" y="3543300"/>
            <a:ext cx="720339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 flipH="1">
            <a:off x="5099259" y="3771900"/>
            <a:ext cx="365961" cy="457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 flipH="1">
            <a:off x="2731806" y="4753954"/>
            <a:ext cx="330439" cy="681884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>
            <a:off x="5250835" y="4729030"/>
            <a:ext cx="342032" cy="7068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flipH="1">
            <a:off x="4789206" y="4737930"/>
            <a:ext cx="208405" cy="6979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Oval 10"/>
          <p:cNvSpPr/>
          <p:nvPr/>
        </p:nvSpPr>
        <p:spPr>
          <a:xfrm>
            <a:off x="4357644" y="25908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5326167" y="3276600"/>
            <a:ext cx="533400" cy="533400"/>
          </a:xfrm>
          <a:prstGeom prst="ellipse">
            <a:avLst/>
          </a:prstGeom>
          <a:effectLst>
            <a:glow rad="139700">
              <a:schemeClr val="accent1">
                <a:satMod val="175000"/>
                <a:alpha val="40000"/>
              </a:schemeClr>
            </a:glow>
            <a:outerShdw blurRad="40000" dist="20000" dir="5400000" rotWithShape="0">
              <a:srgbClr val="000000">
                <a:alpha val="38000"/>
              </a:srgbClr>
            </a:outerShdw>
          </a:effectLst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/>
          <p:cNvSpPr/>
          <p:nvPr/>
        </p:nvSpPr>
        <p:spPr>
          <a:xfrm>
            <a:off x="3421166" y="32766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3980560" y="42291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/>
          <p:cNvSpPr/>
          <p:nvPr/>
        </p:nvSpPr>
        <p:spPr>
          <a:xfrm>
            <a:off x="2892752" y="42291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Oval 15"/>
          <p:cNvSpPr/>
          <p:nvPr/>
        </p:nvSpPr>
        <p:spPr>
          <a:xfrm>
            <a:off x="4837272" y="4216993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Oval 16"/>
          <p:cNvSpPr/>
          <p:nvPr/>
        </p:nvSpPr>
        <p:spPr>
          <a:xfrm>
            <a:off x="5943600" y="4212008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Oval 17"/>
          <p:cNvSpPr/>
          <p:nvPr/>
        </p:nvSpPr>
        <p:spPr>
          <a:xfrm>
            <a:off x="4358358" y="519264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Oval 18"/>
          <p:cNvSpPr/>
          <p:nvPr/>
        </p:nvSpPr>
        <p:spPr>
          <a:xfrm>
            <a:off x="5439042" y="5169138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Oval 19"/>
          <p:cNvSpPr/>
          <p:nvPr/>
        </p:nvSpPr>
        <p:spPr>
          <a:xfrm>
            <a:off x="2376444" y="5184094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TextBox 21"/>
          <p:cNvSpPr txBox="1"/>
          <p:nvPr/>
        </p:nvSpPr>
        <p:spPr>
          <a:xfrm>
            <a:off x="914400" y="228600"/>
            <a:ext cx="7315200" cy="224676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/>
              <a:t>The </a:t>
            </a:r>
            <a:r>
              <a:rPr lang="en-US" sz="2800" dirty="0" smtClean="0">
                <a:solidFill>
                  <a:srgbClr val="FF0000"/>
                </a:solidFill>
              </a:rPr>
              <a:t>preorder </a:t>
            </a:r>
            <a:r>
              <a:rPr lang="en-US" sz="2800" dirty="0">
                <a:solidFill>
                  <a:srgbClr val="FF0000"/>
                </a:solidFill>
              </a:rPr>
              <a:t>traversal </a:t>
            </a:r>
            <a:r>
              <a:rPr lang="en-US" sz="2800" dirty="0" smtClean="0"/>
              <a:t>(root-left-right) is </a:t>
            </a:r>
            <a:r>
              <a:rPr lang="en-US" sz="2800" dirty="0"/>
              <a:t>defined recursively as follows</a:t>
            </a:r>
            <a:r>
              <a:rPr lang="en-US" sz="2800" dirty="0" smtClean="0"/>
              <a:t>.</a:t>
            </a:r>
          </a:p>
          <a:p>
            <a:r>
              <a:rPr lang="en-US" sz="2800" dirty="0" smtClean="0"/>
              <a:t>   1. Visit </a:t>
            </a:r>
            <a:r>
              <a:rPr lang="en-US" sz="2800" dirty="0"/>
              <a:t>the root first; and then</a:t>
            </a:r>
          </a:p>
          <a:p>
            <a:r>
              <a:rPr lang="en-US" sz="2800" dirty="0" smtClean="0"/>
              <a:t>   2. Traverse </a:t>
            </a:r>
            <a:r>
              <a:rPr lang="en-US" sz="2800" dirty="0"/>
              <a:t>the left </a:t>
            </a:r>
            <a:r>
              <a:rPr lang="en-US" sz="2800" dirty="0" err="1"/>
              <a:t>subtree</a:t>
            </a:r>
            <a:r>
              <a:rPr lang="en-US" sz="2800" dirty="0"/>
              <a:t>; and then</a:t>
            </a:r>
          </a:p>
          <a:p>
            <a:r>
              <a:rPr lang="en-US" sz="2800" dirty="0" smtClean="0"/>
              <a:t>   3. Traverse </a:t>
            </a:r>
            <a:r>
              <a:rPr lang="en-US" sz="2800" dirty="0"/>
              <a:t>the right </a:t>
            </a:r>
            <a:r>
              <a:rPr lang="en-US" sz="2800" dirty="0" err="1"/>
              <a:t>subtree</a:t>
            </a:r>
            <a:r>
              <a:rPr lang="en-US" sz="2800" dirty="0" smtClean="0"/>
              <a:t>.</a:t>
            </a:r>
            <a:endParaRPr lang="en-US" sz="2800" dirty="0"/>
          </a:p>
        </p:txBody>
      </p:sp>
      <p:sp>
        <p:nvSpPr>
          <p:cNvPr id="26" name="TextBox 25"/>
          <p:cNvSpPr txBox="1"/>
          <p:nvPr/>
        </p:nvSpPr>
        <p:spPr>
          <a:xfrm>
            <a:off x="4343400" y="2593594"/>
            <a:ext cx="54373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M</a:t>
            </a:r>
            <a:endParaRPr lang="en-US" sz="3200" b="1" dirty="0"/>
          </a:p>
        </p:txBody>
      </p:sp>
      <p:sp>
        <p:nvSpPr>
          <p:cNvPr id="27" name="TextBox 26"/>
          <p:cNvSpPr txBox="1"/>
          <p:nvPr/>
        </p:nvSpPr>
        <p:spPr>
          <a:xfrm>
            <a:off x="5401327" y="3262756"/>
            <a:ext cx="4267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0000"/>
                </a:solidFill>
              </a:rPr>
              <a:t>V</a:t>
            </a:r>
            <a:endParaRPr lang="en-US" sz="3200" b="1" dirty="0">
              <a:solidFill>
                <a:srgbClr val="FF0000"/>
              </a:solidFill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3483592" y="3250010"/>
            <a:ext cx="44595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G</a:t>
            </a:r>
            <a:endParaRPr lang="en-US" sz="3200" b="1" dirty="0"/>
          </a:p>
        </p:txBody>
      </p:sp>
      <p:sp>
        <p:nvSpPr>
          <p:cNvPr id="29" name="TextBox 28"/>
          <p:cNvSpPr txBox="1"/>
          <p:nvPr/>
        </p:nvSpPr>
        <p:spPr>
          <a:xfrm>
            <a:off x="4077398" y="4198360"/>
            <a:ext cx="40908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K</a:t>
            </a:r>
            <a:endParaRPr lang="en-US" sz="3200" b="1" dirty="0"/>
          </a:p>
        </p:txBody>
      </p:sp>
      <p:sp>
        <p:nvSpPr>
          <p:cNvPr id="30" name="TextBox 29"/>
          <p:cNvSpPr txBox="1"/>
          <p:nvPr/>
        </p:nvSpPr>
        <p:spPr>
          <a:xfrm>
            <a:off x="4926956" y="4204953"/>
            <a:ext cx="37863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S</a:t>
            </a:r>
            <a:endParaRPr lang="en-US" sz="3200" b="1" dirty="0"/>
          </a:p>
        </p:txBody>
      </p:sp>
      <p:sp>
        <p:nvSpPr>
          <p:cNvPr id="31" name="TextBox 30"/>
          <p:cNvSpPr txBox="1"/>
          <p:nvPr/>
        </p:nvSpPr>
        <p:spPr>
          <a:xfrm>
            <a:off x="6038944" y="4186187"/>
            <a:ext cx="3802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Z</a:t>
            </a:r>
            <a:endParaRPr lang="en-US" sz="3200" b="1" dirty="0"/>
          </a:p>
        </p:txBody>
      </p:sp>
      <p:sp>
        <p:nvSpPr>
          <p:cNvPr id="32" name="TextBox 31"/>
          <p:cNvSpPr txBox="1"/>
          <p:nvPr/>
        </p:nvSpPr>
        <p:spPr>
          <a:xfrm>
            <a:off x="5531035" y="5158406"/>
            <a:ext cx="38824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T</a:t>
            </a:r>
            <a:endParaRPr lang="en-US" sz="3200" b="1" dirty="0"/>
          </a:p>
        </p:txBody>
      </p:sp>
      <p:sp>
        <p:nvSpPr>
          <p:cNvPr id="33" name="TextBox 32"/>
          <p:cNvSpPr txBox="1"/>
          <p:nvPr/>
        </p:nvSpPr>
        <p:spPr>
          <a:xfrm>
            <a:off x="4432804" y="5165344"/>
            <a:ext cx="40267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P</a:t>
            </a:r>
            <a:endParaRPr lang="en-US" sz="3200" b="1" dirty="0"/>
          </a:p>
        </p:txBody>
      </p:sp>
      <p:sp>
        <p:nvSpPr>
          <p:cNvPr id="34" name="TextBox 33"/>
          <p:cNvSpPr txBox="1"/>
          <p:nvPr/>
        </p:nvSpPr>
        <p:spPr>
          <a:xfrm>
            <a:off x="2437956" y="5143450"/>
            <a:ext cx="4331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A</a:t>
            </a:r>
            <a:endParaRPr lang="en-US" sz="3200" b="1" dirty="0"/>
          </a:p>
        </p:txBody>
      </p:sp>
      <p:sp>
        <p:nvSpPr>
          <p:cNvPr id="35" name="TextBox 34"/>
          <p:cNvSpPr txBox="1"/>
          <p:nvPr/>
        </p:nvSpPr>
        <p:spPr>
          <a:xfrm>
            <a:off x="2981560" y="4216993"/>
            <a:ext cx="3738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F</a:t>
            </a:r>
            <a:endParaRPr lang="en-US" sz="3200" b="1" dirty="0"/>
          </a:p>
        </p:txBody>
      </p:sp>
      <p:sp>
        <p:nvSpPr>
          <p:cNvPr id="37" name="TextBox 36"/>
          <p:cNvSpPr txBox="1"/>
          <p:nvPr/>
        </p:nvSpPr>
        <p:spPr>
          <a:xfrm>
            <a:off x="2057659" y="6019800"/>
            <a:ext cx="3147015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/>
              <a:t>M-G-F-A-K-</a:t>
            </a:r>
            <a:r>
              <a:rPr lang="en-US" sz="4400" b="1" dirty="0" smtClean="0">
                <a:solidFill>
                  <a:srgbClr val="FF0000"/>
                </a:solidFill>
              </a:rPr>
              <a:t>V</a:t>
            </a:r>
            <a:endParaRPr lang="en-US" sz="44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618942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Straight Connector 1"/>
          <p:cNvCxnSpPr>
            <a:stCxn id="11" idx="3"/>
          </p:cNvCxnSpPr>
          <p:nvPr/>
        </p:nvCxnSpPr>
        <p:spPr>
          <a:xfrm flipH="1">
            <a:off x="3687866" y="3046085"/>
            <a:ext cx="747893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Straight Connector 2"/>
          <p:cNvCxnSpPr/>
          <p:nvPr/>
        </p:nvCxnSpPr>
        <p:spPr>
          <a:xfrm flipH="1">
            <a:off x="3062244" y="3771900"/>
            <a:ext cx="463170" cy="6096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Straight Connector 3"/>
          <p:cNvCxnSpPr/>
          <p:nvPr/>
        </p:nvCxnSpPr>
        <p:spPr>
          <a:xfrm flipH="1" flipV="1">
            <a:off x="4824318" y="3046085"/>
            <a:ext cx="768549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>
            <a:off x="3687866" y="3543300"/>
            <a:ext cx="669778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 flipH="1" flipV="1">
            <a:off x="5592867" y="3543300"/>
            <a:ext cx="720339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 flipH="1">
            <a:off x="5099259" y="3771900"/>
            <a:ext cx="365961" cy="457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 flipH="1">
            <a:off x="2731806" y="4753954"/>
            <a:ext cx="330439" cy="681884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>
            <a:off x="5250835" y="4729030"/>
            <a:ext cx="342032" cy="7068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flipH="1">
            <a:off x="4789206" y="4737930"/>
            <a:ext cx="208405" cy="6979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Oval 10"/>
          <p:cNvSpPr/>
          <p:nvPr/>
        </p:nvSpPr>
        <p:spPr>
          <a:xfrm>
            <a:off x="4357644" y="25908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5326167" y="32766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/>
          <p:cNvSpPr/>
          <p:nvPr/>
        </p:nvSpPr>
        <p:spPr>
          <a:xfrm>
            <a:off x="3421166" y="32766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3980560" y="42291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/>
          <p:cNvSpPr/>
          <p:nvPr/>
        </p:nvSpPr>
        <p:spPr>
          <a:xfrm>
            <a:off x="2892752" y="422910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Oval 15"/>
          <p:cNvSpPr/>
          <p:nvPr/>
        </p:nvSpPr>
        <p:spPr>
          <a:xfrm>
            <a:off x="4837272" y="4216993"/>
            <a:ext cx="533400" cy="533400"/>
          </a:xfrm>
          <a:prstGeom prst="ellipse">
            <a:avLst/>
          </a:prstGeom>
          <a:effectLst>
            <a:glow rad="139700">
              <a:schemeClr val="accent1">
                <a:satMod val="175000"/>
                <a:alpha val="40000"/>
              </a:schemeClr>
            </a:glow>
            <a:outerShdw blurRad="40000" dist="20000" dir="5400000" rotWithShape="0">
              <a:srgbClr val="000000">
                <a:alpha val="38000"/>
              </a:srgbClr>
            </a:outerShdw>
          </a:effectLst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Oval 16"/>
          <p:cNvSpPr/>
          <p:nvPr/>
        </p:nvSpPr>
        <p:spPr>
          <a:xfrm>
            <a:off x="5943600" y="4212008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Oval 17"/>
          <p:cNvSpPr/>
          <p:nvPr/>
        </p:nvSpPr>
        <p:spPr>
          <a:xfrm>
            <a:off x="4358358" y="519264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Oval 18"/>
          <p:cNvSpPr/>
          <p:nvPr/>
        </p:nvSpPr>
        <p:spPr>
          <a:xfrm>
            <a:off x="5439042" y="5169138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Oval 19"/>
          <p:cNvSpPr/>
          <p:nvPr/>
        </p:nvSpPr>
        <p:spPr>
          <a:xfrm>
            <a:off x="2376444" y="5184094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TextBox 21"/>
          <p:cNvSpPr txBox="1"/>
          <p:nvPr/>
        </p:nvSpPr>
        <p:spPr>
          <a:xfrm>
            <a:off x="914400" y="228600"/>
            <a:ext cx="7315200" cy="224676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/>
              <a:t>The </a:t>
            </a:r>
            <a:r>
              <a:rPr lang="en-US" sz="2800" dirty="0" smtClean="0">
                <a:solidFill>
                  <a:srgbClr val="FF0000"/>
                </a:solidFill>
              </a:rPr>
              <a:t>preorder </a:t>
            </a:r>
            <a:r>
              <a:rPr lang="en-US" sz="2800" dirty="0">
                <a:solidFill>
                  <a:srgbClr val="FF0000"/>
                </a:solidFill>
              </a:rPr>
              <a:t>traversal </a:t>
            </a:r>
            <a:r>
              <a:rPr lang="en-US" sz="2800" dirty="0" smtClean="0"/>
              <a:t>(root-left-right) is </a:t>
            </a:r>
            <a:r>
              <a:rPr lang="en-US" sz="2800" dirty="0"/>
              <a:t>defined recursively as follows</a:t>
            </a:r>
            <a:r>
              <a:rPr lang="en-US" sz="2800" dirty="0" smtClean="0"/>
              <a:t>.</a:t>
            </a:r>
          </a:p>
          <a:p>
            <a:r>
              <a:rPr lang="en-US" sz="2800" dirty="0" smtClean="0"/>
              <a:t>   1. Visit </a:t>
            </a:r>
            <a:r>
              <a:rPr lang="en-US" sz="2800" dirty="0"/>
              <a:t>the root first; and then</a:t>
            </a:r>
          </a:p>
          <a:p>
            <a:r>
              <a:rPr lang="en-US" sz="2800" dirty="0" smtClean="0"/>
              <a:t>   2. Traverse </a:t>
            </a:r>
            <a:r>
              <a:rPr lang="en-US" sz="2800" dirty="0"/>
              <a:t>the left </a:t>
            </a:r>
            <a:r>
              <a:rPr lang="en-US" sz="2800" dirty="0" err="1"/>
              <a:t>subtree</a:t>
            </a:r>
            <a:r>
              <a:rPr lang="en-US" sz="2800" dirty="0"/>
              <a:t>; and then</a:t>
            </a:r>
          </a:p>
          <a:p>
            <a:r>
              <a:rPr lang="en-US" sz="2800" dirty="0" smtClean="0"/>
              <a:t>   3. Traverse </a:t>
            </a:r>
            <a:r>
              <a:rPr lang="en-US" sz="2800" dirty="0"/>
              <a:t>the right </a:t>
            </a:r>
            <a:r>
              <a:rPr lang="en-US" sz="2800" dirty="0" err="1"/>
              <a:t>subtree</a:t>
            </a:r>
            <a:r>
              <a:rPr lang="en-US" sz="2800" dirty="0" smtClean="0"/>
              <a:t>.</a:t>
            </a:r>
            <a:endParaRPr lang="en-US" sz="2800" dirty="0"/>
          </a:p>
        </p:txBody>
      </p:sp>
      <p:sp>
        <p:nvSpPr>
          <p:cNvPr id="26" name="TextBox 25"/>
          <p:cNvSpPr txBox="1"/>
          <p:nvPr/>
        </p:nvSpPr>
        <p:spPr>
          <a:xfrm>
            <a:off x="4343400" y="2593594"/>
            <a:ext cx="54373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M</a:t>
            </a:r>
            <a:endParaRPr lang="en-US" sz="3200" b="1" dirty="0"/>
          </a:p>
        </p:txBody>
      </p:sp>
      <p:sp>
        <p:nvSpPr>
          <p:cNvPr id="27" name="TextBox 26"/>
          <p:cNvSpPr txBox="1"/>
          <p:nvPr/>
        </p:nvSpPr>
        <p:spPr>
          <a:xfrm>
            <a:off x="5401327" y="3262756"/>
            <a:ext cx="4267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V</a:t>
            </a:r>
            <a:endParaRPr lang="en-US" sz="3200" b="1" dirty="0"/>
          </a:p>
        </p:txBody>
      </p:sp>
      <p:sp>
        <p:nvSpPr>
          <p:cNvPr id="28" name="TextBox 27"/>
          <p:cNvSpPr txBox="1"/>
          <p:nvPr/>
        </p:nvSpPr>
        <p:spPr>
          <a:xfrm>
            <a:off x="3483592" y="3250010"/>
            <a:ext cx="44595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G</a:t>
            </a:r>
            <a:endParaRPr lang="en-US" sz="3200" b="1" dirty="0"/>
          </a:p>
        </p:txBody>
      </p:sp>
      <p:sp>
        <p:nvSpPr>
          <p:cNvPr id="29" name="TextBox 28"/>
          <p:cNvSpPr txBox="1"/>
          <p:nvPr/>
        </p:nvSpPr>
        <p:spPr>
          <a:xfrm>
            <a:off x="4077398" y="4198360"/>
            <a:ext cx="40908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K</a:t>
            </a:r>
            <a:endParaRPr lang="en-US" sz="3200" b="1" dirty="0"/>
          </a:p>
        </p:txBody>
      </p:sp>
      <p:sp>
        <p:nvSpPr>
          <p:cNvPr id="30" name="TextBox 29"/>
          <p:cNvSpPr txBox="1"/>
          <p:nvPr/>
        </p:nvSpPr>
        <p:spPr>
          <a:xfrm>
            <a:off x="4926956" y="4204953"/>
            <a:ext cx="37863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0000"/>
                </a:solidFill>
              </a:rPr>
              <a:t>S</a:t>
            </a:r>
            <a:endParaRPr lang="en-US" sz="3200" b="1" dirty="0">
              <a:solidFill>
                <a:srgbClr val="FF0000"/>
              </a:solidFill>
            </a:endParaRPr>
          </a:p>
        </p:txBody>
      </p:sp>
      <p:sp>
        <p:nvSpPr>
          <p:cNvPr id="31" name="TextBox 30"/>
          <p:cNvSpPr txBox="1"/>
          <p:nvPr/>
        </p:nvSpPr>
        <p:spPr>
          <a:xfrm>
            <a:off x="6038944" y="4186187"/>
            <a:ext cx="3802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Z</a:t>
            </a:r>
            <a:endParaRPr lang="en-US" sz="3200" b="1" dirty="0"/>
          </a:p>
        </p:txBody>
      </p:sp>
      <p:sp>
        <p:nvSpPr>
          <p:cNvPr id="32" name="TextBox 31"/>
          <p:cNvSpPr txBox="1"/>
          <p:nvPr/>
        </p:nvSpPr>
        <p:spPr>
          <a:xfrm>
            <a:off x="5531035" y="5158406"/>
            <a:ext cx="38824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T</a:t>
            </a:r>
            <a:endParaRPr lang="en-US" sz="3200" b="1" dirty="0"/>
          </a:p>
        </p:txBody>
      </p:sp>
      <p:sp>
        <p:nvSpPr>
          <p:cNvPr id="33" name="TextBox 32"/>
          <p:cNvSpPr txBox="1"/>
          <p:nvPr/>
        </p:nvSpPr>
        <p:spPr>
          <a:xfrm>
            <a:off x="4432804" y="5165344"/>
            <a:ext cx="40267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P</a:t>
            </a:r>
            <a:endParaRPr lang="en-US" sz="3200" b="1" dirty="0"/>
          </a:p>
        </p:txBody>
      </p:sp>
      <p:sp>
        <p:nvSpPr>
          <p:cNvPr id="34" name="TextBox 33"/>
          <p:cNvSpPr txBox="1"/>
          <p:nvPr/>
        </p:nvSpPr>
        <p:spPr>
          <a:xfrm>
            <a:off x="2437956" y="5143450"/>
            <a:ext cx="4331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A</a:t>
            </a:r>
            <a:endParaRPr lang="en-US" sz="3200" b="1" dirty="0"/>
          </a:p>
        </p:txBody>
      </p:sp>
      <p:sp>
        <p:nvSpPr>
          <p:cNvPr id="35" name="TextBox 34"/>
          <p:cNvSpPr txBox="1"/>
          <p:nvPr/>
        </p:nvSpPr>
        <p:spPr>
          <a:xfrm>
            <a:off x="2981560" y="4216993"/>
            <a:ext cx="3738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F</a:t>
            </a:r>
            <a:endParaRPr lang="en-US" sz="3200" b="1" dirty="0"/>
          </a:p>
        </p:txBody>
      </p:sp>
      <p:sp>
        <p:nvSpPr>
          <p:cNvPr id="37" name="TextBox 36"/>
          <p:cNvSpPr txBox="1"/>
          <p:nvPr/>
        </p:nvSpPr>
        <p:spPr>
          <a:xfrm>
            <a:off x="2057659" y="6019800"/>
            <a:ext cx="358623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/>
              <a:t>M-G-F-A-K-V-</a:t>
            </a:r>
            <a:r>
              <a:rPr lang="en-US" sz="4400" b="1" dirty="0" smtClean="0">
                <a:solidFill>
                  <a:srgbClr val="FF0000"/>
                </a:solidFill>
              </a:rPr>
              <a:t>S</a:t>
            </a:r>
            <a:endParaRPr lang="en-US" sz="44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069621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2034</TotalTime>
  <Words>1582</Words>
  <Application>Microsoft Office PowerPoint</Application>
  <PresentationFormat>On-screen Show (4:3)</PresentationFormat>
  <Paragraphs>467</Paragraphs>
  <Slides>36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36</vt:i4>
      </vt:variant>
    </vt:vector>
  </HeadingPairs>
  <TitlesOfParts>
    <vt:vector size="37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The End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repair</dc:creator>
  <cp:lastModifiedBy>Barry</cp:lastModifiedBy>
  <cp:revision>122</cp:revision>
  <dcterms:created xsi:type="dcterms:W3CDTF">2012-11-30T16:22:57Z</dcterms:created>
  <dcterms:modified xsi:type="dcterms:W3CDTF">2013-08-01T03:18:42Z</dcterms:modified>
</cp:coreProperties>
</file>

<file path=docProps/thumbnail.jpeg>
</file>