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2" r:id="rId3"/>
    <p:sldId id="283" r:id="rId4"/>
    <p:sldId id="296" r:id="rId5"/>
    <p:sldId id="295" r:id="rId6"/>
    <p:sldId id="294" r:id="rId7"/>
    <p:sldId id="293" r:id="rId8"/>
    <p:sldId id="292" r:id="rId9"/>
    <p:sldId id="291" r:id="rId10"/>
    <p:sldId id="290" r:id="rId11"/>
    <p:sldId id="289" r:id="rId12"/>
    <p:sldId id="288" r:id="rId13"/>
    <p:sldId id="287" r:id="rId14"/>
    <p:sldId id="298" r:id="rId15"/>
    <p:sldId id="299" r:id="rId16"/>
    <p:sldId id="300" r:id="rId17"/>
    <p:sldId id="301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FFFFF"/>
    <a:srgbClr val="FF8B8B"/>
    <a:srgbClr val="DCECFC"/>
    <a:srgbClr val="94C5F6"/>
    <a:srgbClr val="47A3FF"/>
    <a:srgbClr val="056AFF"/>
    <a:srgbClr val="D5FFD5"/>
    <a:srgbClr val="E9F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>
        <p:scale>
          <a:sx n="70" d="100"/>
          <a:sy n="70" d="100"/>
        </p:scale>
        <p:origin x="-2814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8690" y="2743200"/>
            <a:ext cx="50170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Binary Search Tree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81862" y="442956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37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817772" y="44361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61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943408" y="4403747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89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19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50 25 72 19 37 61 </a:t>
            </a:r>
            <a:r>
              <a:rPr lang="en-US" sz="3600" b="1" dirty="0" smtClean="0">
                <a:solidFill>
                  <a:srgbClr val="FF0000"/>
                </a:solidFill>
              </a:rPr>
              <a:t>89</a:t>
            </a:r>
            <a:r>
              <a:rPr lang="en-US" sz="3600" dirty="0" smtClean="0"/>
              <a:t> 53 10 66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340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81862" y="442956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37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817772" y="44361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61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943408" y="4403747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89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323620" y="5382904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53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19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50 25 72 19 37 61 89 </a:t>
            </a:r>
            <a:r>
              <a:rPr lang="en-US" sz="3600" b="1" dirty="0" smtClean="0">
                <a:solidFill>
                  <a:srgbClr val="FF0000"/>
                </a:solidFill>
              </a:rPr>
              <a:t>53</a:t>
            </a:r>
            <a:r>
              <a:rPr lang="en-US" sz="3600" dirty="0" smtClean="0"/>
              <a:t> 10 66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7545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97151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40165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81862" y="442956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37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817772" y="44361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61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943408" y="4403747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89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323620" y="5382904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53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356068" y="538830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10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19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50 25 72 19 37 61 89 53 </a:t>
            </a:r>
            <a:r>
              <a:rPr lang="en-US" sz="3600" b="1" dirty="0" smtClean="0">
                <a:solidFill>
                  <a:srgbClr val="FF0000"/>
                </a:solidFill>
              </a:rPr>
              <a:t>10</a:t>
            </a:r>
            <a:r>
              <a:rPr lang="en-US" sz="3600" dirty="0" smtClean="0"/>
              <a:t>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5071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97151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94659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38669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40165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81862" y="442956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37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817772" y="44361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61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943408" y="4403747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89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435499" y="537596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66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23620" y="5382904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53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356068" y="538830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10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19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50 25 72 19 37 61 89 53 10 </a:t>
            </a:r>
            <a:r>
              <a:rPr lang="en-US" sz="3600" b="1" dirty="0" smtClean="0">
                <a:solidFill>
                  <a:srgbClr val="FF0000"/>
                </a:solidFill>
              </a:rPr>
              <a:t>66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5824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0" y="2286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tree used in the previous demonstration was built from a random list of values. Suppose, however, we build a tree with a list that is in ascending order. What would the tree look like?</a:t>
            </a:r>
            <a:r>
              <a:rPr lang="en-US" sz="2800" dirty="0"/>
              <a:t> 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1600200" y="2096869"/>
            <a:ext cx="294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10 20 30 40 50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2887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5286321" y="4019401"/>
            <a:ext cx="342032" cy="514499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737151" y="4755714"/>
            <a:ext cx="342032" cy="514499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187981" y="5492027"/>
            <a:ext cx="342032" cy="514499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35491" y="3283088"/>
            <a:ext cx="342032" cy="514499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441997" y="2769887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883528" y="351904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361653" y="4267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275696" y="5689446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812808" y="4988256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 you can see the tree basically becomes a </a:t>
            </a:r>
            <a:r>
              <a:rPr lang="en-US" sz="2800" dirty="0" smtClean="0">
                <a:solidFill>
                  <a:srgbClr val="FF0000"/>
                </a:solidFill>
              </a:rPr>
              <a:t>linked list </a:t>
            </a:r>
            <a:r>
              <a:rPr lang="en-US" sz="2800" dirty="0" smtClean="0"/>
              <a:t>and one of the key features of the binary search tree is lost. Instead havin</a:t>
            </a:r>
            <a:r>
              <a:rPr lang="en-US" sz="2800" dirty="0" smtClean="0"/>
              <a:t>g the efficiency of a</a:t>
            </a:r>
            <a:r>
              <a:rPr lang="en-US" sz="2800" dirty="0" smtClean="0"/>
              <a:t> binary search(log n) it now has the efficiency of a linear search(n).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427753" y="274320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876800" y="350520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20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355801" y="425516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30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262048" y="56772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804848" y="498029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40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7063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A</a:t>
            </a:r>
            <a:r>
              <a:rPr lang="en-US" sz="2800" b="1" dirty="0"/>
              <a:t> </a:t>
            </a:r>
            <a:r>
              <a:rPr lang="en-US" sz="2800" b="1" dirty="0">
                <a:solidFill>
                  <a:srgbClr val="FF0000"/>
                </a:solidFill>
              </a:rPr>
              <a:t>balanced tree</a:t>
            </a:r>
            <a:r>
              <a:rPr lang="en-US" sz="2800" dirty="0"/>
              <a:t> </a:t>
            </a:r>
            <a:r>
              <a:rPr lang="en-US" sz="2800" dirty="0" smtClean="0"/>
              <a:t>is a tree that has </a:t>
            </a:r>
            <a:r>
              <a:rPr lang="en-US" sz="2800" dirty="0"/>
              <a:t>approximately the same number of nodes in the left and right </a:t>
            </a:r>
            <a:r>
              <a:rPr lang="en-US" sz="2800" dirty="0" err="1"/>
              <a:t>subtrees</a:t>
            </a:r>
            <a:r>
              <a:rPr lang="en-US" sz="2800" dirty="0"/>
              <a:t> at each level</a:t>
            </a:r>
            <a:r>
              <a:rPr lang="en-US" sz="2800" dirty="0" smtClean="0"/>
              <a:t>. If a tree remains balanced then it will retain the searching efficiency of a binary search(log n).</a:t>
            </a:r>
            <a:endParaRPr lang="en-US" sz="2800" dirty="0"/>
          </a:p>
        </p:txBody>
      </p:sp>
      <p:cxnSp>
        <p:nvCxnSpPr>
          <p:cNvPr id="18" name="Straight Connector 17"/>
          <p:cNvCxnSpPr>
            <a:stCxn id="34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731806" y="497151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50835" y="494659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439042" y="538669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2376444" y="540165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981862" y="442956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37</a:t>
            </a:r>
            <a:endParaRPr lang="en-US" sz="3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817772" y="44361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61</a:t>
            </a:r>
            <a:endParaRPr lang="en-US" sz="3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5943408" y="4403747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89</a:t>
            </a:r>
            <a:endParaRPr lang="en-US" sz="3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435499" y="537596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66</a:t>
            </a:r>
            <a:endParaRPr lang="en-US" sz="3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4323620" y="5382904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53</a:t>
            </a:r>
            <a:endParaRPr lang="en-US" sz="3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2356068" y="538830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10</a:t>
            </a:r>
            <a:endParaRPr lang="en-US" sz="3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19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2151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0" y="22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Computer scientist have developed algorithms to keep a tree </a:t>
            </a:r>
            <a:r>
              <a:rPr lang="en-US" sz="2800" dirty="0" smtClean="0">
                <a:solidFill>
                  <a:srgbClr val="FF0000"/>
                </a:solidFill>
              </a:rPr>
              <a:t>balanced</a:t>
            </a:r>
            <a:r>
              <a:rPr lang="en-US" sz="2800" dirty="0" smtClean="0"/>
              <a:t> but they are beyond the level of our discussion.</a:t>
            </a:r>
            <a:endParaRPr lang="en-US" sz="2800" dirty="0"/>
          </a:p>
        </p:txBody>
      </p:sp>
      <p:cxnSp>
        <p:nvCxnSpPr>
          <p:cNvPr id="18" name="Straight Connector 17"/>
          <p:cNvCxnSpPr>
            <a:stCxn id="34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731806" y="497151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50835" y="494659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439042" y="538669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2376444" y="540165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981862" y="442956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37</a:t>
            </a:r>
            <a:endParaRPr lang="en-US" sz="3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817772" y="44361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61</a:t>
            </a:r>
            <a:endParaRPr lang="en-US" sz="3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5943408" y="4403747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89</a:t>
            </a:r>
            <a:endParaRPr lang="en-US" sz="3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435499" y="537596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66</a:t>
            </a:r>
            <a:endParaRPr lang="en-US" sz="3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4323620" y="5382904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53</a:t>
            </a:r>
            <a:endParaRPr lang="en-US" sz="3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2356068" y="538830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10</a:t>
            </a:r>
            <a:endParaRPr lang="en-US" sz="3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19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6666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The End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5185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97151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94659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38669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40165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</a:t>
            </a:r>
            <a:r>
              <a:rPr lang="en-US" sz="2800" dirty="0" smtClean="0">
                <a:solidFill>
                  <a:srgbClr val="FF0000"/>
                </a:solidFill>
              </a:rPr>
              <a:t>binary search </a:t>
            </a:r>
            <a:r>
              <a:rPr lang="en-US" sz="2800" dirty="0" smtClean="0">
                <a:solidFill>
                  <a:srgbClr val="FF0000"/>
                </a:solidFill>
              </a:rPr>
              <a:t>tree </a:t>
            </a:r>
            <a:r>
              <a:rPr lang="en-US" sz="2800" dirty="0" smtClean="0"/>
              <a:t>has an ordering property which states </a:t>
            </a:r>
            <a:r>
              <a:rPr lang="en-US" sz="2800" dirty="0"/>
              <a:t>that for all nodes </a:t>
            </a:r>
            <a:r>
              <a:rPr lang="en-US" sz="2800" i="1" dirty="0"/>
              <a:t>n</a:t>
            </a:r>
            <a:r>
              <a:rPr lang="en-US" sz="2800" dirty="0"/>
              <a:t>, all </a:t>
            </a:r>
            <a:r>
              <a:rPr lang="en-US" sz="2800" dirty="0" smtClean="0"/>
              <a:t>keys in</a:t>
            </a:r>
            <a:r>
              <a:rPr lang="en-US" sz="2800" dirty="0"/>
              <a:t> </a:t>
            </a:r>
            <a:r>
              <a:rPr lang="en-US" sz="2800" i="1" dirty="0"/>
              <a:t>n</a:t>
            </a:r>
            <a:r>
              <a:rPr lang="en-US" sz="2800" dirty="0"/>
              <a:t>'s left </a:t>
            </a:r>
            <a:r>
              <a:rPr lang="en-US" sz="2800" dirty="0" err="1"/>
              <a:t>subtree</a:t>
            </a:r>
            <a:r>
              <a:rPr lang="en-US" sz="2800" dirty="0"/>
              <a:t> are less </a:t>
            </a:r>
            <a:r>
              <a:rPr lang="en-US" sz="2800" dirty="0" smtClean="0"/>
              <a:t>than the key at </a:t>
            </a:r>
            <a:r>
              <a:rPr lang="en-US" sz="2800" dirty="0"/>
              <a:t>node </a:t>
            </a:r>
            <a:r>
              <a:rPr lang="en-US" sz="2800" i="1" dirty="0"/>
              <a:t>n</a:t>
            </a:r>
            <a:r>
              <a:rPr lang="en-US" sz="2800" dirty="0"/>
              <a:t>, all </a:t>
            </a:r>
            <a:r>
              <a:rPr lang="en-US" sz="2800" dirty="0" smtClean="0"/>
              <a:t>keys in</a:t>
            </a:r>
            <a:r>
              <a:rPr lang="en-US" sz="2800" dirty="0"/>
              <a:t> </a:t>
            </a:r>
            <a:r>
              <a:rPr lang="en-US" sz="2800" i="1" dirty="0"/>
              <a:t>n</a:t>
            </a:r>
            <a:r>
              <a:rPr lang="en-US" sz="2800" dirty="0"/>
              <a:t>'s right </a:t>
            </a:r>
            <a:r>
              <a:rPr lang="en-US" sz="2800" dirty="0" err="1"/>
              <a:t>subtree</a:t>
            </a:r>
            <a:r>
              <a:rPr lang="en-US" sz="2800" dirty="0"/>
              <a:t> are greater than the </a:t>
            </a:r>
            <a:r>
              <a:rPr lang="en-US" sz="2800" dirty="0" smtClean="0"/>
              <a:t>key at </a:t>
            </a:r>
            <a:r>
              <a:rPr lang="en-US" sz="2800" dirty="0"/>
              <a:t>node </a:t>
            </a:r>
            <a:r>
              <a:rPr lang="en-US" sz="2800" i="1" dirty="0"/>
              <a:t>n</a:t>
            </a:r>
            <a:r>
              <a:rPr lang="en-US" sz="2800" dirty="0"/>
              <a:t>. 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81862" y="442956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37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817772" y="44361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61</a:t>
            </a:r>
            <a:endParaRPr 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943408" y="4403747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89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435499" y="537596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66</a:t>
            </a:r>
            <a:endParaRPr 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323620" y="5382904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53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356068" y="538830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10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19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4878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0" y="22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next few slides demonstrate how a binary search tree is </a:t>
            </a:r>
            <a:r>
              <a:rPr lang="en-US" sz="2800" dirty="0" smtClean="0">
                <a:solidFill>
                  <a:srgbClr val="FF0000"/>
                </a:solidFill>
              </a:rPr>
              <a:t>built</a:t>
            </a:r>
            <a:r>
              <a:rPr lang="en-US" sz="2800" dirty="0" smtClean="0"/>
              <a:t> from a random list of numbers(keys).</a:t>
            </a:r>
            <a:r>
              <a:rPr lang="en-US" sz="2800" dirty="0"/>
              <a:t> 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50 25 72 19 37 61 89 53 10 66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9581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first key added to the tree becomes the </a:t>
            </a:r>
            <a:r>
              <a:rPr lang="en-US" sz="2800" dirty="0" smtClean="0">
                <a:solidFill>
                  <a:srgbClr val="FF0000"/>
                </a:solidFill>
              </a:rPr>
              <a:t>root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50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50</a:t>
            </a:r>
            <a:r>
              <a:rPr lang="en-US" sz="3600" dirty="0" smtClean="0"/>
              <a:t> 25 72 19 37 61 89 53 10 66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5513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next key value(25) is less than the root’s key so it becomes the root’s left child.</a:t>
            </a:r>
            <a:endParaRPr lang="en-US" sz="2800" dirty="0"/>
          </a:p>
          <a:p>
            <a:r>
              <a:rPr lang="en-US" sz="2800" dirty="0"/>
              <a:t> 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25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</a:t>
            </a:r>
            <a:r>
              <a:rPr lang="en-US" sz="3600" b="1" dirty="0" smtClean="0">
                <a:solidFill>
                  <a:srgbClr val="FF0000"/>
                </a:solidFill>
              </a:rPr>
              <a:t>25</a:t>
            </a:r>
            <a:r>
              <a:rPr lang="en-US" sz="3600" dirty="0" smtClean="0"/>
              <a:t> 72 19 37 61 89 53 10 66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0168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next key </a:t>
            </a:r>
            <a:r>
              <a:rPr lang="en-US" sz="2800" dirty="0" smtClean="0"/>
              <a:t>value(72) </a:t>
            </a:r>
            <a:r>
              <a:rPr lang="en-US" sz="2800" dirty="0"/>
              <a:t>is </a:t>
            </a:r>
            <a:r>
              <a:rPr lang="en-US" sz="2800" dirty="0" smtClean="0"/>
              <a:t>greater than the </a:t>
            </a:r>
            <a:r>
              <a:rPr lang="en-US" sz="2800" dirty="0"/>
              <a:t>root’s key so it becomes the root’s </a:t>
            </a:r>
            <a:r>
              <a:rPr lang="en-US" sz="2800" dirty="0" smtClean="0"/>
              <a:t>right child</a:t>
            </a:r>
            <a:r>
              <a:rPr lang="en-US" sz="2800" dirty="0"/>
              <a:t>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72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50 25 </a:t>
            </a:r>
            <a:r>
              <a:rPr lang="en-US" sz="3600" b="1" dirty="0" smtClean="0">
                <a:solidFill>
                  <a:srgbClr val="FF0000"/>
                </a:solidFill>
              </a:rPr>
              <a:t>72</a:t>
            </a:r>
            <a:r>
              <a:rPr lang="en-US" sz="3600" dirty="0" smtClean="0"/>
              <a:t> 19 37 61 89 53 10 66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486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next key </a:t>
            </a:r>
            <a:r>
              <a:rPr lang="en-US" sz="2800" dirty="0" smtClean="0"/>
              <a:t>value(19) </a:t>
            </a:r>
            <a:r>
              <a:rPr lang="en-US" sz="2800" dirty="0"/>
              <a:t>is less than the root’s key so it becomes </a:t>
            </a:r>
            <a:r>
              <a:rPr lang="en-US" sz="2800" dirty="0" smtClean="0"/>
              <a:t>part of the root’s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. The key(19) is less than key(25) so it becomes it’s left child.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19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50 25 72 </a:t>
            </a:r>
            <a:r>
              <a:rPr lang="en-US" sz="3600" b="1" dirty="0" smtClean="0">
                <a:solidFill>
                  <a:srgbClr val="FF0000"/>
                </a:solidFill>
              </a:rPr>
              <a:t>19</a:t>
            </a:r>
            <a:r>
              <a:rPr lang="en-US" sz="3600" dirty="0" smtClean="0"/>
              <a:t> 37 61 89 53 10 66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343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rest of the keys added to the tree travel down either the left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or right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to find their proper place.</a:t>
            </a:r>
            <a:r>
              <a:rPr lang="en-US" sz="2800" dirty="0"/>
              <a:t> 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81862" y="442956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37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19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50 25 72 19 </a:t>
            </a:r>
            <a:r>
              <a:rPr lang="en-US" sz="3600" b="1" dirty="0" smtClean="0">
                <a:solidFill>
                  <a:srgbClr val="FF0000"/>
                </a:solidFill>
              </a:rPr>
              <a:t>37</a:t>
            </a:r>
            <a:r>
              <a:rPr lang="en-US" sz="3600" dirty="0" smtClean="0"/>
              <a:t> 61 89 53 10 66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7692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43400" y="278167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50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19439" y="34803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72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406409" y="348121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25</a:t>
            </a:r>
            <a:endParaRPr 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81862" y="442956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37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817772" y="44361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61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72376" y="443455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19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00200" y="1944469"/>
            <a:ext cx="5907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50 25 72 19 37 </a:t>
            </a:r>
            <a:r>
              <a:rPr lang="en-US" sz="3600" b="1" dirty="0" smtClean="0">
                <a:solidFill>
                  <a:srgbClr val="FF0000"/>
                </a:solidFill>
              </a:rPr>
              <a:t>61</a:t>
            </a:r>
            <a:r>
              <a:rPr lang="en-US" sz="3600" dirty="0" smtClean="0"/>
              <a:t> 89 53 10 66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1711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458</Words>
  <Application>Microsoft Office PowerPoint</Application>
  <PresentationFormat>On-screen Show (4:3)</PresentationFormat>
  <Paragraphs>116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112</cp:revision>
  <dcterms:created xsi:type="dcterms:W3CDTF">2012-11-30T16:22:57Z</dcterms:created>
  <dcterms:modified xsi:type="dcterms:W3CDTF">2013-07-31T22:26:25Z</dcterms:modified>
</cp:coreProperties>
</file>