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82" r:id="rId3"/>
    <p:sldId id="283" r:id="rId4"/>
    <p:sldId id="284" r:id="rId5"/>
    <p:sldId id="285" r:id="rId6"/>
    <p:sldId id="286" r:id="rId7"/>
    <p:sldId id="28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  <a:srgbClr val="FFFFFF"/>
    <a:srgbClr val="FF8B8B"/>
    <a:srgbClr val="DCECFC"/>
    <a:srgbClr val="94C5F6"/>
    <a:srgbClr val="47A3FF"/>
    <a:srgbClr val="056AFF"/>
    <a:srgbClr val="D5FFD5"/>
    <a:srgbClr val="E9F5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>
        <p:scale>
          <a:sx n="70" d="100"/>
          <a:sy n="70" d="100"/>
        </p:scale>
        <p:origin x="-2814" y="-9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1711" y="2895600"/>
            <a:ext cx="30709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Binary Tree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26364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98946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26364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76086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76086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98946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97151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94659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95549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80836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4466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4466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434553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42956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41020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38669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401654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62000" y="228600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</a:t>
            </a:r>
            <a:r>
              <a:rPr lang="en-US" sz="2800" dirty="0" smtClean="0">
                <a:solidFill>
                  <a:srgbClr val="FF0000"/>
                </a:solidFill>
              </a:rPr>
              <a:t>binary </a:t>
            </a:r>
            <a:r>
              <a:rPr lang="en-US" sz="2800" dirty="0">
                <a:solidFill>
                  <a:srgbClr val="FF0000"/>
                </a:solidFill>
              </a:rPr>
              <a:t>tree </a:t>
            </a:r>
            <a:r>
              <a:rPr lang="en-US" sz="2800" dirty="0"/>
              <a:t>is tree structure in which each node has at most two leaves. The topmost node in a </a:t>
            </a:r>
            <a:r>
              <a:rPr lang="en-US" sz="2800" dirty="0" smtClean="0"/>
              <a:t>tree is called its </a:t>
            </a:r>
            <a:r>
              <a:rPr lang="en-US" sz="2800" dirty="0" smtClean="0">
                <a:solidFill>
                  <a:srgbClr val="FF0000"/>
                </a:solidFill>
              </a:rPr>
              <a:t>root</a:t>
            </a:r>
            <a:r>
              <a:rPr lang="en-US" sz="2800" dirty="0" smtClean="0"/>
              <a:t> . </a:t>
            </a:r>
            <a:r>
              <a:rPr lang="en-US" sz="2800" dirty="0"/>
              <a:t>It is the only node without a predecessor </a:t>
            </a:r>
            <a:r>
              <a:rPr lang="en-US" sz="2800" dirty="0" smtClean="0"/>
              <a:t>or </a:t>
            </a:r>
            <a:r>
              <a:rPr lang="en-US" sz="2800" dirty="0"/>
              <a:t>parent.</a:t>
            </a:r>
            <a:endParaRPr lang="en-US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6010639" y="2286000"/>
            <a:ext cx="9997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root</a:t>
            </a:r>
            <a:endParaRPr lang="en-US" sz="3600" b="1" dirty="0"/>
          </a:p>
        </p:txBody>
      </p:sp>
      <p:cxnSp>
        <p:nvCxnSpPr>
          <p:cNvPr id="25" name="Straight Arrow Connector 24"/>
          <p:cNvCxnSpPr>
            <a:stCxn id="23" idx="1"/>
          </p:cNvCxnSpPr>
          <p:nvPr/>
        </p:nvCxnSpPr>
        <p:spPr>
          <a:xfrm flipH="1">
            <a:off x="4997611" y="2609166"/>
            <a:ext cx="1013028" cy="32316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878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26364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98946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26364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76086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76086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98946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97151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94659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95549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8083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49416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4466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44666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434553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429568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41020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38669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401654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62000" y="22860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</a:t>
            </a:r>
            <a:r>
              <a:rPr lang="en-US" sz="2800" dirty="0" smtClean="0">
                <a:solidFill>
                  <a:srgbClr val="FF0000"/>
                </a:solidFill>
              </a:rPr>
              <a:t>parent</a:t>
            </a:r>
            <a:r>
              <a:rPr lang="en-US" sz="2800" dirty="0" smtClean="0"/>
              <a:t> node is a node with at least one child. A </a:t>
            </a:r>
            <a:r>
              <a:rPr lang="en-US" sz="2800" dirty="0" smtClean="0">
                <a:solidFill>
                  <a:srgbClr val="FF0000"/>
                </a:solidFill>
              </a:rPr>
              <a:t>child</a:t>
            </a:r>
            <a:r>
              <a:rPr lang="en-US" sz="2800" dirty="0" smtClean="0"/>
              <a:t> node is one level below a parent node.  A </a:t>
            </a:r>
            <a:r>
              <a:rPr lang="en-US" sz="2800" dirty="0" smtClean="0">
                <a:solidFill>
                  <a:srgbClr val="FF0000"/>
                </a:solidFill>
              </a:rPr>
              <a:t>leaf</a:t>
            </a:r>
            <a:r>
              <a:rPr lang="en-US" sz="2800" dirty="0" smtClean="0"/>
              <a:t> node is a node that </a:t>
            </a:r>
            <a:r>
              <a:rPr lang="en-US" sz="2800" dirty="0"/>
              <a:t>has no </a:t>
            </a:r>
            <a:r>
              <a:rPr lang="en-US" sz="2800" dirty="0" smtClean="0"/>
              <a:t>children.</a:t>
            </a:r>
            <a:endParaRPr lang="en-US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1143000" y="2706469"/>
            <a:ext cx="14559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parent</a:t>
            </a:r>
            <a:endParaRPr lang="en-US" sz="3600" b="1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643144" y="3075060"/>
            <a:ext cx="778022" cy="4191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049536" y="4724400"/>
            <a:ext cx="778022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14400" y="4382869"/>
            <a:ext cx="11031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child</a:t>
            </a:r>
            <a:endParaRPr lang="en-US" sz="3600" b="1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6477000" y="3352800"/>
            <a:ext cx="533400" cy="1030069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926024" y="2743200"/>
            <a:ext cx="901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leaf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55683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26364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98946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26364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76086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76086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98946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97151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94659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95549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8083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44666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44666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434553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42956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41020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38669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401654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620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node can have zero, one, or two children. The child node that follows a parent’s left branch is called the </a:t>
            </a:r>
            <a:r>
              <a:rPr lang="en-US" sz="2800" dirty="0" smtClean="0">
                <a:solidFill>
                  <a:srgbClr val="FF0000"/>
                </a:solidFill>
              </a:rPr>
              <a:t>left-child </a:t>
            </a:r>
            <a:r>
              <a:rPr lang="en-US" sz="2800" dirty="0" smtClean="0"/>
              <a:t>and the child node that follows a parent’s right branch is called the </a:t>
            </a:r>
            <a:r>
              <a:rPr lang="en-US" sz="2800" dirty="0" smtClean="0">
                <a:solidFill>
                  <a:srgbClr val="FF0000"/>
                </a:solidFill>
              </a:rPr>
              <a:t>right-child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1143000" y="2706469"/>
            <a:ext cx="14559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parent</a:t>
            </a:r>
            <a:endParaRPr lang="en-US" sz="3600" b="1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643144" y="3075060"/>
            <a:ext cx="778022" cy="4191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1752600" y="4294260"/>
            <a:ext cx="1074958" cy="3048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82032" y="3684660"/>
            <a:ext cx="1893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left-child</a:t>
            </a:r>
            <a:endParaRPr lang="en-US" sz="3600" b="1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3687866" y="5029200"/>
            <a:ext cx="373946" cy="9144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514600" y="5947812"/>
            <a:ext cx="21456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right-child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89092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3687866" y="3263645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062244" y="3989460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824318" y="3263645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687866" y="3760860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592867" y="3760860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099259" y="3989460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731806" y="4971514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0835" y="4946590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9206" y="4955490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357644" y="28083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26167" y="349416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1166" y="349416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80560" y="444666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2752" y="444666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37272" y="4434553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43600" y="442956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8358" y="5410200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39042" y="5386698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76444" y="5401654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62000" y="228600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</a:t>
            </a:r>
            <a:r>
              <a:rPr lang="en-US" sz="2800" dirty="0" err="1" smtClean="0">
                <a:solidFill>
                  <a:srgbClr val="FF0000"/>
                </a:solidFill>
              </a:rPr>
              <a:t>subtree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is the </a:t>
            </a:r>
            <a:r>
              <a:rPr lang="en-US" sz="2800" dirty="0"/>
              <a:t>tree formed by considering a node and all its descendants. We exclude the root when forming </a:t>
            </a:r>
            <a:r>
              <a:rPr lang="en-US" sz="2800" dirty="0" err="1"/>
              <a:t>subtrees</a:t>
            </a:r>
            <a:r>
              <a:rPr lang="en-US" sz="2800" dirty="0" smtClean="0"/>
              <a:t>. In this example the 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is the left-</a:t>
            </a:r>
            <a:r>
              <a:rPr lang="en-US" sz="2800" dirty="0" err="1" smtClean="0"/>
              <a:t>subtree</a:t>
            </a:r>
            <a:r>
              <a:rPr lang="en-US" sz="2800" dirty="0" smtClean="0"/>
              <a:t> of the root node.</a:t>
            </a:r>
            <a:endParaRPr lang="en-US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914400" y="2590800"/>
            <a:ext cx="16476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subtree</a:t>
            </a:r>
            <a:endParaRPr lang="en-US" sz="3600" b="1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643144" y="3075060"/>
            <a:ext cx="778022" cy="4191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063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11" idx="3"/>
          </p:cNvCxnSpPr>
          <p:nvPr/>
        </p:nvCxnSpPr>
        <p:spPr>
          <a:xfrm flipH="1">
            <a:off x="4983266" y="2569151"/>
            <a:ext cx="747893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4357644" y="3294966"/>
            <a:ext cx="463170" cy="6096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6119718" y="2569151"/>
            <a:ext cx="768549" cy="421015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983266" y="3066366"/>
            <a:ext cx="669778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6888267" y="3066366"/>
            <a:ext cx="720339" cy="838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6394659" y="3294966"/>
            <a:ext cx="365961" cy="457200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4027206" y="4277020"/>
            <a:ext cx="330439" cy="681884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546235" y="4252096"/>
            <a:ext cx="342032" cy="7068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084606" y="4260996"/>
            <a:ext cx="208405" cy="697908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5653044" y="2113866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621567" y="2799666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716566" y="2799666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275960" y="3752166"/>
            <a:ext cx="5334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188152" y="3752166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132672" y="3740059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239000" y="3735074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653758" y="4715706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734442" y="4692204"/>
            <a:ext cx="533400" cy="533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671844" y="4707160"/>
            <a:ext cx="533400" cy="533400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62000" y="22860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>
                <a:solidFill>
                  <a:srgbClr val="FF0000"/>
                </a:solidFill>
              </a:rPr>
              <a:t>height</a:t>
            </a:r>
            <a:r>
              <a:rPr lang="en-US" sz="2800" dirty="0"/>
              <a:t> of a tree is the number of nodes on the longest path from the root to a leaf. The height is one more than the level of the tree.</a:t>
            </a:r>
            <a:endParaRPr lang="en-US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1810527" y="2057400"/>
            <a:ext cx="1508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Level 0</a:t>
            </a:r>
            <a:endParaRPr lang="en-US" sz="3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819626" y="2926375"/>
            <a:ext cx="1508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Level 1</a:t>
            </a:r>
            <a:endParaRPr lang="en-US" sz="3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808253" y="3764575"/>
            <a:ext cx="1508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Level 2</a:t>
            </a:r>
            <a:endParaRPr lang="en-US" sz="36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783260" y="4650694"/>
            <a:ext cx="1508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Level 3</a:t>
            </a:r>
            <a:endParaRPr lang="en-US" sz="3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728648" y="208469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1</a:t>
            </a:r>
            <a:endParaRPr lang="en-US" sz="3200" dirty="0"/>
          </a:p>
        </p:txBody>
      </p:sp>
      <p:sp>
        <p:nvSpPr>
          <p:cNvPr id="28" name="TextBox 27"/>
          <p:cNvSpPr txBox="1"/>
          <p:nvPr/>
        </p:nvSpPr>
        <p:spPr>
          <a:xfrm>
            <a:off x="4814034" y="277049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2</a:t>
            </a:r>
            <a:endParaRPr lang="en-US" sz="3200" dirty="0"/>
          </a:p>
        </p:txBody>
      </p:sp>
      <p:sp>
        <p:nvSpPr>
          <p:cNvPr id="29" name="TextBox 28"/>
          <p:cNvSpPr txBox="1"/>
          <p:nvPr/>
        </p:nvSpPr>
        <p:spPr>
          <a:xfrm>
            <a:off x="4255270" y="371703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3</a:t>
            </a:r>
            <a:endParaRPr lang="en-US" sz="3200" dirty="0"/>
          </a:p>
        </p:txBody>
      </p:sp>
      <p:sp>
        <p:nvSpPr>
          <p:cNvPr id="30" name="TextBox 29"/>
          <p:cNvSpPr txBox="1"/>
          <p:nvPr/>
        </p:nvSpPr>
        <p:spPr>
          <a:xfrm>
            <a:off x="3750698" y="471225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4</a:t>
            </a:r>
            <a:endParaRPr lang="en-US" sz="3200" dirty="0"/>
          </a:p>
        </p:txBody>
      </p:sp>
      <p:sp>
        <p:nvSpPr>
          <p:cNvPr id="31" name="TextBox 30"/>
          <p:cNvSpPr txBox="1"/>
          <p:nvPr/>
        </p:nvSpPr>
        <p:spPr>
          <a:xfrm>
            <a:off x="3505200" y="5486400"/>
            <a:ext cx="25454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Height = 4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6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622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/>
              <a:t>The End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51858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1624</TotalTime>
  <Words>208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104</cp:revision>
  <dcterms:created xsi:type="dcterms:W3CDTF">2012-11-30T16:22:57Z</dcterms:created>
  <dcterms:modified xsi:type="dcterms:W3CDTF">2013-07-31T20:28:33Z</dcterms:modified>
</cp:coreProperties>
</file>