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5" r:id="rId3"/>
    <p:sldId id="266" r:id="rId4"/>
    <p:sldId id="267" r:id="rId5"/>
    <p:sldId id="272" r:id="rId6"/>
    <p:sldId id="268" r:id="rId7"/>
    <p:sldId id="269" r:id="rId8"/>
    <p:sldId id="270" r:id="rId9"/>
    <p:sldId id="274" r:id="rId10"/>
    <p:sldId id="271" r:id="rId11"/>
    <p:sldId id="27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DCECFC"/>
    <a:srgbClr val="94C5F6"/>
    <a:srgbClr val="47A3FF"/>
    <a:srgbClr val="056AFF"/>
    <a:srgbClr val="D5FFD5"/>
    <a:srgbClr val="E9F5DB"/>
    <a:srgbClr val="EAFFD5"/>
    <a:srgbClr val="FFE07D"/>
    <a:srgbClr val="CBD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15" autoAdjust="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35064" y="2514600"/>
            <a:ext cx="41056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Class </a:t>
            </a:r>
            <a:r>
              <a:rPr lang="en-US" sz="440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 Object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endParaRPr lang="en-US" sz="2400" dirty="0">
              <a:latin typeface="Consolas" pitchFamily="49" charset="0"/>
              <a:cs typeface="Consolas" pitchFamily="49" charset="0"/>
            </a:endParaRP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Scanner keyboard = new Scanner(System.in);</a:t>
            </a:r>
          </a:p>
          <a:p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keyboard.</a:t>
            </a:r>
            <a:r>
              <a:rPr lang="en-US" sz="24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nextInt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endParaRPr lang="en-US" sz="2400" dirty="0">
              <a:latin typeface="Consolas" pitchFamily="49" charset="0"/>
              <a:cs typeface="Consolas" pitchFamily="49" charset="0"/>
            </a:endParaRPr>
          </a:p>
          <a:p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endParaRPr lang="en-US" sz="24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799" y="3883487"/>
            <a:ext cx="3516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Computer Memory (RAM)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239307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Step 5: </a:t>
            </a:r>
            <a:r>
              <a:rPr lang="en-US" sz="2800" dirty="0" smtClean="0"/>
              <a:t>The object variable keyboard sends a request to the Scanner object asking it to read an integer value from the keyboard.</a:t>
            </a:r>
            <a:endParaRPr 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445025"/>
              </p:ext>
            </p:extLst>
          </p:nvPr>
        </p:nvGraphicFramePr>
        <p:xfrm>
          <a:off x="1219200" y="4345152"/>
          <a:ext cx="6705600" cy="221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6138"/>
                <a:gridCol w="2774731"/>
                <a:gridCol w="2774731"/>
              </a:tblGrid>
              <a:tr h="3454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Address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Variable</a:t>
                      </a:r>
                      <a:r>
                        <a:rPr lang="en-US" baseline="0" dirty="0" smtClean="0"/>
                        <a:t> Name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Data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00000000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keyboard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00000001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00000001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00000002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00000003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00000004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num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711" y="5088308"/>
            <a:ext cx="2695575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4730037" y="1600200"/>
            <a:ext cx="1061163" cy="36576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369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endParaRPr lang="en-US" sz="2400" dirty="0">
              <a:latin typeface="Consolas" pitchFamily="49" charset="0"/>
              <a:cs typeface="Consolas" pitchFamily="49" charset="0"/>
            </a:endParaRP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Scanner keyboard = new Scanner(System.in);</a:t>
            </a:r>
          </a:p>
          <a:p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=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keyboard.nextInt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endParaRPr lang="en-US" sz="2400" dirty="0">
              <a:latin typeface="Consolas" pitchFamily="49" charset="0"/>
              <a:cs typeface="Consolas" pitchFamily="49" charset="0"/>
            </a:endParaRPr>
          </a:p>
          <a:p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endParaRPr lang="en-US" sz="24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798" y="3498079"/>
            <a:ext cx="3516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Computer Memory (RAM)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239307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Step 6: </a:t>
            </a:r>
            <a:r>
              <a:rPr lang="en-US" sz="2800" dirty="0" smtClean="0"/>
              <a:t>The integer read by the </a:t>
            </a:r>
            <a:r>
              <a:rPr lang="en-US" sz="2800" dirty="0" err="1" smtClean="0"/>
              <a:t>nextInt</a:t>
            </a:r>
            <a:r>
              <a:rPr lang="en-US" sz="2800" dirty="0" smtClean="0"/>
              <a:t> method is assigned to the variable </a:t>
            </a:r>
            <a:r>
              <a:rPr lang="en-US" sz="2800" dirty="0" smtClean="0">
                <a:solidFill>
                  <a:srgbClr val="FF0000"/>
                </a:solidFill>
              </a:rPr>
              <a:t>num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565232"/>
              </p:ext>
            </p:extLst>
          </p:nvPr>
        </p:nvGraphicFramePr>
        <p:xfrm>
          <a:off x="1238460" y="3959744"/>
          <a:ext cx="6705600" cy="221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6138"/>
                <a:gridCol w="2774731"/>
                <a:gridCol w="2774731"/>
              </a:tblGrid>
              <a:tr h="3454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Address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Variable</a:t>
                      </a:r>
                      <a:r>
                        <a:rPr lang="en-US" baseline="0" dirty="0" smtClean="0"/>
                        <a:t> Name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Data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00000000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keyboard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00000001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00000001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00000002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00000003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00000004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num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711" y="4707308"/>
            <a:ext cx="2695575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5867400" y="5105400"/>
            <a:ext cx="533400" cy="7620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580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230832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endParaRPr lang="en-US" sz="2400" dirty="0">
              <a:latin typeface="Consolas" pitchFamily="49" charset="0"/>
              <a:cs typeface="Consolas" pitchFamily="49" charset="0"/>
            </a:endParaRPr>
          </a:p>
          <a:p>
            <a:r>
              <a:rPr lang="en-US" sz="24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Scanner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keyboard = new Scanner(System.in);</a:t>
            </a:r>
          </a:p>
          <a:p>
            <a:endParaRPr lang="en-US" sz="2400" dirty="0">
              <a:latin typeface="Consolas" pitchFamily="49" charset="0"/>
              <a:cs typeface="Consolas" pitchFamily="49" charset="0"/>
            </a:endParaRPr>
          </a:p>
          <a:p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endParaRPr lang="en-US" sz="24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4338935"/>
            <a:ext cx="3516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Computer Memory (RAM)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239307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Scanner</a:t>
            </a:r>
            <a:r>
              <a:rPr lang="en-US" sz="2800" dirty="0" smtClean="0"/>
              <a:t> is a class in Java. The Scanner class describes the job of a Scanner object which is to read information input from the keyboard.</a:t>
            </a:r>
            <a:endParaRPr 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1778917"/>
              </p:ext>
            </p:extLst>
          </p:nvPr>
        </p:nvGraphicFramePr>
        <p:xfrm>
          <a:off x="1219200" y="4849738"/>
          <a:ext cx="6705600" cy="184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6138"/>
                <a:gridCol w="2774731"/>
                <a:gridCol w="2774731"/>
              </a:tblGrid>
              <a:tr h="3454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Address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Variable</a:t>
                      </a:r>
                      <a:r>
                        <a:rPr lang="en-US" baseline="0" dirty="0" smtClean="0"/>
                        <a:t> Name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Data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00000000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00000001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00000002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00000003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>
          <a:xfrm flipV="1">
            <a:off x="1600200" y="609600"/>
            <a:ext cx="381000" cy="304800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05000" y="316468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class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230832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endParaRPr lang="en-US" sz="2400" dirty="0">
              <a:latin typeface="Consolas" pitchFamily="49" charset="0"/>
              <a:cs typeface="Consolas" pitchFamily="49" charset="0"/>
            </a:endParaRP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Scanner keyboard = </a:t>
            </a:r>
            <a:r>
              <a:rPr lang="en-US" sz="24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new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Scanner(System.in);</a:t>
            </a:r>
          </a:p>
          <a:p>
            <a:endParaRPr lang="en-US" sz="2400" dirty="0">
              <a:latin typeface="Consolas" pitchFamily="49" charset="0"/>
              <a:cs typeface="Consolas" pitchFamily="49" charset="0"/>
            </a:endParaRPr>
          </a:p>
          <a:p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endParaRPr lang="en-US" sz="24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4338935"/>
            <a:ext cx="3516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Computer Memory (RAM)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2393070"/>
            <a:ext cx="73152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Scanner class does not read. To read from the keyboard, the program needs to create a Scanner object. This is done with the keyword </a:t>
            </a:r>
            <a:r>
              <a:rPr lang="en-US" sz="2800" dirty="0" smtClean="0">
                <a:solidFill>
                  <a:srgbClr val="FF0000"/>
                </a:solidFill>
              </a:rPr>
              <a:t>new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655309"/>
              </p:ext>
            </p:extLst>
          </p:nvPr>
        </p:nvGraphicFramePr>
        <p:xfrm>
          <a:off x="1219200" y="4849738"/>
          <a:ext cx="6705600" cy="184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6138"/>
                <a:gridCol w="2774731"/>
                <a:gridCol w="2774731"/>
              </a:tblGrid>
              <a:tr h="3454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Address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Variable</a:t>
                      </a:r>
                      <a:r>
                        <a:rPr lang="en-US" baseline="0" dirty="0" smtClean="0"/>
                        <a:t> Name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Data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00000000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00000001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00000002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00000003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>
          <a:xfrm flipV="1">
            <a:off x="1600200" y="609600"/>
            <a:ext cx="381000" cy="304800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05000" y="316468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class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56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1676400"/>
            <a:ext cx="7620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rial" pitchFamily="34" charset="0"/>
                <a:cs typeface="Arial" pitchFamily="34" charset="0"/>
              </a:rPr>
              <a:t>Let’s look at the process used to read an integer value from the keyboard using a Scanner object.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3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609600"/>
            <a:ext cx="7620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rial" pitchFamily="34" charset="0"/>
                <a:cs typeface="Arial" pitchFamily="34" charset="0"/>
              </a:rPr>
              <a:t>The Scanner class describes the behavior of a Scanner object. A Scanner object can perform the following tasks: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4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nextInt</a:t>
            </a:r>
            <a:r>
              <a:rPr lang="en-US" sz="4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()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4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nextDouble</a:t>
            </a:r>
            <a:r>
              <a:rPr lang="en-US" sz="4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()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next()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4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nextLine</a:t>
            </a:r>
            <a:r>
              <a:rPr lang="en-US" sz="4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()</a:t>
            </a:r>
            <a:endParaRPr lang="en-US" sz="4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48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230832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endParaRPr lang="en-US" sz="2400" dirty="0">
              <a:latin typeface="Consolas" pitchFamily="49" charset="0"/>
              <a:cs typeface="Consolas" pitchFamily="49" charset="0"/>
            </a:endParaRP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Scanner </a:t>
            </a:r>
            <a:r>
              <a:rPr lang="en-US" sz="24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keyboard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= new Scanner(System.in);</a:t>
            </a:r>
          </a:p>
          <a:p>
            <a:endParaRPr lang="en-US" sz="2400" dirty="0">
              <a:latin typeface="Consolas" pitchFamily="49" charset="0"/>
              <a:cs typeface="Consolas" pitchFamily="49" charset="0"/>
            </a:endParaRPr>
          </a:p>
          <a:p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endParaRPr lang="en-US" sz="24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4338935"/>
            <a:ext cx="3516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Computer Memory (RAM)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2393070"/>
            <a:ext cx="73152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Step 1: </a:t>
            </a:r>
            <a:r>
              <a:rPr lang="en-US" sz="2800" dirty="0" smtClean="0"/>
              <a:t>a Scanner </a:t>
            </a:r>
            <a:r>
              <a:rPr lang="en-US" sz="2800" dirty="0" smtClean="0">
                <a:solidFill>
                  <a:srgbClr val="FF0000"/>
                </a:solidFill>
              </a:rPr>
              <a:t>object variable </a:t>
            </a:r>
            <a:r>
              <a:rPr lang="en-US" sz="2800" dirty="0" smtClean="0"/>
              <a:t>is created in memory. This variable is not a Scanner object. It is used by the program to store a reference to the object when the object is created.</a:t>
            </a:r>
            <a:endParaRPr 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3676179"/>
              </p:ext>
            </p:extLst>
          </p:nvPr>
        </p:nvGraphicFramePr>
        <p:xfrm>
          <a:off x="1219200" y="4849738"/>
          <a:ext cx="6705600" cy="184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6138"/>
                <a:gridCol w="2774731"/>
                <a:gridCol w="2774731"/>
              </a:tblGrid>
              <a:tr h="3454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Address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Variable</a:t>
                      </a:r>
                      <a:r>
                        <a:rPr lang="en-US" baseline="0" dirty="0" smtClean="0"/>
                        <a:t> Name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Data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00000000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keyboard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null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00000001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00000002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00000003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>
          <a:xfrm flipV="1">
            <a:off x="3048000" y="594645"/>
            <a:ext cx="381000" cy="304800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429000" y="316468"/>
            <a:ext cx="1601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object variable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76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230832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endParaRPr lang="en-US" sz="2400" dirty="0">
              <a:latin typeface="Consolas" pitchFamily="49" charset="0"/>
              <a:cs typeface="Consolas" pitchFamily="49" charset="0"/>
            </a:endParaRP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Scanner keyboard = </a:t>
            </a:r>
            <a:r>
              <a:rPr lang="en-US" sz="24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new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Scanner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(System.in);</a:t>
            </a:r>
          </a:p>
          <a:p>
            <a:endParaRPr lang="en-US" sz="2400" dirty="0">
              <a:latin typeface="Consolas" pitchFamily="49" charset="0"/>
              <a:cs typeface="Consolas" pitchFamily="49" charset="0"/>
            </a:endParaRPr>
          </a:p>
          <a:p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endParaRPr lang="en-US" sz="24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4338935"/>
            <a:ext cx="3516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Computer Memory (RAM)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239307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Step 2: </a:t>
            </a:r>
            <a:r>
              <a:rPr lang="en-US" sz="2800" dirty="0" smtClean="0"/>
              <a:t>a Scanner </a:t>
            </a:r>
            <a:r>
              <a:rPr lang="en-US" sz="2800" dirty="0" smtClean="0">
                <a:solidFill>
                  <a:srgbClr val="FF0000"/>
                </a:solidFill>
              </a:rPr>
              <a:t>object</a:t>
            </a:r>
            <a:r>
              <a:rPr lang="en-US" sz="2800" dirty="0" smtClean="0"/>
              <a:t> is created (instantiated).</a:t>
            </a:r>
          </a:p>
          <a:p>
            <a:r>
              <a:rPr lang="en-US" sz="2800" dirty="0" smtClean="0"/>
              <a:t>It’s address in memory is assigned (=) to the object variable keyboard. </a:t>
            </a:r>
            <a:endParaRPr 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166533"/>
              </p:ext>
            </p:extLst>
          </p:nvPr>
        </p:nvGraphicFramePr>
        <p:xfrm>
          <a:off x="1219200" y="4849738"/>
          <a:ext cx="6705600" cy="184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6138"/>
                <a:gridCol w="2774731"/>
                <a:gridCol w="2774731"/>
              </a:tblGrid>
              <a:tr h="3454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Address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Variable</a:t>
                      </a:r>
                      <a:r>
                        <a:rPr lang="en-US" baseline="0" dirty="0" smtClean="0"/>
                        <a:t> Name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Data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00000000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keyboard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00000001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00000001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00000002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00000003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>
          <a:xfrm flipV="1">
            <a:off x="4920537" y="533400"/>
            <a:ext cx="381000" cy="304800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43400" y="164068"/>
            <a:ext cx="3578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object is created using Scanner class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711" y="5596070"/>
            <a:ext cx="2695575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009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endParaRPr lang="en-US" sz="2400" dirty="0">
              <a:latin typeface="Consolas" pitchFamily="49" charset="0"/>
              <a:cs typeface="Consolas" pitchFamily="49" charset="0"/>
            </a:endParaRP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Scanner keyboard = new Scanner(System.in);</a:t>
            </a:r>
          </a:p>
          <a:p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=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keyboard.nextInt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endParaRPr lang="en-US" sz="2400" dirty="0">
              <a:latin typeface="Consolas" pitchFamily="49" charset="0"/>
              <a:cs typeface="Consolas" pitchFamily="49" charset="0"/>
            </a:endParaRPr>
          </a:p>
          <a:p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endParaRPr lang="en-US" sz="24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3792828"/>
            <a:ext cx="3516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Computer Memory (RAM)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239307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Step 3: </a:t>
            </a:r>
            <a:r>
              <a:rPr lang="en-US" sz="2800" dirty="0" smtClean="0"/>
              <a:t>The integer variable </a:t>
            </a:r>
            <a:r>
              <a:rPr lang="en-US" sz="2800" dirty="0" err="1" smtClean="0">
                <a:solidFill>
                  <a:srgbClr val="FF0000"/>
                </a:solidFill>
              </a:rPr>
              <a:t>num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is created in memory. It will eventually store the integer value entered by the user.</a:t>
            </a:r>
            <a:endParaRPr 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119226"/>
              </p:ext>
            </p:extLst>
          </p:nvPr>
        </p:nvGraphicFramePr>
        <p:xfrm>
          <a:off x="1210686" y="4254493"/>
          <a:ext cx="6705600" cy="221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6138"/>
                <a:gridCol w="2774731"/>
                <a:gridCol w="2774731"/>
              </a:tblGrid>
              <a:tr h="3454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Address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Variable</a:t>
                      </a:r>
                      <a:r>
                        <a:rPr lang="en-US" baseline="0" dirty="0" smtClean="0"/>
                        <a:t> Name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Data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00000000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keyboard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00000001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00000001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00000002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00000003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00000004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num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756" y="4990121"/>
            <a:ext cx="2695575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038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endParaRPr lang="en-US" sz="2400" dirty="0">
              <a:latin typeface="Consolas" pitchFamily="49" charset="0"/>
              <a:cs typeface="Consolas" pitchFamily="49" charset="0"/>
            </a:endParaRP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Scanner keyboard = new Scanner(System.in);</a:t>
            </a:r>
          </a:p>
          <a:p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4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keyboard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.nextInt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endParaRPr lang="en-US" sz="2400" dirty="0">
              <a:latin typeface="Consolas" pitchFamily="49" charset="0"/>
              <a:cs typeface="Consolas" pitchFamily="49" charset="0"/>
            </a:endParaRPr>
          </a:p>
          <a:p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endParaRPr lang="en-US" sz="24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3883487"/>
            <a:ext cx="3516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Computer Memory (RAM)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239307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Step 4: </a:t>
            </a:r>
            <a:r>
              <a:rPr lang="en-US" sz="2800" dirty="0" smtClean="0"/>
              <a:t>The object variable </a:t>
            </a:r>
            <a:r>
              <a:rPr lang="en-US" sz="2800" dirty="0" smtClean="0">
                <a:solidFill>
                  <a:srgbClr val="FF0000"/>
                </a:solidFill>
              </a:rPr>
              <a:t>keyboard</a:t>
            </a:r>
            <a:r>
              <a:rPr lang="en-US" sz="2800" dirty="0" smtClean="0"/>
              <a:t> is used to reference (access) the Scanner object since it knows its location in memory.</a:t>
            </a:r>
            <a:endParaRPr 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561411"/>
              </p:ext>
            </p:extLst>
          </p:nvPr>
        </p:nvGraphicFramePr>
        <p:xfrm>
          <a:off x="1219200" y="4345152"/>
          <a:ext cx="6705600" cy="221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6138"/>
                <a:gridCol w="2774731"/>
                <a:gridCol w="2774731"/>
              </a:tblGrid>
              <a:tr h="3454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Address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Variable</a:t>
                      </a:r>
                      <a:r>
                        <a:rPr lang="en-US" baseline="0" dirty="0" smtClean="0"/>
                        <a:t> Name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Data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00000000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keyboard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00000001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00000001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00000002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00000003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00000004</a:t>
                      </a:r>
                      <a:endParaRPr lang="en-US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num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/>
        </p:nvCxnSpPr>
        <p:spPr>
          <a:xfrm flipH="1">
            <a:off x="2362200" y="4953000"/>
            <a:ext cx="3581400" cy="304800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711" y="5088308"/>
            <a:ext cx="2695575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897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</TotalTime>
  <Words>469</Words>
  <Application>Microsoft Office PowerPoint</Application>
  <PresentationFormat>On-screen Show (4:3)</PresentationFormat>
  <Paragraphs>146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54</cp:revision>
  <dcterms:created xsi:type="dcterms:W3CDTF">2012-11-30T16:22:57Z</dcterms:created>
  <dcterms:modified xsi:type="dcterms:W3CDTF">2013-07-26T22:58:42Z</dcterms:modified>
</cp:coreProperties>
</file>