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65" r:id="rId11"/>
    <p:sldId id="276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A00"/>
    <a:srgbClr val="FFFFCC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73516" y="2590959"/>
            <a:ext cx="4607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Factorial Problem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382434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this recursive definition we can write a Java method that calculates the factorial for any number n where (n &gt; 0). Recall that in programming recursion is defined as a method that calls itself.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292257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factorial</a:t>
            </a:r>
            <a:r>
              <a:rPr lang="en-US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n)</a:t>
            </a:r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n *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factorial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08703" y="382434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Recursive methods are implemented using a compound if statement with two cases: a </a:t>
            </a:r>
            <a:r>
              <a:rPr lang="en-US" sz="2800" dirty="0" smtClean="0">
                <a:solidFill>
                  <a:srgbClr val="FF0000"/>
                </a:solidFill>
              </a:rPr>
              <a:t>base case </a:t>
            </a:r>
            <a:r>
              <a:rPr lang="en-US" sz="2800" dirty="0" smtClean="0"/>
              <a:t>and a </a:t>
            </a:r>
            <a:r>
              <a:rPr lang="en-US" sz="2800" dirty="0" smtClean="0">
                <a:solidFill>
                  <a:srgbClr val="FF0000"/>
                </a:solidFill>
              </a:rPr>
              <a:t>recursive case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292257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factorial(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n * factorial(n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079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292257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factorial(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else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n * factorial(n – 1);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8703" y="382434"/>
            <a:ext cx="73152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>
                <a:solidFill>
                  <a:srgbClr val="FF0000"/>
                </a:solidFill>
              </a:rPr>
              <a:t>base case</a:t>
            </a:r>
            <a:r>
              <a:rPr lang="en-US" sz="2800" dirty="0"/>
              <a:t>, or halting case, of a </a:t>
            </a:r>
            <a:r>
              <a:rPr lang="en-US" sz="2800" dirty="0" smtClean="0"/>
              <a:t>method is </a:t>
            </a:r>
            <a:r>
              <a:rPr lang="en-US" sz="2800" dirty="0"/>
              <a:t>the problem </a:t>
            </a:r>
            <a:r>
              <a:rPr lang="en-US" sz="2800" dirty="0" smtClean="0"/>
              <a:t>that </a:t>
            </a:r>
            <a:r>
              <a:rPr lang="en-US" sz="2800" dirty="0"/>
              <a:t>can be solved without any more recursive calls. The base case is what stops the recursion from continuing on forever. Every recursive </a:t>
            </a:r>
            <a:r>
              <a:rPr lang="en-US" sz="2800" dirty="0" smtClean="0"/>
              <a:t>method must</a:t>
            </a:r>
            <a:r>
              <a:rPr lang="en-US" sz="2800" dirty="0"/>
              <a:t> have at least one base case (many </a:t>
            </a:r>
            <a:r>
              <a:rPr lang="en-US" sz="2800" dirty="0" smtClean="0"/>
              <a:t>methods have </a:t>
            </a:r>
            <a:r>
              <a:rPr lang="en-US" sz="2800" dirty="0"/>
              <a:t>more than one).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892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292257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factorial(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else</a:t>
            </a:r>
          </a:p>
          <a:p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return n * factorial(n – 1);</a:t>
            </a:r>
            <a:endParaRPr lang="en-US" sz="2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8703" y="382434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recursive case </a:t>
            </a:r>
            <a:r>
              <a:rPr lang="en-US" sz="2800" dirty="0"/>
              <a:t>is the case </a:t>
            </a:r>
            <a:r>
              <a:rPr lang="en-US" sz="2800" dirty="0" smtClean="0"/>
              <a:t>which </a:t>
            </a:r>
            <a:r>
              <a:rPr lang="en-US" sz="2800" dirty="0"/>
              <a:t>brings </a:t>
            </a:r>
            <a:r>
              <a:rPr lang="en-US" sz="2800" dirty="0" smtClean="0"/>
              <a:t>the method</a:t>
            </a:r>
            <a:r>
              <a:rPr lang="en-US" sz="2800" dirty="0"/>
              <a:t> </a:t>
            </a:r>
            <a:r>
              <a:rPr lang="en-US" sz="2800" dirty="0" smtClean="0"/>
              <a:t>closer to the answer.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dirty="0" smtClean="0"/>
              <a:t>This is where the recursive call takes place. A method can have more than one recursive case.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059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292257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factorial(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n)</a:t>
            </a:r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if(n==1)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return 1;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else</a:t>
            </a:r>
          </a:p>
          <a:p>
            <a:r>
              <a:rPr lang="en-US" sz="28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return n * factorial(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 – 1</a:t>
            </a:r>
            <a:r>
              <a:rPr lang="en-US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endParaRPr lang="en-US" sz="28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8703" y="382434"/>
            <a:ext cx="73152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requirement </a:t>
            </a:r>
            <a:r>
              <a:rPr lang="en-US" sz="2800" dirty="0"/>
              <a:t>for a recursive </a:t>
            </a:r>
            <a:r>
              <a:rPr lang="en-US" sz="2800" dirty="0" smtClean="0"/>
              <a:t>method is that </a:t>
            </a:r>
            <a:r>
              <a:rPr lang="en-US" sz="2800" dirty="0"/>
              <a:t>on each recursive call the problem must be </a:t>
            </a:r>
            <a:r>
              <a:rPr lang="en-US" sz="2800" dirty="0">
                <a:solidFill>
                  <a:srgbClr val="FF0000"/>
                </a:solidFill>
              </a:rPr>
              <a:t>approaching the base case</a:t>
            </a:r>
            <a:r>
              <a:rPr lang="en-US" sz="2800" dirty="0"/>
              <a:t>. If the problem isn't approaching the base case, </a:t>
            </a:r>
            <a:r>
              <a:rPr lang="en-US" sz="2800" dirty="0" smtClean="0"/>
              <a:t>it will never </a:t>
            </a:r>
            <a:r>
              <a:rPr lang="en-US" sz="2800" dirty="0"/>
              <a:t>reach it and the recursion will never end</a:t>
            </a:r>
            <a:r>
              <a:rPr lang="en-US" sz="2800" dirty="0" smtClean="0"/>
              <a:t>. This occurs in the factorial method by subtracting one from 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893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533400"/>
            <a:ext cx="70104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Below are the factorials for the numbers 5 to </a:t>
            </a:r>
            <a:r>
              <a:rPr lang="en-US" sz="2800" dirty="0" smtClean="0"/>
              <a:t>1.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2159566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4*3*2*1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1595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103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2405" y="4295253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16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533400"/>
            <a:ext cx="70104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Notice how the factorial of 4! is in the definition of the factorial of 5!. In fact, 5! can be simplified to </a:t>
            </a:r>
            <a:r>
              <a:rPr lang="en-US" sz="2800" dirty="0" smtClean="0">
                <a:solidFill>
                  <a:srgbClr val="FF0000"/>
                </a:solidFill>
              </a:rPr>
              <a:t>5! = 5 * 4!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2159566" cy="70788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4*3*2*1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1595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103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2405" y="4295253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32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533400"/>
            <a:ext cx="70104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3! is in the definition of 4!. </a:t>
            </a:r>
          </a:p>
          <a:p>
            <a:r>
              <a:rPr lang="en-US" sz="2800" dirty="0" smtClean="0"/>
              <a:t>4! can be simplified to </a:t>
            </a:r>
            <a:r>
              <a:rPr lang="en-US" sz="2800" dirty="0" smtClean="0">
                <a:solidFill>
                  <a:srgbClr val="FF0000"/>
                </a:solidFill>
              </a:rPr>
              <a:t>4! = 4 * 3!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1595309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103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2405" y="4295253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0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533400"/>
            <a:ext cx="70104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2! is in the definition of 3!. </a:t>
            </a:r>
          </a:p>
          <a:p>
            <a:r>
              <a:rPr lang="en-US" sz="2800" dirty="0" smtClean="0"/>
              <a:t>3! can be simplified to </a:t>
            </a:r>
            <a:r>
              <a:rPr lang="en-US" sz="2800" dirty="0" smtClean="0">
                <a:solidFill>
                  <a:srgbClr val="FF0000"/>
                </a:solidFill>
              </a:rPr>
              <a:t>3! = 3 * 2!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103105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2405" y="4295253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46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533400"/>
            <a:ext cx="70104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1! is in the definition of 2!. </a:t>
            </a:r>
          </a:p>
          <a:p>
            <a:r>
              <a:rPr lang="en-US" sz="2800" dirty="0" smtClean="0"/>
              <a:t>2! can be simplified to </a:t>
            </a:r>
            <a:r>
              <a:rPr lang="en-US" sz="2800" dirty="0" smtClean="0">
                <a:solidFill>
                  <a:srgbClr val="FF0000"/>
                </a:solidFill>
              </a:rPr>
              <a:t>2! = 2 * 1!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3806" y="4295253"/>
            <a:ext cx="466794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41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396664"/>
            <a:ext cx="70104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1! is the simplest definition and does not have another factorial in its definition. In programming terminology 1! is called a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base case</a:t>
            </a:r>
            <a:r>
              <a:rPr lang="en-US" sz="2800" dirty="0" smtClean="0"/>
              <a:t>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3806" y="4295253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1!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20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3367" y="2237125"/>
            <a:ext cx="14285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5!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4!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3!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2! =</a:t>
            </a:r>
          </a:p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1! =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447940"/>
            <a:ext cx="70104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Notice how each factorial definition is dependent upon the factorial preceding it. 2! depends on 1!, 3! depends on 2!, 4! depends on 3!, and 5! depends on 4!. 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5073" y="224850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5*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158" y="2248509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4!</a:t>
            </a:r>
            <a:endParaRPr lang="en-US" sz="4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3403" y="289657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4*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286" y="2896573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3!</a:t>
            </a:r>
            <a:endParaRPr lang="en-US" sz="4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3390" y="3604459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3*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4292" y="3587367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2!</a:t>
            </a:r>
            <a:endParaRPr lang="en-US" sz="4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7430" y="4295253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nsolas" pitchFamily="49" charset="0"/>
                <a:cs typeface="Consolas" pitchFamily="49" charset="0"/>
              </a:rPr>
              <a:t>2*</a:t>
            </a:r>
            <a:endParaRPr lang="en-US" sz="4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3806" y="4295253"/>
            <a:ext cx="748923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1!</a:t>
            </a:r>
            <a:endParaRPr lang="en-US" sz="4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430" y="4946855"/>
            <a:ext cx="466794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endParaRPr lang="en-US" sz="4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1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2767" y="2356769"/>
            <a:ext cx="14285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4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4400" dirty="0" smtClean="0">
                <a:latin typeface="Consolas" pitchFamily="49" charset="0"/>
                <a:cs typeface="Consolas" pitchFamily="49" charset="0"/>
              </a:rPr>
              <a:t>=</a:t>
            </a:r>
            <a:endParaRPr lang="en-US" sz="44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447940"/>
            <a:ext cx="70104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From this pattern a recursive definition can be formulated for any factorial </a:t>
            </a:r>
            <a:r>
              <a:rPr lang="en-US" sz="2800" b="1" dirty="0" smtClean="0"/>
              <a:t>n</a:t>
            </a:r>
            <a:r>
              <a:rPr lang="en-US" sz="2800" dirty="0" smtClean="0"/>
              <a:t>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64295" y="2368153"/>
            <a:ext cx="8066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n*</a:t>
            </a:r>
            <a:endParaRPr lang="en-US" sz="4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4228" y="2325423"/>
            <a:ext cx="4849404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(n-1)! </a:t>
            </a:r>
            <a:r>
              <a:rPr lang="en-US" sz="4400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if n &gt; 1</a:t>
            </a:r>
            <a:endParaRPr lang="en-US" sz="4400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9200" y="1788603"/>
            <a:ext cx="73372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nsolas" pitchFamily="49" charset="0"/>
                <a:cs typeface="Consolas" pitchFamily="49" charset="0"/>
              </a:rPr>
              <a:t>n! = 1        </a:t>
            </a:r>
            <a:r>
              <a:rPr lang="en-US" sz="4400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if n &lt;= 1</a:t>
            </a:r>
            <a:endParaRPr lang="en-US" sz="4400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78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717</Words>
  <Application>Microsoft Office PowerPoint</Application>
  <PresentationFormat>On-screen Show (4:3)</PresentationFormat>
  <Paragraphs>155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89</cp:revision>
  <dcterms:created xsi:type="dcterms:W3CDTF">2012-11-30T16:22:57Z</dcterms:created>
  <dcterms:modified xsi:type="dcterms:W3CDTF">2013-07-25T20:19:58Z</dcterms:modified>
</cp:coreProperties>
</file>