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82" r:id="rId3"/>
    <p:sldId id="283" r:id="rId4"/>
    <p:sldId id="296" r:id="rId5"/>
    <p:sldId id="295" r:id="rId6"/>
    <p:sldId id="294" r:id="rId7"/>
    <p:sldId id="293" r:id="rId8"/>
    <p:sldId id="292" r:id="rId9"/>
    <p:sldId id="291" r:id="rId10"/>
    <p:sldId id="290" r:id="rId11"/>
    <p:sldId id="289" r:id="rId12"/>
    <p:sldId id="288" r:id="rId13"/>
    <p:sldId id="287" r:id="rId14"/>
    <p:sldId id="298" r:id="rId15"/>
    <p:sldId id="299" r:id="rId16"/>
    <p:sldId id="300" r:id="rId17"/>
    <p:sldId id="301" r:id="rId18"/>
    <p:sldId id="281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FFCC"/>
    <a:srgbClr val="FFFFFF"/>
    <a:srgbClr val="FF8B8B"/>
    <a:srgbClr val="DCECFC"/>
    <a:srgbClr val="94C5F6"/>
    <a:srgbClr val="47A3FF"/>
    <a:srgbClr val="056AFF"/>
    <a:srgbClr val="D5FFD5"/>
    <a:srgbClr val="E9F5D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>
        <p:scale>
          <a:sx n="70" d="100"/>
          <a:sy n="70" d="100"/>
        </p:scale>
        <p:origin x="-2814" y="-9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68690" y="2743200"/>
            <a:ext cx="501701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Binary Search Tree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89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50 25 72 19 37 61 </a:t>
            </a:r>
            <a:r>
              <a:rPr lang="en-US" sz="3600" b="1" dirty="0" smtClean="0">
                <a:solidFill>
                  <a:srgbClr val="FF0000"/>
                </a:solidFill>
              </a:rPr>
              <a:t>89</a:t>
            </a:r>
            <a:r>
              <a:rPr lang="en-US" sz="3600" dirty="0" smtClean="0"/>
              <a:t>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8340883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95549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410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89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323620" y="5382904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53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50 25 72 19 37 61 89 </a:t>
            </a:r>
            <a:r>
              <a:rPr lang="en-US" sz="3600" b="1" dirty="0" smtClean="0">
                <a:solidFill>
                  <a:srgbClr val="FF0000"/>
                </a:solidFill>
              </a:rPr>
              <a:t>53</a:t>
            </a:r>
            <a:r>
              <a:rPr lang="en-US" sz="3600" dirty="0" smtClean="0"/>
              <a:t>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975453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97151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95549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410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40165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89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323620" y="5382904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53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356068" y="538830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10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50 25 72 19 37 61 89 53 </a:t>
            </a:r>
            <a:r>
              <a:rPr lang="en-US" sz="3600" b="1" dirty="0" smtClean="0">
                <a:solidFill>
                  <a:srgbClr val="FF0000"/>
                </a:solidFill>
              </a:rPr>
              <a:t>10</a:t>
            </a:r>
            <a:r>
              <a:rPr lang="en-US" sz="3600" dirty="0" smtClean="0"/>
              <a:t>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250717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97151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94659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95549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410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38669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40165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89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435499" y="537596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66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4323620" y="5382904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53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356068" y="538830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10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50 25 72 19 37 61 89 53 10 </a:t>
            </a:r>
            <a:r>
              <a:rPr lang="en-US" sz="3600" b="1" dirty="0" smtClean="0">
                <a:solidFill>
                  <a:srgbClr val="FF0000"/>
                </a:solidFill>
              </a:rPr>
              <a:t>66</a:t>
            </a:r>
            <a:r>
              <a:rPr lang="en-US" sz="3600" dirty="0" smtClean="0"/>
              <a:t>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41582474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762000" y="228600"/>
            <a:ext cx="73152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tree used in the previous demonstration was built from a random list of values. Suppose, however, we build a tree with a list that is in ascending order. What would the tree look like?</a:t>
            </a:r>
            <a:r>
              <a:rPr lang="en-US" sz="2800" dirty="0"/>
              <a:t> </a:t>
            </a:r>
            <a:endParaRPr lang="en-US" sz="2800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2096869"/>
            <a:ext cx="294183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10 20 30 40 50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928876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" name="Straight Connector 35"/>
          <p:cNvCxnSpPr/>
          <p:nvPr/>
        </p:nvCxnSpPr>
        <p:spPr>
          <a:xfrm>
            <a:off x="5286321" y="4019401"/>
            <a:ext cx="342032" cy="514499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>
            <a:off x="5737151" y="4755714"/>
            <a:ext cx="342032" cy="514499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>
            <a:off x="6187981" y="5492027"/>
            <a:ext cx="342032" cy="514499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4835491" y="3283088"/>
            <a:ext cx="342032" cy="514499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441997" y="2769887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4883528" y="351904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5361653" y="4267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6275696" y="5689446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812808" y="4988256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As you can see the tree basically becomes a </a:t>
            </a:r>
            <a:r>
              <a:rPr lang="en-US" sz="2800" dirty="0" smtClean="0">
                <a:solidFill>
                  <a:srgbClr val="FF0000"/>
                </a:solidFill>
              </a:rPr>
              <a:t>linked list </a:t>
            </a:r>
            <a:r>
              <a:rPr lang="en-US" sz="2800" dirty="0" smtClean="0"/>
              <a:t>and one of the key features of the binary search tree is lost. Instead havin</a:t>
            </a:r>
            <a:r>
              <a:rPr lang="en-US" sz="2800" dirty="0" smtClean="0"/>
              <a:t>g the efficiency of a</a:t>
            </a:r>
            <a:r>
              <a:rPr lang="en-US" sz="2800" dirty="0" smtClean="0"/>
              <a:t> binary search(log n) it now has the efficiency of a linear search(n).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427753" y="2743200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4876800" y="3505200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20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5355801" y="4255160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30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6262048" y="56772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804848" y="498029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40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2670630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7620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A</a:t>
            </a:r>
            <a:r>
              <a:rPr lang="en-US" sz="2800" b="1" dirty="0"/>
              <a:t> </a:t>
            </a:r>
            <a:r>
              <a:rPr lang="en-US" sz="2800" b="1" dirty="0">
                <a:solidFill>
                  <a:srgbClr val="FF0000"/>
                </a:solidFill>
              </a:rPr>
              <a:t>balanced tree</a:t>
            </a:r>
            <a:r>
              <a:rPr lang="en-US" sz="2800" dirty="0"/>
              <a:t> </a:t>
            </a:r>
            <a:r>
              <a:rPr lang="en-US" sz="2800" dirty="0" smtClean="0"/>
              <a:t>is a tree that has </a:t>
            </a:r>
            <a:r>
              <a:rPr lang="en-US" sz="2800" dirty="0"/>
              <a:t>approximately the same number of nodes in the left and right </a:t>
            </a:r>
            <a:r>
              <a:rPr lang="en-US" sz="2800" dirty="0" err="1"/>
              <a:t>subtrees</a:t>
            </a:r>
            <a:r>
              <a:rPr lang="en-US" sz="2800" dirty="0"/>
              <a:t> at each level</a:t>
            </a:r>
            <a:r>
              <a:rPr lang="en-US" sz="2800" dirty="0" smtClean="0"/>
              <a:t>. If a tree remains balanced then it will retain the searching efficiency of a binary search(log n).</a:t>
            </a:r>
            <a:endParaRPr lang="en-US" sz="2800" dirty="0"/>
          </a:p>
        </p:txBody>
      </p:sp>
      <p:cxnSp>
        <p:nvCxnSpPr>
          <p:cNvPr id="18" name="Straight Connector 17"/>
          <p:cNvCxnSpPr>
            <a:stCxn id="34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>
            <a:off x="2731806" y="497151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5250835" y="494659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flipH="1">
            <a:off x="4789206" y="495549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Oval 33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Oval 38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Oval 39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Oval 40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Oval 42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Oval 43"/>
          <p:cNvSpPr/>
          <p:nvPr/>
        </p:nvSpPr>
        <p:spPr>
          <a:xfrm>
            <a:off x="4358358" y="5410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Oval 44"/>
          <p:cNvSpPr/>
          <p:nvPr/>
        </p:nvSpPr>
        <p:spPr>
          <a:xfrm>
            <a:off x="5439042" y="538669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/>
          <p:cNvSpPr/>
          <p:nvPr/>
        </p:nvSpPr>
        <p:spPr>
          <a:xfrm>
            <a:off x="2376444" y="540165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48" name="TextBox 47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49" name="TextBox 48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50" name="TextBox 49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51" name="TextBox 50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52" name="TextBox 51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89</a:t>
            </a:r>
            <a:endParaRPr lang="en-US" sz="3200" b="1" dirty="0"/>
          </a:p>
        </p:txBody>
      </p:sp>
      <p:sp>
        <p:nvSpPr>
          <p:cNvPr id="53" name="TextBox 52"/>
          <p:cNvSpPr txBox="1"/>
          <p:nvPr/>
        </p:nvSpPr>
        <p:spPr>
          <a:xfrm>
            <a:off x="5435499" y="537596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66</a:t>
            </a:r>
            <a:endParaRPr lang="en-US" sz="3200" b="1" dirty="0"/>
          </a:p>
        </p:txBody>
      </p:sp>
      <p:sp>
        <p:nvSpPr>
          <p:cNvPr id="54" name="TextBox 53"/>
          <p:cNvSpPr txBox="1"/>
          <p:nvPr/>
        </p:nvSpPr>
        <p:spPr>
          <a:xfrm>
            <a:off x="4323620" y="5382904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53</a:t>
            </a:r>
            <a:endParaRPr lang="en-US" sz="3200" b="1" dirty="0"/>
          </a:p>
        </p:txBody>
      </p:sp>
      <p:sp>
        <p:nvSpPr>
          <p:cNvPr id="55" name="TextBox 54"/>
          <p:cNvSpPr txBox="1"/>
          <p:nvPr/>
        </p:nvSpPr>
        <p:spPr>
          <a:xfrm>
            <a:off x="2356068" y="538830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10</a:t>
            </a:r>
            <a:endParaRPr lang="en-US" sz="3200" b="1" dirty="0"/>
          </a:p>
        </p:txBody>
      </p:sp>
      <p:sp>
        <p:nvSpPr>
          <p:cNvPr id="56" name="TextBox 55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2421517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762000" y="2286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Computer scientist have developed algorithms to keep a tree </a:t>
            </a:r>
            <a:r>
              <a:rPr lang="en-US" sz="2800" dirty="0" smtClean="0">
                <a:solidFill>
                  <a:srgbClr val="FF0000"/>
                </a:solidFill>
              </a:rPr>
              <a:t>balanced</a:t>
            </a:r>
            <a:r>
              <a:rPr lang="en-US" sz="2800" dirty="0" smtClean="0"/>
              <a:t> but they are beyond the level of our discussion.</a:t>
            </a:r>
            <a:endParaRPr lang="en-US" sz="2800" dirty="0"/>
          </a:p>
        </p:txBody>
      </p:sp>
      <p:cxnSp>
        <p:nvCxnSpPr>
          <p:cNvPr id="18" name="Straight Connector 17"/>
          <p:cNvCxnSpPr>
            <a:stCxn id="34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>
            <a:off x="2731806" y="497151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5250835" y="494659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flipH="1">
            <a:off x="4789206" y="495549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Oval 33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Oval 38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Oval 39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Oval 40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Oval 42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Oval 43"/>
          <p:cNvSpPr/>
          <p:nvPr/>
        </p:nvSpPr>
        <p:spPr>
          <a:xfrm>
            <a:off x="4358358" y="5410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Oval 44"/>
          <p:cNvSpPr/>
          <p:nvPr/>
        </p:nvSpPr>
        <p:spPr>
          <a:xfrm>
            <a:off x="5439042" y="538669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/>
          <p:cNvSpPr/>
          <p:nvPr/>
        </p:nvSpPr>
        <p:spPr>
          <a:xfrm>
            <a:off x="2376444" y="540165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48" name="TextBox 47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49" name="TextBox 48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50" name="TextBox 49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51" name="TextBox 50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52" name="TextBox 51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89</a:t>
            </a:r>
            <a:endParaRPr lang="en-US" sz="3200" b="1" dirty="0"/>
          </a:p>
        </p:txBody>
      </p:sp>
      <p:sp>
        <p:nvSpPr>
          <p:cNvPr id="53" name="TextBox 52"/>
          <p:cNvSpPr txBox="1"/>
          <p:nvPr/>
        </p:nvSpPr>
        <p:spPr>
          <a:xfrm>
            <a:off x="5435499" y="537596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66</a:t>
            </a:r>
            <a:endParaRPr lang="en-US" sz="3200" b="1" dirty="0"/>
          </a:p>
        </p:txBody>
      </p:sp>
      <p:sp>
        <p:nvSpPr>
          <p:cNvPr id="54" name="TextBox 53"/>
          <p:cNvSpPr txBox="1"/>
          <p:nvPr/>
        </p:nvSpPr>
        <p:spPr>
          <a:xfrm>
            <a:off x="4323620" y="5382904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53</a:t>
            </a:r>
            <a:endParaRPr lang="en-US" sz="3200" b="1" dirty="0"/>
          </a:p>
        </p:txBody>
      </p:sp>
      <p:sp>
        <p:nvSpPr>
          <p:cNvPr id="55" name="TextBox 54"/>
          <p:cNvSpPr txBox="1"/>
          <p:nvPr/>
        </p:nvSpPr>
        <p:spPr>
          <a:xfrm>
            <a:off x="2356068" y="538830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10</a:t>
            </a:r>
            <a:endParaRPr lang="en-US" sz="3200" b="1" dirty="0"/>
          </a:p>
        </p:txBody>
      </p:sp>
      <p:sp>
        <p:nvSpPr>
          <p:cNvPr id="56" name="TextBox 55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1266666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3622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/>
              <a:t>The End</a:t>
            </a:r>
            <a:endParaRPr lang="en-US" sz="7200" b="1" dirty="0"/>
          </a:p>
        </p:txBody>
      </p:sp>
    </p:spTree>
    <p:extLst>
      <p:ext uri="{BB962C8B-B14F-4D97-AF65-F5344CB8AC3E}">
        <p14:creationId xmlns:p14="http://schemas.microsoft.com/office/powerpoint/2010/main" val="518587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5592867" y="3760860"/>
            <a:ext cx="720339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H="1">
            <a:off x="2731806" y="4971514"/>
            <a:ext cx="330439" cy="681884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250835" y="4946590"/>
            <a:ext cx="342032" cy="7068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4789206" y="4955490"/>
            <a:ext cx="208405" cy="697908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5943600" y="442956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8358" y="541020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5439042" y="5386698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2376444" y="5401654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 </a:t>
            </a:r>
            <a:r>
              <a:rPr lang="en-US" sz="2800" dirty="0" smtClean="0">
                <a:solidFill>
                  <a:srgbClr val="FF0000"/>
                </a:solidFill>
              </a:rPr>
              <a:t>binary search </a:t>
            </a:r>
            <a:r>
              <a:rPr lang="en-US" sz="2800" dirty="0" smtClean="0">
                <a:solidFill>
                  <a:srgbClr val="FF0000"/>
                </a:solidFill>
              </a:rPr>
              <a:t>tree </a:t>
            </a:r>
            <a:r>
              <a:rPr lang="en-US" sz="2800" dirty="0" smtClean="0"/>
              <a:t>has an ordering property which states </a:t>
            </a:r>
            <a:r>
              <a:rPr lang="en-US" sz="2800" dirty="0"/>
              <a:t>that for all nodes </a:t>
            </a:r>
            <a:r>
              <a:rPr lang="en-US" sz="2800" i="1" dirty="0"/>
              <a:t>n</a:t>
            </a:r>
            <a:r>
              <a:rPr lang="en-US" sz="2800" dirty="0"/>
              <a:t>, all </a:t>
            </a:r>
            <a:r>
              <a:rPr lang="en-US" sz="2800" dirty="0" smtClean="0"/>
              <a:t>keys in</a:t>
            </a:r>
            <a:r>
              <a:rPr lang="en-US" sz="2800" dirty="0"/>
              <a:t> </a:t>
            </a:r>
            <a:r>
              <a:rPr lang="en-US" sz="2800" i="1" dirty="0"/>
              <a:t>n</a:t>
            </a:r>
            <a:r>
              <a:rPr lang="en-US" sz="2800" dirty="0"/>
              <a:t>'s left </a:t>
            </a:r>
            <a:r>
              <a:rPr lang="en-US" sz="2800" dirty="0" err="1"/>
              <a:t>subtree</a:t>
            </a:r>
            <a:r>
              <a:rPr lang="en-US" sz="2800" dirty="0"/>
              <a:t> are less </a:t>
            </a:r>
            <a:r>
              <a:rPr lang="en-US" sz="2800" dirty="0" smtClean="0"/>
              <a:t>than the key at </a:t>
            </a:r>
            <a:r>
              <a:rPr lang="en-US" sz="2800" dirty="0"/>
              <a:t>node </a:t>
            </a:r>
            <a:r>
              <a:rPr lang="en-US" sz="2800" i="1" dirty="0"/>
              <a:t>n</a:t>
            </a:r>
            <a:r>
              <a:rPr lang="en-US" sz="2800" dirty="0"/>
              <a:t>, all </a:t>
            </a:r>
            <a:r>
              <a:rPr lang="en-US" sz="2800" dirty="0" smtClean="0"/>
              <a:t>keys in</a:t>
            </a:r>
            <a:r>
              <a:rPr lang="en-US" sz="2800" dirty="0"/>
              <a:t> </a:t>
            </a:r>
            <a:r>
              <a:rPr lang="en-US" sz="2800" i="1" dirty="0"/>
              <a:t>n</a:t>
            </a:r>
            <a:r>
              <a:rPr lang="en-US" sz="2800" dirty="0"/>
              <a:t>'s right </a:t>
            </a:r>
            <a:r>
              <a:rPr lang="en-US" sz="2800" dirty="0" err="1"/>
              <a:t>subtree</a:t>
            </a:r>
            <a:r>
              <a:rPr lang="en-US" sz="2800" dirty="0"/>
              <a:t> are greater than the </a:t>
            </a:r>
            <a:r>
              <a:rPr lang="en-US" sz="2800" dirty="0" smtClean="0"/>
              <a:t>key at </a:t>
            </a:r>
            <a:r>
              <a:rPr lang="en-US" sz="2800" dirty="0"/>
              <a:t>node </a:t>
            </a:r>
            <a:r>
              <a:rPr lang="en-US" sz="2800" i="1" dirty="0"/>
              <a:t>n</a:t>
            </a:r>
            <a:r>
              <a:rPr lang="en-US" sz="2800" dirty="0"/>
              <a:t>. 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61</a:t>
            </a:r>
            <a:endParaRPr lang="en-US" sz="3200" b="1" dirty="0"/>
          </a:p>
        </p:txBody>
      </p:sp>
      <p:sp>
        <p:nvSpPr>
          <p:cNvPr id="31" name="TextBox 30"/>
          <p:cNvSpPr txBox="1"/>
          <p:nvPr/>
        </p:nvSpPr>
        <p:spPr>
          <a:xfrm>
            <a:off x="5943408" y="4403747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89</a:t>
            </a:r>
            <a:endParaRPr lang="en-US" sz="3200" b="1" dirty="0"/>
          </a:p>
        </p:txBody>
      </p:sp>
      <p:sp>
        <p:nvSpPr>
          <p:cNvPr id="32" name="TextBox 31"/>
          <p:cNvSpPr txBox="1"/>
          <p:nvPr/>
        </p:nvSpPr>
        <p:spPr>
          <a:xfrm>
            <a:off x="5435499" y="537596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66</a:t>
            </a:r>
            <a:endParaRPr lang="en-US" sz="3200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323620" y="5382904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53</a:t>
            </a:r>
            <a:endParaRPr lang="en-US" sz="32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2356068" y="538830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10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2748780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762000" y="2286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next few slides demonstrate how a binary search tree is </a:t>
            </a:r>
            <a:r>
              <a:rPr lang="en-US" sz="2800" dirty="0" smtClean="0">
                <a:solidFill>
                  <a:srgbClr val="FF0000"/>
                </a:solidFill>
              </a:rPr>
              <a:t>built</a:t>
            </a:r>
            <a:r>
              <a:rPr lang="en-US" sz="2800" dirty="0" smtClean="0"/>
              <a:t> from a random list of numbers(keys).</a:t>
            </a:r>
            <a:r>
              <a:rPr lang="en-US" sz="2800" dirty="0"/>
              <a:t> </a:t>
            </a:r>
            <a:endParaRPr lang="en-US" sz="2800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50 25 72 19 37 61 89 53 10 66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95812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first key added to the tree becomes the </a:t>
            </a:r>
            <a:r>
              <a:rPr lang="en-US" sz="2800" dirty="0" smtClean="0">
                <a:solidFill>
                  <a:srgbClr val="FF0000"/>
                </a:solidFill>
              </a:rPr>
              <a:t>root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50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b="1" dirty="0" smtClean="0">
                <a:solidFill>
                  <a:srgbClr val="FF0000"/>
                </a:solidFill>
              </a:rPr>
              <a:t>50</a:t>
            </a:r>
            <a:r>
              <a:rPr lang="en-US" sz="3600" dirty="0" smtClean="0"/>
              <a:t> 25 72 19 37 61 89 53 10 66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055138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next key value(25) is less than the root’s key so it becomes the root’s left child.</a:t>
            </a:r>
            <a:endParaRPr lang="en-US" sz="2800" dirty="0"/>
          </a:p>
          <a:p>
            <a:r>
              <a:rPr lang="en-US" sz="2800" dirty="0"/>
              <a:t> 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25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</a:t>
            </a:r>
            <a:r>
              <a:rPr lang="en-US" sz="3600" b="1" dirty="0" smtClean="0">
                <a:solidFill>
                  <a:srgbClr val="FF0000"/>
                </a:solidFill>
              </a:rPr>
              <a:t>25</a:t>
            </a:r>
            <a:r>
              <a:rPr lang="en-US" sz="3600" dirty="0" smtClean="0"/>
              <a:t> 72 19 37 61 89 53 10 66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701688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next key </a:t>
            </a:r>
            <a:r>
              <a:rPr lang="en-US" sz="2800" dirty="0" smtClean="0"/>
              <a:t>value(72) </a:t>
            </a:r>
            <a:r>
              <a:rPr lang="en-US" sz="2800" dirty="0"/>
              <a:t>is </a:t>
            </a:r>
            <a:r>
              <a:rPr lang="en-US" sz="2800" dirty="0" smtClean="0"/>
              <a:t>greater than the </a:t>
            </a:r>
            <a:r>
              <a:rPr lang="en-US" sz="2800" dirty="0"/>
              <a:t>root’s key so it becomes the root’s </a:t>
            </a:r>
            <a:r>
              <a:rPr lang="en-US" sz="2800" dirty="0" smtClean="0"/>
              <a:t>right child</a:t>
            </a:r>
            <a:r>
              <a:rPr lang="en-US" sz="2800" dirty="0"/>
              <a:t>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72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</a:t>
            </a:r>
            <a:r>
              <a:rPr lang="en-US" sz="3600" b="1" dirty="0" smtClean="0">
                <a:solidFill>
                  <a:srgbClr val="FF0000"/>
                </a:solidFill>
              </a:rPr>
              <a:t>72</a:t>
            </a:r>
            <a:r>
              <a:rPr lang="en-US" sz="3600" dirty="0" smtClean="0"/>
              <a:t> 19 37 61 89 53 10 66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548689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The next key </a:t>
            </a:r>
            <a:r>
              <a:rPr lang="en-US" sz="2800" dirty="0" smtClean="0"/>
              <a:t>value(19) </a:t>
            </a:r>
            <a:r>
              <a:rPr lang="en-US" sz="2800" dirty="0"/>
              <a:t>is less than the root’s key so it becomes </a:t>
            </a:r>
            <a:r>
              <a:rPr lang="en-US" sz="2800" dirty="0" smtClean="0"/>
              <a:t>part of the root’s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. The key(19) is less than key(25) so it becomes it’s left child.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19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</a:t>
            </a:r>
            <a:r>
              <a:rPr lang="en-US" sz="3600" b="1" dirty="0" smtClean="0">
                <a:solidFill>
                  <a:srgbClr val="FF0000"/>
                </a:solidFill>
              </a:rPr>
              <a:t>19</a:t>
            </a:r>
            <a:r>
              <a:rPr lang="en-US" sz="3600" dirty="0" smtClean="0"/>
              <a:t> 37 61 89 53 10 66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334319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62000" y="2286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rest of the keys added to the tree travel down either the left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or right </a:t>
            </a:r>
            <a:r>
              <a:rPr lang="en-US" sz="2800" dirty="0" err="1" smtClean="0"/>
              <a:t>subtree</a:t>
            </a:r>
            <a:r>
              <a:rPr lang="en-US" sz="2800" dirty="0" smtClean="0"/>
              <a:t> to find their proper place.</a:t>
            </a:r>
            <a:r>
              <a:rPr lang="en-US" sz="2800" dirty="0"/>
              <a:t> 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37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</a:t>
            </a:r>
            <a:r>
              <a:rPr lang="en-US" sz="3600" b="1" dirty="0" smtClean="0">
                <a:solidFill>
                  <a:srgbClr val="FF0000"/>
                </a:solidFill>
              </a:rPr>
              <a:t>37</a:t>
            </a:r>
            <a:r>
              <a:rPr lang="en-US" sz="3600" dirty="0" smtClean="0"/>
              <a:t> 61 89 53 10 66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976927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>
            <a:stCxn id="11" idx="3"/>
          </p:cNvCxnSpPr>
          <p:nvPr/>
        </p:nvCxnSpPr>
        <p:spPr>
          <a:xfrm flipH="1">
            <a:off x="3687866" y="3263645"/>
            <a:ext cx="747893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/>
        </p:nvCxnSpPr>
        <p:spPr>
          <a:xfrm flipH="1">
            <a:off x="3062244" y="3989460"/>
            <a:ext cx="463170" cy="6096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flipH="1" flipV="1">
            <a:off x="4824318" y="3263645"/>
            <a:ext cx="768549" cy="421015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3687866" y="3760860"/>
            <a:ext cx="669778" cy="838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5099259" y="3989460"/>
            <a:ext cx="365961" cy="457200"/>
          </a:xfrm>
          <a:prstGeom prst="line">
            <a:avLst/>
          </a:prstGeom>
          <a:ln w="508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10"/>
          <p:cNvSpPr/>
          <p:nvPr/>
        </p:nvSpPr>
        <p:spPr>
          <a:xfrm>
            <a:off x="4357644" y="2808360"/>
            <a:ext cx="533400" cy="533400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5326167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3421166" y="34941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3980560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892752" y="4446660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837272" y="4434553"/>
            <a:ext cx="533400" cy="533400"/>
          </a:xfrm>
          <a:prstGeom prst="ellipse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4343400" y="278167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50</a:t>
            </a:r>
            <a:endParaRPr lang="en-US" sz="3200" b="1" dirty="0"/>
          </a:p>
        </p:txBody>
      </p:sp>
      <p:sp>
        <p:nvSpPr>
          <p:cNvPr id="27" name="TextBox 26"/>
          <p:cNvSpPr txBox="1"/>
          <p:nvPr/>
        </p:nvSpPr>
        <p:spPr>
          <a:xfrm>
            <a:off x="5319439" y="3480316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72</a:t>
            </a:r>
            <a:endParaRPr lang="en-US" sz="3200" b="1" dirty="0"/>
          </a:p>
        </p:txBody>
      </p:sp>
      <p:sp>
        <p:nvSpPr>
          <p:cNvPr id="28" name="TextBox 27"/>
          <p:cNvSpPr txBox="1"/>
          <p:nvPr/>
        </p:nvSpPr>
        <p:spPr>
          <a:xfrm>
            <a:off x="3406409" y="348121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25</a:t>
            </a:r>
            <a:endParaRPr lang="en-US" sz="32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981862" y="4429568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37</a:t>
            </a:r>
            <a:endParaRPr lang="en-US" sz="3200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4817772" y="4436161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</a:rPr>
              <a:t>61</a:t>
            </a: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872376" y="4434553"/>
            <a:ext cx="6014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19</a:t>
            </a:r>
            <a:endParaRPr lang="en-US" sz="32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600200" y="1944469"/>
            <a:ext cx="59073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50 25 72 19 37 </a:t>
            </a:r>
            <a:r>
              <a:rPr lang="en-US" sz="3600" b="1" dirty="0" smtClean="0">
                <a:solidFill>
                  <a:srgbClr val="FF0000"/>
                </a:solidFill>
              </a:rPr>
              <a:t>61</a:t>
            </a:r>
            <a:r>
              <a:rPr lang="en-US" sz="3600" dirty="0" smtClean="0"/>
              <a:t> 89 53 10 66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217119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1742</TotalTime>
  <Words>458</Words>
  <Application>Microsoft Office PowerPoint</Application>
  <PresentationFormat>On-screen Show (4:3)</PresentationFormat>
  <Paragraphs>116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The End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112</cp:revision>
  <dcterms:created xsi:type="dcterms:W3CDTF">2012-11-30T16:22:57Z</dcterms:created>
  <dcterms:modified xsi:type="dcterms:W3CDTF">2013-07-31T22:26:25Z</dcterms:modified>
</cp:coreProperties>
</file>

<file path=docProps/thumbnail.jpeg>
</file>