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72" r:id="rId3"/>
    <p:sldId id="274" r:id="rId4"/>
    <p:sldId id="273" r:id="rId5"/>
    <p:sldId id="275" r:id="rId6"/>
    <p:sldId id="276" r:id="rId7"/>
    <p:sldId id="277" r:id="rId8"/>
    <p:sldId id="278" r:id="rId9"/>
    <p:sldId id="279" r:id="rId10"/>
    <p:sldId id="280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  <a:srgbClr val="FFFF99"/>
    <a:srgbClr val="DCECFC"/>
    <a:srgbClr val="94C5F6"/>
    <a:srgbClr val="47A3FF"/>
    <a:srgbClr val="056AFF"/>
    <a:srgbClr val="D5FFD5"/>
    <a:srgbClr val="E9F5DB"/>
    <a:srgbClr val="EAFFD5"/>
    <a:srgbClr val="FFE07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15" autoAdjust="0"/>
    <p:restoredTop sz="94660"/>
  </p:normalViewPr>
  <p:slideViewPr>
    <p:cSldViewPr>
      <p:cViewPr varScale="1">
        <p:scale>
          <a:sx n="69" d="100"/>
          <a:sy n="69" d="100"/>
        </p:scale>
        <p:origin x="-14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003407" y="2209800"/>
            <a:ext cx="5147563" cy="16927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 smtClean="0">
                <a:latin typeface="Arial" pitchFamily="34" charset="0"/>
                <a:cs typeface="Arial" pitchFamily="34" charset="0"/>
              </a:rPr>
              <a:t>Logic Diagram</a:t>
            </a:r>
          </a:p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Example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</a:t>
            </a:r>
            <a:r>
              <a:rPr lang="en-US" sz="2800" dirty="0" smtClean="0"/>
              <a:t>Jim will eat the sandwich if it does </a:t>
            </a:r>
            <a:r>
              <a:rPr lang="en-US" sz="2800" dirty="0" smtClean="0">
                <a:solidFill>
                  <a:srgbClr val="FF0000"/>
                </a:solidFill>
              </a:rPr>
              <a:t>not</a:t>
            </a:r>
            <a:r>
              <a:rPr lang="en-US" sz="2800" dirty="0" smtClean="0"/>
              <a:t> have peppers </a:t>
            </a:r>
            <a:r>
              <a:rPr lang="en-US" sz="2800" dirty="0" smtClean="0">
                <a:solidFill>
                  <a:srgbClr val="FF0000"/>
                </a:solidFill>
              </a:rPr>
              <a:t>or</a:t>
            </a:r>
            <a:r>
              <a:rPr lang="en-US" sz="2800" dirty="0" smtClean="0"/>
              <a:t> onions and it is on wheat bread.</a:t>
            </a:r>
            <a:endParaRPr lang="en-US" sz="2800" dirty="0"/>
          </a:p>
        </p:txBody>
      </p:sp>
      <p:sp>
        <p:nvSpPr>
          <p:cNvPr id="3" name="TextBox 2"/>
          <p:cNvSpPr txBox="1"/>
          <p:nvPr/>
        </p:nvSpPr>
        <p:spPr>
          <a:xfrm>
            <a:off x="838200" y="1739205"/>
            <a:ext cx="7315200" cy="1384995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</a:t>
            </a:r>
            <a:r>
              <a:rPr lang="en-US" sz="2800" dirty="0" smtClean="0"/>
              <a:t>AND is added next with two inputs: the output of the NOR gate and the wheat bread input.</a:t>
            </a:r>
            <a:endParaRPr lang="en-US" sz="2800" dirty="0"/>
          </a:p>
        </p:txBody>
      </p:sp>
      <p:sp>
        <p:nvSpPr>
          <p:cNvPr id="4" name="TextBox 3"/>
          <p:cNvSpPr txBox="1"/>
          <p:nvPr/>
        </p:nvSpPr>
        <p:spPr>
          <a:xfrm>
            <a:off x="1143000" y="3733800"/>
            <a:ext cx="39626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P</a:t>
            </a:r>
            <a:endParaRPr lang="en-US" sz="3200" dirty="0"/>
          </a:p>
        </p:txBody>
      </p:sp>
      <p:sp>
        <p:nvSpPr>
          <p:cNvPr id="5" name="TextBox 4"/>
          <p:cNvSpPr txBox="1"/>
          <p:nvPr/>
        </p:nvSpPr>
        <p:spPr>
          <a:xfrm>
            <a:off x="1143000" y="4749225"/>
            <a:ext cx="45717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O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066800" y="5816025"/>
            <a:ext cx="5501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W</a:t>
            </a:r>
            <a:endParaRPr lang="en-US" sz="3200" dirty="0"/>
          </a:p>
        </p:txBody>
      </p:sp>
      <p:grpSp>
        <p:nvGrpSpPr>
          <p:cNvPr id="11" name="Group 10"/>
          <p:cNvGrpSpPr/>
          <p:nvPr/>
        </p:nvGrpSpPr>
        <p:grpSpPr>
          <a:xfrm>
            <a:off x="3098919" y="3760350"/>
            <a:ext cx="944489" cy="939225"/>
            <a:chOff x="2743200" y="3429000"/>
            <a:chExt cx="944489" cy="939225"/>
          </a:xfrm>
        </p:grpSpPr>
        <p:sp>
          <p:nvSpPr>
            <p:cNvPr id="12" name="Oval 11"/>
            <p:cNvSpPr/>
            <p:nvPr/>
          </p:nvSpPr>
          <p:spPr>
            <a:xfrm>
              <a:off x="2743200" y="3429000"/>
              <a:ext cx="914400" cy="939225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2743200" y="3578515"/>
              <a:ext cx="94448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dirty="0" smtClean="0"/>
                <a:t>NOR</a:t>
              </a:r>
              <a:endParaRPr lang="en-US" sz="3200" dirty="0"/>
            </a:p>
          </p:txBody>
        </p:sp>
      </p:grpSp>
      <p:cxnSp>
        <p:nvCxnSpPr>
          <p:cNvPr id="14" name="Straight Connector 13"/>
          <p:cNvCxnSpPr/>
          <p:nvPr/>
        </p:nvCxnSpPr>
        <p:spPr>
          <a:xfrm>
            <a:off x="1684540" y="3997035"/>
            <a:ext cx="14730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1698395" y="5029200"/>
            <a:ext cx="10158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2714276" y="4547175"/>
            <a:ext cx="0" cy="482025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2716705" y="4547176"/>
            <a:ext cx="50469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8" name="Group 17"/>
          <p:cNvGrpSpPr/>
          <p:nvPr/>
        </p:nvGrpSpPr>
        <p:grpSpPr>
          <a:xfrm>
            <a:off x="5308719" y="3937575"/>
            <a:ext cx="939681" cy="939225"/>
            <a:chOff x="2743200" y="3429000"/>
            <a:chExt cx="939681" cy="939225"/>
          </a:xfrm>
        </p:grpSpPr>
        <p:sp>
          <p:nvSpPr>
            <p:cNvPr id="19" name="Oval 18"/>
            <p:cNvSpPr/>
            <p:nvPr/>
          </p:nvSpPr>
          <p:spPr>
            <a:xfrm>
              <a:off x="2743200" y="3429000"/>
              <a:ext cx="914400" cy="939225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TextBox 19"/>
            <p:cNvSpPr txBox="1"/>
            <p:nvPr/>
          </p:nvSpPr>
          <p:spPr>
            <a:xfrm>
              <a:off x="2743200" y="3578515"/>
              <a:ext cx="939681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dirty="0" smtClean="0"/>
                <a:t>AND</a:t>
              </a:r>
              <a:endParaRPr lang="en-US" sz="3200" dirty="0"/>
            </a:p>
          </p:txBody>
        </p:sp>
      </p:grpSp>
      <p:cxnSp>
        <p:nvCxnSpPr>
          <p:cNvPr id="21" name="Straight Connector 20"/>
          <p:cNvCxnSpPr/>
          <p:nvPr/>
        </p:nvCxnSpPr>
        <p:spPr>
          <a:xfrm>
            <a:off x="1712250" y="6108412"/>
            <a:ext cx="296590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 flipH="1">
            <a:off x="4678157" y="4724400"/>
            <a:ext cx="6928" cy="1385455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>
            <a:off x="4678157" y="4724400"/>
            <a:ext cx="732043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flipH="1">
            <a:off x="4010890" y="4202252"/>
            <a:ext cx="1348391" cy="2603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>
            <a:off x="6223119" y="4384965"/>
            <a:ext cx="14730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612438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 cold and raining or </a:t>
            </a:r>
            <a:r>
              <a:rPr lang="en-US" sz="2800" dirty="0" smtClean="0"/>
              <a:t>she has </a:t>
            </a:r>
            <a:r>
              <a:rPr lang="en-US" sz="2800" dirty="0"/>
              <a:t>not done her homework.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38200" y="1398373"/>
            <a:ext cx="7315200" cy="954107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Let’s create a logic diagram from the problem used in the previous section.</a:t>
            </a:r>
            <a:endParaRPr lang="en-US" sz="2800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4809838"/>
              </p:ext>
            </p:extLst>
          </p:nvPr>
        </p:nvGraphicFramePr>
        <p:xfrm>
          <a:off x="1156854" y="2590800"/>
          <a:ext cx="6691746" cy="4191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91891"/>
                <a:gridCol w="503331"/>
                <a:gridCol w="503331"/>
                <a:gridCol w="1224267"/>
                <a:gridCol w="1984463"/>
                <a:gridCol w="1984463"/>
              </a:tblGrid>
              <a:tr h="53340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C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R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/>
                        <a:t>H</a:t>
                      </a:r>
                      <a:endParaRPr lang="en-US" sz="2800" b="1" dirty="0"/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NOT H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C AND</a:t>
                      </a:r>
                      <a:r>
                        <a:rPr lang="en-US" sz="2800" b="1" baseline="0" dirty="0" smtClean="0">
                          <a:solidFill>
                            <a:schemeClr val="tx1"/>
                          </a:solidFill>
                        </a:rPr>
                        <a:t> R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OR</a:t>
                      </a:r>
                      <a:endParaRPr lang="en-US" sz="28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50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4816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0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24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120056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 cold and raining or </a:t>
            </a:r>
            <a:r>
              <a:rPr lang="en-US" sz="2800" dirty="0" smtClean="0"/>
              <a:t>she has </a:t>
            </a:r>
            <a:r>
              <a:rPr lang="en-US" sz="2800" dirty="0"/>
              <a:t>not done her homework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3" name="TextBox 2"/>
          <p:cNvSpPr txBox="1"/>
          <p:nvPr/>
        </p:nvSpPr>
        <p:spPr>
          <a:xfrm>
            <a:off x="838200" y="1398373"/>
            <a:ext cx="7315200" cy="954107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problem has three inputs: </a:t>
            </a:r>
            <a:r>
              <a:rPr lang="en-US" sz="2800" b="1" dirty="0" smtClean="0"/>
              <a:t>cold(C)</a:t>
            </a:r>
            <a:r>
              <a:rPr lang="en-US" sz="2800" dirty="0" smtClean="0"/>
              <a:t>, </a:t>
            </a:r>
            <a:r>
              <a:rPr lang="en-US" sz="2800" b="1" dirty="0" smtClean="0"/>
              <a:t>raining(R)</a:t>
            </a:r>
            <a:r>
              <a:rPr lang="en-US" sz="2800" dirty="0" smtClean="0"/>
              <a:t>, </a:t>
            </a:r>
            <a:r>
              <a:rPr lang="en-US" sz="2800" dirty="0" smtClean="0"/>
              <a:t>and </a:t>
            </a:r>
            <a:r>
              <a:rPr lang="en-US" sz="2800" b="1" dirty="0" smtClean="0"/>
              <a:t>homework(H)</a:t>
            </a:r>
            <a:r>
              <a:rPr lang="en-US" sz="2800" dirty="0" smtClean="0"/>
              <a:t>. </a:t>
            </a:r>
            <a:endParaRPr lang="en-US" sz="2800" dirty="0"/>
          </a:p>
        </p:txBody>
      </p:sp>
      <p:sp>
        <p:nvSpPr>
          <p:cNvPr id="4" name="TextBox 3"/>
          <p:cNvSpPr txBox="1"/>
          <p:nvPr/>
        </p:nvSpPr>
        <p:spPr>
          <a:xfrm>
            <a:off x="1143000" y="3352800"/>
            <a:ext cx="4042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C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143000" y="4368225"/>
            <a:ext cx="4042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R</a:t>
            </a:r>
            <a:endParaRPr lang="en-US" sz="3200" dirty="0"/>
          </a:p>
        </p:txBody>
      </p:sp>
      <p:sp>
        <p:nvSpPr>
          <p:cNvPr id="7" name="TextBox 6"/>
          <p:cNvSpPr txBox="1"/>
          <p:nvPr/>
        </p:nvSpPr>
        <p:spPr>
          <a:xfrm>
            <a:off x="1159054" y="5358825"/>
            <a:ext cx="44114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H</a:t>
            </a:r>
          </a:p>
        </p:txBody>
      </p:sp>
    </p:spTree>
    <p:extLst>
      <p:ext uri="{BB962C8B-B14F-4D97-AF65-F5344CB8AC3E}">
        <p14:creationId xmlns:p14="http://schemas.microsoft.com/office/powerpoint/2010/main" val="343048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 cold and raining or </a:t>
            </a:r>
            <a:r>
              <a:rPr lang="en-US" sz="2800" dirty="0" smtClean="0"/>
              <a:t>she has </a:t>
            </a:r>
            <a:r>
              <a:rPr lang="en-US" sz="2800" dirty="0">
                <a:solidFill>
                  <a:srgbClr val="FF0000"/>
                </a:solidFill>
              </a:rPr>
              <a:t>not</a:t>
            </a:r>
            <a:r>
              <a:rPr lang="en-US" sz="2800" dirty="0"/>
              <a:t> done her homework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3" name="TextBox 2"/>
          <p:cNvSpPr txBox="1"/>
          <p:nvPr/>
        </p:nvSpPr>
        <p:spPr>
          <a:xfrm>
            <a:off x="838200" y="1398373"/>
            <a:ext cx="7315200" cy="1384995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Applying operator precedence the NOT operator is evaluated first. So we start the diagram with the NOT operator using homework as the input.</a:t>
            </a:r>
            <a:endParaRPr lang="en-US" sz="2800" dirty="0"/>
          </a:p>
        </p:txBody>
      </p:sp>
      <p:sp>
        <p:nvSpPr>
          <p:cNvPr id="4" name="TextBox 3"/>
          <p:cNvSpPr txBox="1"/>
          <p:nvPr/>
        </p:nvSpPr>
        <p:spPr>
          <a:xfrm>
            <a:off x="1143000" y="3352800"/>
            <a:ext cx="4042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C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143000" y="4368225"/>
            <a:ext cx="4042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R</a:t>
            </a:r>
            <a:endParaRPr lang="en-US" sz="3200" dirty="0"/>
          </a:p>
        </p:txBody>
      </p:sp>
      <p:sp>
        <p:nvSpPr>
          <p:cNvPr id="19" name="TextBox 18"/>
          <p:cNvSpPr txBox="1"/>
          <p:nvPr/>
        </p:nvSpPr>
        <p:spPr>
          <a:xfrm>
            <a:off x="1159054" y="5358825"/>
            <a:ext cx="44114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H</a:t>
            </a:r>
          </a:p>
        </p:txBody>
      </p:sp>
      <p:grpSp>
        <p:nvGrpSpPr>
          <p:cNvPr id="20" name="Group 19"/>
          <p:cNvGrpSpPr/>
          <p:nvPr/>
        </p:nvGrpSpPr>
        <p:grpSpPr>
          <a:xfrm>
            <a:off x="2986869" y="5153887"/>
            <a:ext cx="914400" cy="939225"/>
            <a:chOff x="2743200" y="3429000"/>
            <a:chExt cx="914400" cy="939225"/>
          </a:xfrm>
        </p:grpSpPr>
        <p:sp>
          <p:nvSpPr>
            <p:cNvPr id="21" name="Oval 20"/>
            <p:cNvSpPr/>
            <p:nvPr/>
          </p:nvSpPr>
          <p:spPr>
            <a:xfrm>
              <a:off x="2743200" y="3429000"/>
              <a:ext cx="914400" cy="939225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2743200" y="3578515"/>
              <a:ext cx="91101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dirty="0" smtClean="0"/>
                <a:t>NOT</a:t>
              </a:r>
              <a:endParaRPr lang="en-US" sz="3200" dirty="0"/>
            </a:p>
          </p:txBody>
        </p:sp>
      </p:grpSp>
      <p:cxnSp>
        <p:nvCxnSpPr>
          <p:cNvPr id="23" name="Straight Connector 22"/>
          <p:cNvCxnSpPr>
            <a:stCxn id="19" idx="3"/>
          </p:cNvCxnSpPr>
          <p:nvPr/>
        </p:nvCxnSpPr>
        <p:spPr>
          <a:xfrm flipV="1">
            <a:off x="1600200" y="5651212"/>
            <a:ext cx="1386669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907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 cold </a:t>
            </a:r>
            <a:r>
              <a:rPr lang="en-US" sz="2800" dirty="0">
                <a:solidFill>
                  <a:srgbClr val="FF0000"/>
                </a:solidFill>
              </a:rPr>
              <a:t>and</a:t>
            </a:r>
            <a:r>
              <a:rPr lang="en-US" sz="2800" dirty="0"/>
              <a:t> raining or </a:t>
            </a:r>
            <a:r>
              <a:rPr lang="en-US" sz="2800" dirty="0" smtClean="0"/>
              <a:t>she has </a:t>
            </a:r>
            <a:r>
              <a:rPr lang="en-US" sz="2800" dirty="0"/>
              <a:t>not done her homework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3" name="TextBox 2"/>
          <p:cNvSpPr txBox="1"/>
          <p:nvPr/>
        </p:nvSpPr>
        <p:spPr>
          <a:xfrm>
            <a:off x="838200" y="1398373"/>
            <a:ext cx="7315200" cy="954107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AND operator is added to the diagram next with cold and raining as inputs.</a:t>
            </a:r>
            <a:endParaRPr lang="en-US" sz="2800" dirty="0"/>
          </a:p>
        </p:txBody>
      </p:sp>
      <p:sp>
        <p:nvSpPr>
          <p:cNvPr id="4" name="TextBox 3"/>
          <p:cNvSpPr txBox="1"/>
          <p:nvPr/>
        </p:nvSpPr>
        <p:spPr>
          <a:xfrm>
            <a:off x="1143000" y="3352800"/>
            <a:ext cx="4042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C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143000" y="4368225"/>
            <a:ext cx="4042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R</a:t>
            </a:r>
            <a:endParaRPr lang="en-US" sz="3200" dirty="0"/>
          </a:p>
        </p:txBody>
      </p:sp>
      <p:sp>
        <p:nvSpPr>
          <p:cNvPr id="7" name="TextBox 6"/>
          <p:cNvSpPr txBox="1"/>
          <p:nvPr/>
        </p:nvSpPr>
        <p:spPr>
          <a:xfrm>
            <a:off x="1159054" y="5358825"/>
            <a:ext cx="44114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H</a:t>
            </a:r>
          </a:p>
        </p:txBody>
      </p:sp>
      <p:grpSp>
        <p:nvGrpSpPr>
          <p:cNvPr id="11" name="Group 10"/>
          <p:cNvGrpSpPr/>
          <p:nvPr/>
        </p:nvGrpSpPr>
        <p:grpSpPr>
          <a:xfrm>
            <a:off x="2986869" y="5153887"/>
            <a:ext cx="914400" cy="939225"/>
            <a:chOff x="2743200" y="3429000"/>
            <a:chExt cx="914400" cy="939225"/>
          </a:xfrm>
        </p:grpSpPr>
        <p:sp>
          <p:nvSpPr>
            <p:cNvPr id="12" name="Oval 11"/>
            <p:cNvSpPr/>
            <p:nvPr/>
          </p:nvSpPr>
          <p:spPr>
            <a:xfrm>
              <a:off x="2743200" y="3429000"/>
              <a:ext cx="914400" cy="939225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2743200" y="3578515"/>
              <a:ext cx="91101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dirty="0" smtClean="0"/>
                <a:t>NOT</a:t>
              </a:r>
              <a:endParaRPr lang="en-US" sz="3200" dirty="0"/>
            </a:p>
          </p:txBody>
        </p:sp>
      </p:grpSp>
      <p:cxnSp>
        <p:nvCxnSpPr>
          <p:cNvPr id="18" name="Straight Connector 17"/>
          <p:cNvCxnSpPr>
            <a:stCxn id="7" idx="3"/>
          </p:cNvCxnSpPr>
          <p:nvPr/>
        </p:nvCxnSpPr>
        <p:spPr>
          <a:xfrm flipV="1">
            <a:off x="1600200" y="5651212"/>
            <a:ext cx="1386669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" name="Group 13"/>
          <p:cNvGrpSpPr/>
          <p:nvPr/>
        </p:nvGrpSpPr>
        <p:grpSpPr>
          <a:xfrm>
            <a:off x="2986869" y="3404174"/>
            <a:ext cx="939681" cy="939225"/>
            <a:chOff x="2743200" y="3429000"/>
            <a:chExt cx="939681" cy="939225"/>
          </a:xfrm>
        </p:grpSpPr>
        <p:sp>
          <p:nvSpPr>
            <p:cNvPr id="15" name="Oval 14"/>
            <p:cNvSpPr/>
            <p:nvPr/>
          </p:nvSpPr>
          <p:spPr>
            <a:xfrm>
              <a:off x="2743200" y="3429000"/>
              <a:ext cx="914400" cy="939225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2743200" y="3578515"/>
              <a:ext cx="939681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dirty="0" smtClean="0"/>
                <a:t>AND</a:t>
              </a:r>
              <a:endParaRPr lang="en-US" sz="3200" dirty="0"/>
            </a:p>
          </p:txBody>
        </p:sp>
      </p:grpSp>
      <p:cxnSp>
        <p:nvCxnSpPr>
          <p:cNvPr id="17" name="Straight Connector 16"/>
          <p:cNvCxnSpPr/>
          <p:nvPr/>
        </p:nvCxnSpPr>
        <p:spPr>
          <a:xfrm>
            <a:off x="1600200" y="3640859"/>
            <a:ext cx="14730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1600200" y="4673024"/>
            <a:ext cx="10158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2616081" y="4190999"/>
            <a:ext cx="0" cy="482025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2618510" y="4191000"/>
            <a:ext cx="50469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086212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1: </a:t>
            </a:r>
            <a:r>
              <a:rPr lang="en-US" sz="2800" dirty="0"/>
              <a:t>Maria won’t go </a:t>
            </a:r>
            <a:r>
              <a:rPr lang="en-US" sz="2800" dirty="0" smtClean="0"/>
              <a:t>to school </a:t>
            </a:r>
            <a:r>
              <a:rPr lang="en-US" sz="2800" dirty="0"/>
              <a:t>if it is cold and raining </a:t>
            </a:r>
            <a:r>
              <a:rPr lang="en-US" sz="2800" dirty="0">
                <a:solidFill>
                  <a:srgbClr val="FF0000"/>
                </a:solidFill>
              </a:rPr>
              <a:t>or</a:t>
            </a:r>
            <a:r>
              <a:rPr lang="en-US" sz="2800" dirty="0"/>
              <a:t> </a:t>
            </a:r>
            <a:r>
              <a:rPr lang="en-US" sz="2800" dirty="0" smtClean="0"/>
              <a:t>she has </a:t>
            </a:r>
            <a:r>
              <a:rPr lang="en-US" sz="2800" dirty="0"/>
              <a:t>not done her homework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3" name="TextBox 2"/>
          <p:cNvSpPr txBox="1"/>
          <p:nvPr/>
        </p:nvSpPr>
        <p:spPr>
          <a:xfrm>
            <a:off x="838200" y="1398373"/>
            <a:ext cx="7315200" cy="1384995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OR operator is added to the diagram last with the output from the NOT and the AND operations as inputs.</a:t>
            </a:r>
            <a:endParaRPr lang="en-US" sz="2800" dirty="0"/>
          </a:p>
        </p:txBody>
      </p:sp>
      <p:sp>
        <p:nvSpPr>
          <p:cNvPr id="4" name="TextBox 3"/>
          <p:cNvSpPr txBox="1"/>
          <p:nvPr/>
        </p:nvSpPr>
        <p:spPr>
          <a:xfrm>
            <a:off x="1143000" y="3352800"/>
            <a:ext cx="4042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C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143000" y="4368225"/>
            <a:ext cx="4042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R</a:t>
            </a:r>
            <a:endParaRPr lang="en-US" sz="3200" dirty="0"/>
          </a:p>
        </p:txBody>
      </p:sp>
      <p:sp>
        <p:nvSpPr>
          <p:cNvPr id="7" name="TextBox 6"/>
          <p:cNvSpPr txBox="1"/>
          <p:nvPr/>
        </p:nvSpPr>
        <p:spPr>
          <a:xfrm>
            <a:off x="1159054" y="5358825"/>
            <a:ext cx="44114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H</a:t>
            </a:r>
          </a:p>
        </p:txBody>
      </p:sp>
      <p:grpSp>
        <p:nvGrpSpPr>
          <p:cNvPr id="11" name="Group 10"/>
          <p:cNvGrpSpPr/>
          <p:nvPr/>
        </p:nvGrpSpPr>
        <p:grpSpPr>
          <a:xfrm>
            <a:off x="2986869" y="5153887"/>
            <a:ext cx="914400" cy="939225"/>
            <a:chOff x="2743200" y="3429000"/>
            <a:chExt cx="914400" cy="939225"/>
          </a:xfrm>
        </p:grpSpPr>
        <p:sp>
          <p:nvSpPr>
            <p:cNvPr id="12" name="Oval 11"/>
            <p:cNvSpPr/>
            <p:nvPr/>
          </p:nvSpPr>
          <p:spPr>
            <a:xfrm>
              <a:off x="2743200" y="3429000"/>
              <a:ext cx="914400" cy="939225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2743200" y="3578515"/>
              <a:ext cx="91101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dirty="0" smtClean="0"/>
                <a:t>NOT</a:t>
              </a:r>
              <a:endParaRPr lang="en-US" sz="3200" dirty="0"/>
            </a:p>
          </p:txBody>
        </p:sp>
      </p:grpSp>
      <p:cxnSp>
        <p:nvCxnSpPr>
          <p:cNvPr id="18" name="Straight Connector 17"/>
          <p:cNvCxnSpPr>
            <a:stCxn id="7" idx="3"/>
          </p:cNvCxnSpPr>
          <p:nvPr/>
        </p:nvCxnSpPr>
        <p:spPr>
          <a:xfrm flipV="1">
            <a:off x="1600200" y="5651212"/>
            <a:ext cx="1386669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" name="Group 13"/>
          <p:cNvGrpSpPr/>
          <p:nvPr/>
        </p:nvGrpSpPr>
        <p:grpSpPr>
          <a:xfrm>
            <a:off x="2986869" y="3404174"/>
            <a:ext cx="939681" cy="939225"/>
            <a:chOff x="2743200" y="3429000"/>
            <a:chExt cx="939681" cy="939225"/>
          </a:xfrm>
        </p:grpSpPr>
        <p:sp>
          <p:nvSpPr>
            <p:cNvPr id="15" name="Oval 14"/>
            <p:cNvSpPr/>
            <p:nvPr/>
          </p:nvSpPr>
          <p:spPr>
            <a:xfrm>
              <a:off x="2743200" y="3429000"/>
              <a:ext cx="914400" cy="939225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2743200" y="3578515"/>
              <a:ext cx="939681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dirty="0" smtClean="0"/>
                <a:t>AND</a:t>
              </a:r>
              <a:endParaRPr lang="en-US" sz="3200" dirty="0"/>
            </a:p>
          </p:txBody>
        </p:sp>
      </p:grpSp>
      <p:cxnSp>
        <p:nvCxnSpPr>
          <p:cNvPr id="17" name="Straight Connector 16"/>
          <p:cNvCxnSpPr/>
          <p:nvPr/>
        </p:nvCxnSpPr>
        <p:spPr>
          <a:xfrm>
            <a:off x="1600200" y="3640859"/>
            <a:ext cx="14730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1600200" y="4673024"/>
            <a:ext cx="10158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2616081" y="4190999"/>
            <a:ext cx="0" cy="482025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2618510" y="4191000"/>
            <a:ext cx="50469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" name="Group 21"/>
          <p:cNvGrpSpPr/>
          <p:nvPr/>
        </p:nvGrpSpPr>
        <p:grpSpPr>
          <a:xfrm>
            <a:off x="5486400" y="4231402"/>
            <a:ext cx="914400" cy="939225"/>
            <a:chOff x="2743200" y="3429000"/>
            <a:chExt cx="914400" cy="939225"/>
          </a:xfrm>
        </p:grpSpPr>
        <p:sp>
          <p:nvSpPr>
            <p:cNvPr id="23" name="Oval 22"/>
            <p:cNvSpPr/>
            <p:nvPr/>
          </p:nvSpPr>
          <p:spPr>
            <a:xfrm>
              <a:off x="2743200" y="3429000"/>
              <a:ext cx="914400" cy="939225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TextBox 23"/>
            <p:cNvSpPr txBox="1"/>
            <p:nvPr/>
          </p:nvSpPr>
          <p:spPr>
            <a:xfrm>
              <a:off x="2743200" y="3578515"/>
              <a:ext cx="77296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dirty="0" smtClean="0"/>
                <a:t> OR</a:t>
              </a:r>
              <a:endParaRPr lang="en-US" sz="3200" dirty="0"/>
            </a:p>
          </p:txBody>
        </p:sp>
      </p:grpSp>
      <p:cxnSp>
        <p:nvCxnSpPr>
          <p:cNvPr id="26" name="Straight Connector 25"/>
          <p:cNvCxnSpPr/>
          <p:nvPr/>
        </p:nvCxnSpPr>
        <p:spPr>
          <a:xfrm flipH="1">
            <a:off x="3897888" y="3846076"/>
            <a:ext cx="674112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4555716" y="3833665"/>
            <a:ext cx="0" cy="5983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4544290" y="4445866"/>
            <a:ext cx="10158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 flipH="1">
            <a:off x="3926550" y="5645725"/>
            <a:ext cx="674112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4598232" y="5045797"/>
            <a:ext cx="0" cy="5983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4586807" y="5030499"/>
            <a:ext cx="10158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>
            <a:off x="6400800" y="4673304"/>
            <a:ext cx="14730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076354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</a:t>
            </a:r>
            <a:r>
              <a:rPr lang="en-US" sz="2800" dirty="0" smtClean="0"/>
              <a:t>Jim will eat the sandwich if it does not have peppers or onions and it is on wheat bread.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1513548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</a:t>
            </a:r>
            <a:r>
              <a:rPr lang="en-US" sz="2800" dirty="0" smtClean="0"/>
              <a:t>Jim will eat the sandwich if it does not have peppers or onions and it is on wheat bread.</a:t>
            </a:r>
            <a:endParaRPr lang="en-US" sz="2800" dirty="0"/>
          </a:p>
        </p:txBody>
      </p:sp>
      <p:sp>
        <p:nvSpPr>
          <p:cNvPr id="3" name="TextBox 2"/>
          <p:cNvSpPr txBox="1"/>
          <p:nvPr/>
        </p:nvSpPr>
        <p:spPr>
          <a:xfrm>
            <a:off x="838200" y="1739205"/>
            <a:ext cx="7315200" cy="954107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</a:t>
            </a:r>
            <a:r>
              <a:rPr lang="en-US" sz="2800" dirty="0" smtClean="0"/>
              <a:t>problem has three inputs: </a:t>
            </a:r>
            <a:r>
              <a:rPr lang="en-US" sz="2800" b="1" dirty="0" smtClean="0"/>
              <a:t>peppers(P)</a:t>
            </a:r>
            <a:r>
              <a:rPr lang="en-US" sz="2800" dirty="0" smtClean="0"/>
              <a:t>, </a:t>
            </a:r>
            <a:r>
              <a:rPr lang="en-US" sz="2800" b="1" dirty="0" smtClean="0"/>
              <a:t>onions(O)</a:t>
            </a:r>
            <a:r>
              <a:rPr lang="en-US" sz="2800" dirty="0" smtClean="0"/>
              <a:t>, and </a:t>
            </a:r>
            <a:r>
              <a:rPr lang="en-US" sz="2800" b="1" dirty="0" smtClean="0"/>
              <a:t>wheat</a:t>
            </a:r>
            <a:r>
              <a:rPr lang="en-US" sz="2800" dirty="0" smtClean="0"/>
              <a:t> </a:t>
            </a:r>
            <a:r>
              <a:rPr lang="en-US" sz="2800" b="1" dirty="0" smtClean="0"/>
              <a:t>bread(W)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4" name="TextBox 3"/>
          <p:cNvSpPr txBox="1"/>
          <p:nvPr/>
        </p:nvSpPr>
        <p:spPr>
          <a:xfrm>
            <a:off x="1143000" y="3733800"/>
            <a:ext cx="39626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P</a:t>
            </a:r>
            <a:endParaRPr lang="en-US" sz="3200" dirty="0"/>
          </a:p>
        </p:txBody>
      </p:sp>
      <p:sp>
        <p:nvSpPr>
          <p:cNvPr id="5" name="TextBox 4"/>
          <p:cNvSpPr txBox="1"/>
          <p:nvPr/>
        </p:nvSpPr>
        <p:spPr>
          <a:xfrm>
            <a:off x="1143000" y="4749225"/>
            <a:ext cx="45717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O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066800" y="5816025"/>
            <a:ext cx="5501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W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9552678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838200" y="304800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Example 2: </a:t>
            </a:r>
            <a:r>
              <a:rPr lang="en-US" sz="2800" dirty="0" smtClean="0"/>
              <a:t>Jim will eat the sandwich if it does </a:t>
            </a:r>
            <a:r>
              <a:rPr lang="en-US" sz="2800" dirty="0" smtClean="0">
                <a:solidFill>
                  <a:srgbClr val="FF0000"/>
                </a:solidFill>
              </a:rPr>
              <a:t>not</a:t>
            </a:r>
            <a:r>
              <a:rPr lang="en-US" sz="2800" dirty="0" smtClean="0"/>
              <a:t> have peppers </a:t>
            </a:r>
            <a:r>
              <a:rPr lang="en-US" sz="2800" dirty="0" smtClean="0">
                <a:solidFill>
                  <a:srgbClr val="FF0000"/>
                </a:solidFill>
              </a:rPr>
              <a:t>or</a:t>
            </a:r>
            <a:r>
              <a:rPr lang="en-US" sz="2800" dirty="0" smtClean="0"/>
              <a:t> onions and it is on wheat bread.</a:t>
            </a:r>
            <a:endParaRPr lang="en-US" sz="2800" dirty="0"/>
          </a:p>
        </p:txBody>
      </p:sp>
      <p:sp>
        <p:nvSpPr>
          <p:cNvPr id="3" name="TextBox 2"/>
          <p:cNvSpPr txBox="1"/>
          <p:nvPr/>
        </p:nvSpPr>
        <p:spPr>
          <a:xfrm>
            <a:off x="838200" y="1739205"/>
            <a:ext cx="7315200" cy="1815882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</a:t>
            </a:r>
            <a:r>
              <a:rPr lang="en-US" sz="2800" dirty="0" smtClean="0"/>
              <a:t>NOT is associated with the OR to form a NOR gate. The NOR gate includes parentheses: </a:t>
            </a:r>
          </a:p>
          <a:p>
            <a:r>
              <a:rPr lang="en-US" sz="2800" dirty="0" smtClean="0"/>
              <a:t>NOT(P OR O), so it </a:t>
            </a:r>
            <a:r>
              <a:rPr lang="en-US" sz="2800" dirty="0" smtClean="0"/>
              <a:t>has the highest precedence and is added to the diagram first. </a:t>
            </a:r>
            <a:endParaRPr lang="en-US" sz="2800" dirty="0"/>
          </a:p>
        </p:txBody>
      </p:sp>
      <p:sp>
        <p:nvSpPr>
          <p:cNvPr id="4" name="TextBox 3"/>
          <p:cNvSpPr txBox="1"/>
          <p:nvPr/>
        </p:nvSpPr>
        <p:spPr>
          <a:xfrm>
            <a:off x="1143000" y="3733800"/>
            <a:ext cx="39626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P</a:t>
            </a:r>
            <a:endParaRPr lang="en-US" sz="3200" dirty="0"/>
          </a:p>
        </p:txBody>
      </p:sp>
      <p:sp>
        <p:nvSpPr>
          <p:cNvPr id="5" name="TextBox 4"/>
          <p:cNvSpPr txBox="1"/>
          <p:nvPr/>
        </p:nvSpPr>
        <p:spPr>
          <a:xfrm>
            <a:off x="1143000" y="4749225"/>
            <a:ext cx="45717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O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066800" y="5816025"/>
            <a:ext cx="5501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W</a:t>
            </a:r>
            <a:endParaRPr lang="en-US" sz="3200" dirty="0"/>
          </a:p>
        </p:txBody>
      </p:sp>
      <p:grpSp>
        <p:nvGrpSpPr>
          <p:cNvPr id="11" name="Group 10"/>
          <p:cNvGrpSpPr/>
          <p:nvPr/>
        </p:nvGrpSpPr>
        <p:grpSpPr>
          <a:xfrm>
            <a:off x="3098919" y="3760350"/>
            <a:ext cx="944489" cy="939225"/>
            <a:chOff x="2743200" y="3429000"/>
            <a:chExt cx="944489" cy="939225"/>
          </a:xfrm>
        </p:grpSpPr>
        <p:sp>
          <p:nvSpPr>
            <p:cNvPr id="12" name="Oval 11"/>
            <p:cNvSpPr/>
            <p:nvPr/>
          </p:nvSpPr>
          <p:spPr>
            <a:xfrm>
              <a:off x="2743200" y="3429000"/>
              <a:ext cx="914400" cy="939225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2743200" y="3578515"/>
              <a:ext cx="94448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dirty="0" smtClean="0"/>
                <a:t>NOR</a:t>
              </a:r>
              <a:endParaRPr lang="en-US" sz="3200" dirty="0"/>
            </a:p>
          </p:txBody>
        </p:sp>
      </p:grpSp>
      <p:cxnSp>
        <p:nvCxnSpPr>
          <p:cNvPr id="14" name="Straight Connector 13"/>
          <p:cNvCxnSpPr/>
          <p:nvPr/>
        </p:nvCxnSpPr>
        <p:spPr>
          <a:xfrm>
            <a:off x="1684540" y="3997035"/>
            <a:ext cx="14730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1698395" y="5029200"/>
            <a:ext cx="101588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2714276" y="4547175"/>
            <a:ext cx="0" cy="482025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2716705" y="4547176"/>
            <a:ext cx="50469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623741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935</TotalTime>
  <Words>455</Words>
  <Application>Microsoft Office PowerPoint</Application>
  <PresentationFormat>On-screen Show (4:3)</PresentationFormat>
  <Paragraphs>104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UIL</cp:lastModifiedBy>
  <cp:revision>93</cp:revision>
  <dcterms:created xsi:type="dcterms:W3CDTF">2012-11-30T16:22:57Z</dcterms:created>
  <dcterms:modified xsi:type="dcterms:W3CDTF">2013-10-09T18:58:01Z</dcterms:modified>
</cp:coreProperties>
</file>

<file path=docProps/thumbnail.jpeg>
</file>