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3" r:id="rId3"/>
    <p:sldId id="256" r:id="rId4"/>
    <p:sldId id="264" r:id="rId5"/>
    <p:sldId id="265" r:id="rId6"/>
    <p:sldId id="266" r:id="rId7"/>
    <p:sldId id="267" r:id="rId8"/>
    <p:sldId id="268"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E5FF"/>
    <a:srgbClr val="81BAFF"/>
    <a:srgbClr val="65B2FF"/>
    <a:srgbClr val="1171FF"/>
    <a:srgbClr val="FFE07D"/>
    <a:srgbClr val="CBDAEB"/>
    <a:srgbClr val="CFDDED"/>
    <a:srgbClr val="BDD1E9"/>
    <a:srgbClr val="79BCFF"/>
    <a:srgbClr val="479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15" autoAdjust="0"/>
    <p:restoredTop sz="94660"/>
  </p:normalViewPr>
  <p:slideViewPr>
    <p:cSldViewPr>
      <p:cViewPr varScale="1">
        <p:scale>
          <a:sx n="87" d="100"/>
          <a:sy n="87" d="100"/>
        </p:scale>
        <p:origin x="-105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8/27/2013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919670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8/27/2013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579582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8/27/2013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4052657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8/27/2013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826547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53596A-8C77-4727-9A68-8AE14AC65763}" type="datetimeFigureOut">
              <a:rPr lang="en-US" smtClean="0"/>
              <a:pPr/>
              <a:t>8/27/2013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582639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53596A-8C77-4727-9A68-8AE14AC65763}" type="datetimeFigureOut">
              <a:rPr lang="en-US" smtClean="0"/>
              <a:pPr/>
              <a:t>8/27/2013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076264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53596A-8C77-4727-9A68-8AE14AC65763}" type="datetimeFigureOut">
              <a:rPr lang="en-US" smtClean="0"/>
              <a:pPr/>
              <a:t>8/27/2013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2824807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53596A-8C77-4727-9A68-8AE14AC65763}" type="datetimeFigureOut">
              <a:rPr lang="en-US" smtClean="0"/>
              <a:pPr/>
              <a:t>8/27/2013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3952003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53596A-8C77-4727-9A68-8AE14AC65763}" type="datetimeFigureOut">
              <a:rPr lang="en-US" smtClean="0"/>
              <a:pPr/>
              <a:t>8/27/2013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143326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53596A-8C77-4727-9A68-8AE14AC65763}" type="datetimeFigureOut">
              <a:rPr lang="en-US" smtClean="0"/>
              <a:pPr/>
              <a:t>8/27/2013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2826667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53596A-8C77-4727-9A68-8AE14AC65763}" type="datetimeFigureOut">
              <a:rPr lang="en-US" smtClean="0"/>
              <a:pPr/>
              <a:t>8/27/2013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3672815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1171FF"/>
            </a:gs>
            <a:gs pos="99000">
              <a:srgbClr val="CDE5FF"/>
            </a:gs>
            <a:gs pos="70000">
              <a:srgbClr val="81BAFF"/>
            </a:gs>
            <a:gs pos="39999">
              <a:srgbClr val="65B2F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53596A-8C77-4727-9A68-8AE14AC65763}" type="datetimeFigureOut">
              <a:rPr lang="en-US" smtClean="0"/>
              <a:pPr/>
              <a:t>8/27/2013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13855D-15FB-49E3-82FB-17A3E315FB93}" type="slidenum">
              <a:rPr lang="en-US" smtClean="0"/>
              <a:pPr/>
              <a:t>‹#›</a:t>
            </a:fld>
            <a:endParaRPr lang="en-US"/>
          </a:p>
        </p:txBody>
      </p:sp>
    </p:spTree>
    <p:extLst>
      <p:ext uri="{BB962C8B-B14F-4D97-AF65-F5344CB8AC3E}">
        <p14:creationId xmlns:p14="http://schemas.microsoft.com/office/powerpoint/2010/main" val="3542498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7800" y="2209800"/>
            <a:ext cx="6258765" cy="1446550"/>
          </a:xfrm>
          <a:prstGeom prst="rect">
            <a:avLst/>
          </a:prstGeom>
          <a:noFill/>
        </p:spPr>
        <p:txBody>
          <a:bodyPr wrap="none" rtlCol="0">
            <a:spAutoFit/>
          </a:bodyPr>
          <a:lstStyle/>
          <a:p>
            <a:pPr algn="ctr"/>
            <a:r>
              <a:rPr lang="en-US" sz="4400" dirty="0" smtClean="0">
                <a:latin typeface="Arial" pitchFamily="34" charset="0"/>
                <a:cs typeface="Arial" pitchFamily="34" charset="0"/>
              </a:rPr>
              <a:t>Two’s Complement form</a:t>
            </a:r>
          </a:p>
          <a:p>
            <a:pPr algn="ctr"/>
            <a:r>
              <a:rPr lang="en-US" sz="4400" dirty="0" smtClean="0">
                <a:latin typeface="Arial" pitchFamily="34" charset="0"/>
                <a:cs typeface="Arial" pitchFamily="34" charset="0"/>
              </a:rPr>
              <a:t>of Negative Number</a:t>
            </a:r>
            <a:endParaRPr lang="en-US" sz="4400"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254" y="2175808"/>
            <a:ext cx="7763985" cy="1938992"/>
          </a:xfrm>
          <a:prstGeom prst="rect">
            <a:avLst/>
          </a:prstGeom>
          <a:noFill/>
        </p:spPr>
        <p:txBody>
          <a:bodyPr wrap="none" rtlCol="0">
            <a:spAutoFit/>
          </a:bodyPr>
          <a:lstStyle/>
          <a:p>
            <a:r>
              <a:rPr lang="en-US" sz="4000" dirty="0" smtClean="0">
                <a:latin typeface="Arial" pitchFamily="34" charset="0"/>
                <a:cs typeface="Arial" pitchFamily="34" charset="0"/>
              </a:rPr>
              <a:t>Convert the binary number</a:t>
            </a:r>
          </a:p>
          <a:p>
            <a:r>
              <a:rPr lang="en-US" sz="4000" dirty="0" smtClean="0">
                <a:latin typeface="Arial" pitchFamily="34" charset="0"/>
                <a:cs typeface="Arial" pitchFamily="34" charset="0"/>
              </a:rPr>
              <a:t>1010 (10) </a:t>
            </a:r>
            <a:r>
              <a:rPr lang="en-US" sz="4000" dirty="0" smtClean="0">
                <a:latin typeface="Arial" pitchFamily="34" charset="0"/>
                <a:cs typeface="Arial" pitchFamily="34" charset="0"/>
              </a:rPr>
              <a:t>to a two’s complement </a:t>
            </a:r>
          </a:p>
          <a:p>
            <a:r>
              <a:rPr lang="en-US" sz="4000" dirty="0" smtClean="0">
                <a:latin typeface="Arial" pitchFamily="34" charset="0"/>
                <a:cs typeface="Arial" pitchFamily="34" charset="0"/>
              </a:rPr>
              <a:t>negative number.</a:t>
            </a:r>
            <a:endParaRPr lang="en-US" sz="4000" dirty="0">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247571871"/>
              </p:ext>
            </p:extLst>
          </p:nvPr>
        </p:nvGraphicFramePr>
        <p:xfrm>
          <a:off x="1676400" y="1600200"/>
          <a:ext cx="5621864" cy="457200"/>
        </p:xfrm>
        <a:graphic>
          <a:graphicData uri="http://schemas.openxmlformats.org/drawingml/2006/table">
            <a:tbl>
              <a:tblPr firstRow="1" bandRow="1">
                <a:tableStyleId>{5940675A-B579-460E-94D1-54222C63F5DA}</a:tableStyleId>
              </a:tblPr>
              <a:tblGrid>
                <a:gridCol w="702733"/>
                <a:gridCol w="702733"/>
                <a:gridCol w="702733"/>
                <a:gridCol w="702733"/>
                <a:gridCol w="702733"/>
                <a:gridCol w="702733"/>
                <a:gridCol w="702733"/>
                <a:gridCol w="702733"/>
              </a:tblGrid>
              <a:tr h="457200">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r>
            </a:tbl>
          </a:graphicData>
        </a:graphic>
      </p:graphicFrame>
      <p:sp>
        <p:nvSpPr>
          <p:cNvPr id="8" name="TextBox 7"/>
          <p:cNvSpPr txBox="1"/>
          <p:nvPr/>
        </p:nvSpPr>
        <p:spPr>
          <a:xfrm>
            <a:off x="304800" y="304800"/>
            <a:ext cx="8763000" cy="523220"/>
          </a:xfrm>
          <a:prstGeom prst="rect">
            <a:avLst/>
          </a:prstGeom>
          <a:noFill/>
        </p:spPr>
        <p:txBody>
          <a:bodyPr wrap="square" rtlCol="0">
            <a:spAutoFit/>
          </a:bodyPr>
          <a:lstStyle/>
          <a:p>
            <a:r>
              <a:rPr lang="en-US" sz="2800" b="1" dirty="0" smtClean="0"/>
              <a:t>Step 1 </a:t>
            </a:r>
            <a:r>
              <a:rPr lang="en-US" sz="2800" dirty="0" smtClean="0"/>
              <a:t>: Write the binary  number  </a:t>
            </a:r>
            <a:r>
              <a:rPr lang="en-US" sz="2800" dirty="0" smtClean="0"/>
              <a:t>1010(10) </a:t>
            </a:r>
            <a:r>
              <a:rPr lang="en-US" sz="2800" dirty="0" smtClean="0"/>
              <a:t>as a byte.</a:t>
            </a:r>
            <a:endParaRPr lang="en-US" sz="2800" dirty="0"/>
          </a:p>
        </p:txBody>
      </p:sp>
      <p:sp>
        <p:nvSpPr>
          <p:cNvPr id="10" name="TextBox 9"/>
          <p:cNvSpPr txBox="1"/>
          <p:nvPr/>
        </p:nvSpPr>
        <p:spPr>
          <a:xfrm>
            <a:off x="990601" y="2895600"/>
            <a:ext cx="7010399" cy="1015663"/>
          </a:xfrm>
          <a:prstGeom prst="rect">
            <a:avLst/>
          </a:prstGeom>
          <a:noFill/>
        </p:spPr>
        <p:txBody>
          <a:bodyPr wrap="square" rtlCol="0">
            <a:spAutoFit/>
          </a:bodyPr>
          <a:lstStyle/>
          <a:p>
            <a:r>
              <a:rPr lang="en-US" sz="2000" dirty="0" smtClean="0"/>
              <a:t>Currently most programming languages store positive integers using 4 bytes. Although I am demonstrating the process using a single byte, the process is the same for a 4 byte number.</a:t>
            </a:r>
            <a:endParaRPr lang="en-US" sz="2000" dirty="0"/>
          </a:p>
        </p:txBody>
      </p:sp>
    </p:spTree>
    <p:extLst>
      <p:ext uri="{BB962C8B-B14F-4D97-AF65-F5344CB8AC3E}">
        <p14:creationId xmlns:p14="http://schemas.microsoft.com/office/powerpoint/2010/main" val="48029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247571871"/>
              </p:ext>
            </p:extLst>
          </p:nvPr>
        </p:nvGraphicFramePr>
        <p:xfrm>
          <a:off x="1676400" y="1600200"/>
          <a:ext cx="5621864" cy="914400"/>
        </p:xfrm>
        <a:graphic>
          <a:graphicData uri="http://schemas.openxmlformats.org/drawingml/2006/table">
            <a:tbl>
              <a:tblPr firstRow="1" bandRow="1">
                <a:tableStyleId>{5940675A-B579-460E-94D1-54222C63F5DA}</a:tableStyleId>
              </a:tblPr>
              <a:tblGrid>
                <a:gridCol w="702733"/>
                <a:gridCol w="702733"/>
                <a:gridCol w="702733"/>
                <a:gridCol w="702733"/>
                <a:gridCol w="702733"/>
                <a:gridCol w="702733"/>
                <a:gridCol w="702733"/>
                <a:gridCol w="702733"/>
              </a:tblGrid>
              <a:tr h="457200">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r>
              <a:tr h="457200">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0</a:t>
                      </a:r>
                      <a:endParaRPr lang="en-US" sz="2400" dirty="0"/>
                    </a:p>
                  </a:txBody>
                  <a:tcPr>
                    <a:solidFill>
                      <a:srgbClr val="FFE07D"/>
                    </a:solidFill>
                  </a:tcPr>
                </a:tc>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0</a:t>
                      </a:r>
                      <a:endParaRPr lang="en-US" sz="2400" dirty="0"/>
                    </a:p>
                  </a:txBody>
                  <a:tcPr>
                    <a:solidFill>
                      <a:srgbClr val="FFE07D"/>
                    </a:solidFill>
                  </a:tcPr>
                </a:tc>
                <a:tc>
                  <a:txBody>
                    <a:bodyPr/>
                    <a:lstStyle/>
                    <a:p>
                      <a:pPr algn="ctr"/>
                      <a:r>
                        <a:rPr lang="en-US" sz="2400" dirty="0" smtClean="0"/>
                        <a:t>1</a:t>
                      </a:r>
                      <a:endParaRPr lang="en-US" sz="2400" dirty="0"/>
                    </a:p>
                  </a:txBody>
                  <a:tcPr>
                    <a:solidFill>
                      <a:srgbClr val="FFE07D"/>
                    </a:solidFill>
                  </a:tcPr>
                </a:tc>
              </a:tr>
            </a:tbl>
          </a:graphicData>
        </a:graphic>
      </p:graphicFrame>
      <p:sp>
        <p:nvSpPr>
          <p:cNvPr id="8" name="TextBox 7"/>
          <p:cNvSpPr txBox="1"/>
          <p:nvPr/>
        </p:nvSpPr>
        <p:spPr>
          <a:xfrm>
            <a:off x="304800" y="304800"/>
            <a:ext cx="8763000" cy="954107"/>
          </a:xfrm>
          <a:prstGeom prst="rect">
            <a:avLst/>
          </a:prstGeom>
          <a:noFill/>
        </p:spPr>
        <p:txBody>
          <a:bodyPr wrap="square" rtlCol="0">
            <a:spAutoFit/>
          </a:bodyPr>
          <a:lstStyle/>
          <a:p>
            <a:r>
              <a:rPr lang="en-US" sz="2800" b="1" dirty="0" smtClean="0"/>
              <a:t>Step 2 </a:t>
            </a:r>
            <a:r>
              <a:rPr lang="en-US" sz="2800" dirty="0" smtClean="0"/>
              <a:t>: Flip all the bits. All of the 1s become 0s and</a:t>
            </a:r>
          </a:p>
          <a:p>
            <a:r>
              <a:rPr lang="en-US" sz="2800" dirty="0" smtClean="0"/>
              <a:t>               all of the 0s become 1s.</a:t>
            </a:r>
            <a:endParaRPr lang="en-US" sz="2800" dirty="0"/>
          </a:p>
        </p:txBody>
      </p:sp>
      <p:sp>
        <p:nvSpPr>
          <p:cNvPr id="5" name="TextBox 4"/>
          <p:cNvSpPr txBox="1"/>
          <p:nvPr/>
        </p:nvSpPr>
        <p:spPr>
          <a:xfrm>
            <a:off x="304800" y="2133600"/>
            <a:ext cx="1271502" cy="369332"/>
          </a:xfrm>
          <a:prstGeom prst="rect">
            <a:avLst/>
          </a:prstGeom>
          <a:noFill/>
        </p:spPr>
        <p:txBody>
          <a:bodyPr wrap="none" rtlCol="0">
            <a:spAutoFit/>
          </a:bodyPr>
          <a:lstStyle/>
          <a:p>
            <a:r>
              <a:rPr lang="en-US" dirty="0" smtClean="0"/>
              <a:t>flipped bits</a:t>
            </a:r>
            <a:endParaRPr lang="en-US" dirty="0"/>
          </a:p>
        </p:txBody>
      </p:sp>
      <p:sp>
        <p:nvSpPr>
          <p:cNvPr id="6" name="TextBox 5"/>
          <p:cNvSpPr txBox="1"/>
          <p:nvPr/>
        </p:nvSpPr>
        <p:spPr>
          <a:xfrm>
            <a:off x="609600" y="1676400"/>
            <a:ext cx="886781" cy="369332"/>
          </a:xfrm>
          <a:prstGeom prst="rect">
            <a:avLst/>
          </a:prstGeom>
          <a:noFill/>
        </p:spPr>
        <p:txBody>
          <a:bodyPr wrap="none" rtlCol="0">
            <a:spAutoFit/>
          </a:bodyPr>
          <a:lstStyle/>
          <a:p>
            <a:r>
              <a:rPr lang="en-US" dirty="0" smtClean="0"/>
              <a:t>original</a:t>
            </a:r>
            <a:endParaRPr lang="en-US" dirty="0"/>
          </a:p>
        </p:txBody>
      </p:sp>
    </p:spTree>
    <p:extLst>
      <p:ext uri="{BB962C8B-B14F-4D97-AF65-F5344CB8AC3E}">
        <p14:creationId xmlns:p14="http://schemas.microsoft.com/office/powerpoint/2010/main" val="480297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247571871"/>
              </p:ext>
            </p:extLst>
          </p:nvPr>
        </p:nvGraphicFramePr>
        <p:xfrm>
          <a:off x="1676400" y="1600200"/>
          <a:ext cx="5621864" cy="1371600"/>
        </p:xfrm>
        <a:graphic>
          <a:graphicData uri="http://schemas.openxmlformats.org/drawingml/2006/table">
            <a:tbl>
              <a:tblPr firstRow="1" bandRow="1">
                <a:tableStyleId>{5940675A-B579-460E-94D1-54222C63F5DA}</a:tableStyleId>
              </a:tblPr>
              <a:tblGrid>
                <a:gridCol w="702733"/>
                <a:gridCol w="702733"/>
                <a:gridCol w="702733"/>
                <a:gridCol w="702733"/>
                <a:gridCol w="702733"/>
                <a:gridCol w="702733"/>
                <a:gridCol w="702733"/>
                <a:gridCol w="702733"/>
              </a:tblGrid>
              <a:tr h="457200">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r>
              <a:tr h="457200">
                <a:tc>
                  <a:txBody>
                    <a:bodyPr/>
                    <a:lstStyle/>
                    <a:p>
                      <a:pPr algn="ctr"/>
                      <a:endParaRPr lang="en-US" sz="2400" dirty="0"/>
                    </a:p>
                  </a:txBody>
                  <a:tcPr>
                    <a:solidFill>
                      <a:schemeClr val="bg1"/>
                    </a:solidFill>
                  </a:tcPr>
                </a:tc>
                <a:tc>
                  <a:txBody>
                    <a:bodyPr/>
                    <a:lstStyle/>
                    <a:p>
                      <a:pPr algn="ctr"/>
                      <a:endParaRPr lang="en-US" sz="2400" dirty="0"/>
                    </a:p>
                  </a:txBody>
                  <a:tcPr>
                    <a:solidFill>
                      <a:schemeClr val="bg1"/>
                    </a:solidFill>
                  </a:tcPr>
                </a:tc>
                <a:tc>
                  <a:txBody>
                    <a:bodyPr/>
                    <a:lstStyle/>
                    <a:p>
                      <a:pPr algn="ctr"/>
                      <a:endParaRPr lang="en-US" sz="2400" dirty="0"/>
                    </a:p>
                  </a:txBody>
                  <a:tcPr>
                    <a:solidFill>
                      <a:schemeClr val="bg1"/>
                    </a:solidFill>
                  </a:tcPr>
                </a:tc>
                <a:tc>
                  <a:txBody>
                    <a:bodyPr/>
                    <a:lstStyle/>
                    <a:p>
                      <a:pPr algn="ctr"/>
                      <a:endParaRPr lang="en-US" sz="2400" dirty="0"/>
                    </a:p>
                  </a:txBody>
                  <a:tcPr>
                    <a:solidFill>
                      <a:schemeClr val="bg1"/>
                    </a:solidFill>
                  </a:tcPr>
                </a:tc>
                <a:tc>
                  <a:txBody>
                    <a:bodyPr/>
                    <a:lstStyle/>
                    <a:p>
                      <a:pPr algn="ctr"/>
                      <a:endParaRPr lang="en-US" sz="2400" dirty="0"/>
                    </a:p>
                  </a:txBody>
                  <a:tcPr>
                    <a:solidFill>
                      <a:schemeClr val="bg1"/>
                    </a:solidFill>
                  </a:tcPr>
                </a:tc>
                <a:tc>
                  <a:txBody>
                    <a:bodyPr/>
                    <a:lstStyle/>
                    <a:p>
                      <a:pPr algn="ctr"/>
                      <a:endParaRPr lang="en-US" sz="2400" dirty="0"/>
                    </a:p>
                  </a:txBody>
                  <a:tcPr>
                    <a:solidFill>
                      <a:schemeClr val="bg1"/>
                    </a:solidFill>
                  </a:tcPr>
                </a:tc>
                <a:tc>
                  <a:txBody>
                    <a:bodyPr/>
                    <a:lstStyle/>
                    <a:p>
                      <a:pPr algn="ctr"/>
                      <a:r>
                        <a:rPr lang="en-US" sz="2400" dirty="0" smtClean="0"/>
                        <a:t>+</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r>
              <a:tr h="457200">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0</a:t>
                      </a:r>
                      <a:endParaRPr lang="en-US" sz="2400" dirty="0"/>
                    </a:p>
                  </a:txBody>
                  <a:tcPr>
                    <a:solidFill>
                      <a:srgbClr val="FFE07D"/>
                    </a:solidFill>
                  </a:tcPr>
                </a:tc>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0</a:t>
                      </a:r>
                      <a:endParaRPr lang="en-US" sz="2400" dirty="0"/>
                    </a:p>
                  </a:txBody>
                  <a:tcPr>
                    <a:solidFill>
                      <a:srgbClr val="FFE07D"/>
                    </a:solidFill>
                  </a:tcPr>
                </a:tc>
              </a:tr>
            </a:tbl>
          </a:graphicData>
        </a:graphic>
      </p:graphicFrame>
      <p:sp>
        <p:nvSpPr>
          <p:cNvPr id="8" name="TextBox 7"/>
          <p:cNvSpPr txBox="1"/>
          <p:nvPr/>
        </p:nvSpPr>
        <p:spPr>
          <a:xfrm>
            <a:off x="304800" y="304800"/>
            <a:ext cx="8763000" cy="523220"/>
          </a:xfrm>
          <a:prstGeom prst="rect">
            <a:avLst/>
          </a:prstGeom>
          <a:noFill/>
        </p:spPr>
        <p:txBody>
          <a:bodyPr wrap="square" rtlCol="0">
            <a:spAutoFit/>
          </a:bodyPr>
          <a:lstStyle/>
          <a:p>
            <a:r>
              <a:rPr lang="en-US" sz="2800" b="1" dirty="0" smtClean="0"/>
              <a:t>Step 3 </a:t>
            </a:r>
            <a:r>
              <a:rPr lang="en-US" sz="2800" dirty="0" smtClean="0"/>
              <a:t>: Add 1 to the new number.</a:t>
            </a:r>
            <a:endParaRPr lang="en-US" sz="2800" dirty="0"/>
          </a:p>
        </p:txBody>
      </p:sp>
      <p:sp>
        <p:nvSpPr>
          <p:cNvPr id="7" name="TextBox 6"/>
          <p:cNvSpPr txBox="1"/>
          <p:nvPr/>
        </p:nvSpPr>
        <p:spPr>
          <a:xfrm>
            <a:off x="1066801" y="3733800"/>
            <a:ext cx="6781799" cy="1600438"/>
          </a:xfrm>
          <a:prstGeom prst="rect">
            <a:avLst/>
          </a:prstGeom>
          <a:noFill/>
        </p:spPr>
        <p:txBody>
          <a:bodyPr wrap="square" rtlCol="0">
            <a:spAutoFit/>
          </a:bodyPr>
          <a:lstStyle/>
          <a:p>
            <a:r>
              <a:rPr lang="en-US" sz="2000" dirty="0" smtClean="0"/>
              <a:t>We will look more closely at binary arithmetic in another lesson,  notice however that when you add 1 + 1 in binary the result is 10 (2). I wrote the 0 and carried the 1 to the next place value.</a:t>
            </a:r>
          </a:p>
          <a:p>
            <a:endParaRPr lang="en-US" dirty="0"/>
          </a:p>
        </p:txBody>
      </p:sp>
      <p:sp>
        <p:nvSpPr>
          <p:cNvPr id="9" name="TextBox 8"/>
          <p:cNvSpPr txBox="1"/>
          <p:nvPr/>
        </p:nvSpPr>
        <p:spPr>
          <a:xfrm>
            <a:off x="6096000" y="1066800"/>
            <a:ext cx="340158" cy="461665"/>
          </a:xfrm>
          <a:prstGeom prst="rect">
            <a:avLst/>
          </a:prstGeom>
          <a:noFill/>
        </p:spPr>
        <p:txBody>
          <a:bodyPr wrap="none" rtlCol="0">
            <a:spAutoFit/>
          </a:bodyPr>
          <a:lstStyle/>
          <a:p>
            <a:r>
              <a:rPr lang="en-US" sz="2400" dirty="0" smtClean="0">
                <a:solidFill>
                  <a:srgbClr val="FF0000"/>
                </a:solidFill>
              </a:rPr>
              <a:t>1</a:t>
            </a:r>
            <a:endParaRPr lang="en-US" sz="2400" dirty="0">
              <a:solidFill>
                <a:srgbClr val="FF0000"/>
              </a:solidFill>
            </a:endParaRPr>
          </a:p>
        </p:txBody>
      </p:sp>
      <p:sp>
        <p:nvSpPr>
          <p:cNvPr id="10" name="TextBox 9"/>
          <p:cNvSpPr txBox="1"/>
          <p:nvPr/>
        </p:nvSpPr>
        <p:spPr>
          <a:xfrm>
            <a:off x="6858000" y="849868"/>
            <a:ext cx="656783" cy="369332"/>
          </a:xfrm>
          <a:prstGeom prst="rect">
            <a:avLst/>
          </a:prstGeom>
          <a:noFill/>
        </p:spPr>
        <p:txBody>
          <a:bodyPr wrap="none" rtlCol="0">
            <a:spAutoFit/>
          </a:bodyPr>
          <a:lstStyle/>
          <a:p>
            <a:r>
              <a:rPr lang="en-US" dirty="0" smtClean="0"/>
              <a:t>carry</a:t>
            </a:r>
            <a:endParaRPr lang="en-US" dirty="0"/>
          </a:p>
        </p:txBody>
      </p:sp>
      <p:cxnSp>
        <p:nvCxnSpPr>
          <p:cNvPr id="12" name="Straight Arrow Connector 11"/>
          <p:cNvCxnSpPr>
            <a:endCxn id="9" idx="3"/>
          </p:cNvCxnSpPr>
          <p:nvPr/>
        </p:nvCxnSpPr>
        <p:spPr>
          <a:xfrm rot="10800000" flipV="1">
            <a:off x="6436158" y="1066799"/>
            <a:ext cx="421842" cy="23083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029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247571871"/>
              </p:ext>
            </p:extLst>
          </p:nvPr>
        </p:nvGraphicFramePr>
        <p:xfrm>
          <a:off x="1676400" y="1600200"/>
          <a:ext cx="5621864" cy="1371600"/>
        </p:xfrm>
        <a:graphic>
          <a:graphicData uri="http://schemas.openxmlformats.org/drawingml/2006/table">
            <a:tbl>
              <a:tblPr firstRow="1" bandRow="1">
                <a:tableStyleId>{5940675A-B579-460E-94D1-54222C63F5DA}</a:tableStyleId>
              </a:tblPr>
              <a:tblGrid>
                <a:gridCol w="702733"/>
                <a:gridCol w="702733"/>
                <a:gridCol w="702733"/>
                <a:gridCol w="702733"/>
                <a:gridCol w="702733"/>
                <a:gridCol w="702733"/>
                <a:gridCol w="702733"/>
                <a:gridCol w="702733"/>
              </a:tblGrid>
              <a:tr h="457200">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r>
              <a:tr h="457200">
                <a:tc>
                  <a:txBody>
                    <a:bodyPr/>
                    <a:lstStyle/>
                    <a:p>
                      <a:pPr algn="ctr"/>
                      <a:endParaRPr lang="en-US" sz="2400" dirty="0"/>
                    </a:p>
                  </a:txBody>
                  <a:tcPr>
                    <a:solidFill>
                      <a:schemeClr val="bg1"/>
                    </a:solidFill>
                  </a:tcPr>
                </a:tc>
                <a:tc>
                  <a:txBody>
                    <a:bodyPr/>
                    <a:lstStyle/>
                    <a:p>
                      <a:pPr algn="ctr"/>
                      <a:endParaRPr lang="en-US" sz="2400" dirty="0"/>
                    </a:p>
                  </a:txBody>
                  <a:tcPr>
                    <a:solidFill>
                      <a:schemeClr val="bg1"/>
                    </a:solidFill>
                  </a:tcPr>
                </a:tc>
                <a:tc>
                  <a:txBody>
                    <a:bodyPr/>
                    <a:lstStyle/>
                    <a:p>
                      <a:pPr algn="ctr"/>
                      <a:endParaRPr lang="en-US" sz="2400" dirty="0"/>
                    </a:p>
                  </a:txBody>
                  <a:tcPr>
                    <a:solidFill>
                      <a:schemeClr val="bg1"/>
                    </a:solidFill>
                  </a:tcPr>
                </a:tc>
                <a:tc>
                  <a:txBody>
                    <a:bodyPr/>
                    <a:lstStyle/>
                    <a:p>
                      <a:pPr algn="ctr"/>
                      <a:endParaRPr lang="en-US" sz="2400" dirty="0"/>
                    </a:p>
                  </a:txBody>
                  <a:tcPr>
                    <a:solidFill>
                      <a:schemeClr val="bg1"/>
                    </a:solidFill>
                  </a:tcPr>
                </a:tc>
                <a:tc>
                  <a:txBody>
                    <a:bodyPr/>
                    <a:lstStyle/>
                    <a:p>
                      <a:pPr algn="ctr"/>
                      <a:endParaRPr lang="en-US" sz="2400" dirty="0"/>
                    </a:p>
                  </a:txBody>
                  <a:tcPr>
                    <a:solidFill>
                      <a:schemeClr val="bg1"/>
                    </a:solidFill>
                  </a:tcPr>
                </a:tc>
                <a:tc>
                  <a:txBody>
                    <a:bodyPr/>
                    <a:lstStyle/>
                    <a:p>
                      <a:pPr algn="ctr"/>
                      <a:endParaRPr lang="en-US" sz="2400" dirty="0"/>
                    </a:p>
                  </a:txBody>
                  <a:tcPr>
                    <a:solidFill>
                      <a:schemeClr val="bg1"/>
                    </a:solidFill>
                  </a:tcPr>
                </a:tc>
                <a:tc>
                  <a:txBody>
                    <a:bodyPr/>
                    <a:lstStyle/>
                    <a:p>
                      <a:pPr algn="ctr"/>
                      <a:r>
                        <a:rPr lang="en-US" sz="2400" dirty="0" smtClean="0"/>
                        <a:t>+</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r>
              <a:tr h="457200">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0</a:t>
                      </a:r>
                      <a:endParaRPr lang="en-US" sz="2400" dirty="0"/>
                    </a:p>
                  </a:txBody>
                  <a:tcPr>
                    <a:solidFill>
                      <a:srgbClr val="FFE07D"/>
                    </a:solidFill>
                  </a:tcPr>
                </a:tc>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1</a:t>
                      </a:r>
                      <a:endParaRPr lang="en-US" sz="2400" dirty="0"/>
                    </a:p>
                  </a:txBody>
                  <a:tcPr>
                    <a:solidFill>
                      <a:srgbClr val="FFE07D"/>
                    </a:solidFill>
                  </a:tcPr>
                </a:tc>
                <a:tc>
                  <a:txBody>
                    <a:bodyPr/>
                    <a:lstStyle/>
                    <a:p>
                      <a:pPr algn="ctr"/>
                      <a:r>
                        <a:rPr lang="en-US" sz="2400" dirty="0" smtClean="0"/>
                        <a:t>0</a:t>
                      </a:r>
                      <a:endParaRPr lang="en-US" sz="2400" dirty="0"/>
                    </a:p>
                  </a:txBody>
                  <a:tcPr>
                    <a:solidFill>
                      <a:srgbClr val="FFE07D"/>
                    </a:solidFill>
                  </a:tcPr>
                </a:tc>
              </a:tr>
            </a:tbl>
          </a:graphicData>
        </a:graphic>
      </p:graphicFrame>
      <p:sp>
        <p:nvSpPr>
          <p:cNvPr id="8" name="TextBox 7"/>
          <p:cNvSpPr txBox="1"/>
          <p:nvPr/>
        </p:nvSpPr>
        <p:spPr>
          <a:xfrm>
            <a:off x="304800" y="304800"/>
            <a:ext cx="8763000" cy="954107"/>
          </a:xfrm>
          <a:prstGeom prst="rect">
            <a:avLst/>
          </a:prstGeom>
          <a:noFill/>
        </p:spPr>
        <p:txBody>
          <a:bodyPr wrap="square" rtlCol="0">
            <a:spAutoFit/>
          </a:bodyPr>
          <a:lstStyle/>
          <a:p>
            <a:r>
              <a:rPr lang="en-US" sz="2800" b="1" dirty="0" smtClean="0"/>
              <a:t>Step 4 </a:t>
            </a:r>
            <a:r>
              <a:rPr lang="en-US" sz="2800" dirty="0" smtClean="0"/>
              <a:t>: The result is a two’s complement negative</a:t>
            </a:r>
          </a:p>
          <a:p>
            <a:r>
              <a:rPr lang="en-US" sz="2800" dirty="0" smtClean="0"/>
              <a:t>               number.</a:t>
            </a:r>
            <a:endParaRPr lang="en-US" sz="2800" dirty="0"/>
          </a:p>
        </p:txBody>
      </p:sp>
      <p:sp>
        <p:nvSpPr>
          <p:cNvPr id="7" name="TextBox 6"/>
          <p:cNvSpPr txBox="1"/>
          <p:nvPr/>
        </p:nvSpPr>
        <p:spPr>
          <a:xfrm>
            <a:off x="2438400" y="3723382"/>
            <a:ext cx="4495800" cy="1138773"/>
          </a:xfrm>
          <a:prstGeom prst="rect">
            <a:avLst/>
          </a:prstGeom>
          <a:noFill/>
        </p:spPr>
        <p:txBody>
          <a:bodyPr wrap="square" rtlCol="0">
            <a:spAutoFit/>
          </a:bodyPr>
          <a:lstStyle/>
          <a:p>
            <a:r>
              <a:rPr lang="en-US" sz="3200" dirty="0" smtClean="0">
                <a:solidFill>
                  <a:srgbClr val="FF0000"/>
                </a:solidFill>
              </a:rPr>
              <a:t>11110110</a:t>
            </a:r>
            <a:r>
              <a:rPr lang="en-US" sz="3200" dirty="0" smtClean="0"/>
              <a:t> is equal to </a:t>
            </a:r>
            <a:r>
              <a:rPr lang="en-US" sz="3200" dirty="0" smtClean="0"/>
              <a:t>-10.</a:t>
            </a:r>
            <a:endParaRPr lang="en-US" sz="3200" dirty="0" smtClean="0"/>
          </a:p>
          <a:p>
            <a:endParaRPr lang="en-US" dirty="0" smtClean="0"/>
          </a:p>
          <a:p>
            <a:endParaRPr lang="en-US" dirty="0"/>
          </a:p>
        </p:txBody>
      </p:sp>
    </p:spTree>
    <p:extLst>
      <p:ext uri="{BB962C8B-B14F-4D97-AF65-F5344CB8AC3E}">
        <p14:creationId xmlns:p14="http://schemas.microsoft.com/office/powerpoint/2010/main" val="48029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304800"/>
            <a:ext cx="7924800" cy="1200329"/>
          </a:xfrm>
          <a:prstGeom prst="rect">
            <a:avLst/>
          </a:prstGeom>
          <a:noFill/>
        </p:spPr>
        <p:txBody>
          <a:bodyPr wrap="square" rtlCol="0">
            <a:spAutoFit/>
          </a:bodyPr>
          <a:lstStyle/>
          <a:p>
            <a:r>
              <a:rPr lang="en-US" sz="2400" dirty="0" smtClean="0"/>
              <a:t>There is a drawback to using two’s complement form to represent negative numbers. This technique requires the use of a </a:t>
            </a:r>
            <a:r>
              <a:rPr lang="en-US" sz="2400" b="1" dirty="0" smtClean="0"/>
              <a:t>sign bit</a:t>
            </a:r>
            <a:r>
              <a:rPr lang="en-US" sz="2400" dirty="0" smtClean="0"/>
              <a:t>. Look at the binary numbers </a:t>
            </a:r>
            <a:r>
              <a:rPr lang="en-US" sz="2400" dirty="0" smtClean="0"/>
              <a:t>10 </a:t>
            </a:r>
            <a:r>
              <a:rPr lang="en-US" sz="2400" dirty="0" smtClean="0"/>
              <a:t>and </a:t>
            </a:r>
            <a:r>
              <a:rPr lang="en-US" sz="2400" dirty="0" smtClean="0"/>
              <a:t>-10 </a:t>
            </a:r>
            <a:r>
              <a:rPr lang="en-US" sz="2400" dirty="0" smtClean="0"/>
              <a:t>again.</a:t>
            </a:r>
            <a:endParaRPr lang="en-US" sz="2400" dirty="0"/>
          </a:p>
        </p:txBody>
      </p:sp>
      <p:graphicFrame>
        <p:nvGraphicFramePr>
          <p:cNvPr id="5" name="Table 4"/>
          <p:cNvGraphicFramePr>
            <a:graphicFrameLocks noGrp="1"/>
          </p:cNvGraphicFramePr>
          <p:nvPr>
            <p:extLst>
              <p:ext uri="{D42A27DB-BD31-4B8C-83A1-F6EECF244321}">
                <p14:modId xmlns:p14="http://schemas.microsoft.com/office/powerpoint/2010/main" val="4247571871"/>
              </p:ext>
            </p:extLst>
          </p:nvPr>
        </p:nvGraphicFramePr>
        <p:xfrm>
          <a:off x="1828800" y="2057400"/>
          <a:ext cx="5621864" cy="457200"/>
        </p:xfrm>
        <a:graphic>
          <a:graphicData uri="http://schemas.openxmlformats.org/drawingml/2006/table">
            <a:tbl>
              <a:tblPr firstRow="1" bandRow="1">
                <a:tableStyleId>{5940675A-B579-460E-94D1-54222C63F5DA}</a:tableStyleId>
              </a:tblPr>
              <a:tblGrid>
                <a:gridCol w="702733"/>
                <a:gridCol w="702733"/>
                <a:gridCol w="702733"/>
                <a:gridCol w="702733"/>
                <a:gridCol w="702733"/>
                <a:gridCol w="702733"/>
                <a:gridCol w="702733"/>
                <a:gridCol w="702733"/>
              </a:tblGrid>
              <a:tr h="457200">
                <a:tc>
                  <a:txBody>
                    <a:bodyPr/>
                    <a:lstStyle/>
                    <a:p>
                      <a:pPr algn="ctr"/>
                      <a:r>
                        <a:rPr lang="en-US" sz="2400" dirty="0" smtClean="0"/>
                        <a:t>0</a:t>
                      </a:r>
                      <a:endParaRPr lang="en-US" sz="2400" dirty="0"/>
                    </a:p>
                  </a:txBody>
                  <a:tcPr>
                    <a:solidFill>
                      <a:srgbClr val="FF0000"/>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247571871"/>
              </p:ext>
            </p:extLst>
          </p:nvPr>
        </p:nvGraphicFramePr>
        <p:xfrm>
          <a:off x="1828800" y="2743200"/>
          <a:ext cx="5621864" cy="457200"/>
        </p:xfrm>
        <a:graphic>
          <a:graphicData uri="http://schemas.openxmlformats.org/drawingml/2006/table">
            <a:tbl>
              <a:tblPr firstRow="1" bandRow="1">
                <a:tableStyleId>{5940675A-B579-460E-94D1-54222C63F5DA}</a:tableStyleId>
              </a:tblPr>
              <a:tblGrid>
                <a:gridCol w="702733"/>
                <a:gridCol w="702733"/>
                <a:gridCol w="702733"/>
                <a:gridCol w="702733"/>
                <a:gridCol w="702733"/>
                <a:gridCol w="702733"/>
                <a:gridCol w="702733"/>
                <a:gridCol w="702733"/>
              </a:tblGrid>
              <a:tr h="457200">
                <a:tc>
                  <a:txBody>
                    <a:bodyPr/>
                    <a:lstStyle/>
                    <a:p>
                      <a:pPr algn="ctr"/>
                      <a:r>
                        <a:rPr lang="en-US" sz="2400" dirty="0" smtClean="0"/>
                        <a:t>1</a:t>
                      </a:r>
                      <a:endParaRPr lang="en-US" sz="2400" dirty="0"/>
                    </a:p>
                  </a:txBody>
                  <a:tcPr>
                    <a:solidFill>
                      <a:srgbClr val="FF0000"/>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1</a:t>
                      </a:r>
                      <a:endParaRPr lang="en-US" sz="2400" dirty="0"/>
                    </a:p>
                  </a:txBody>
                  <a:tcPr>
                    <a:solidFill>
                      <a:schemeClr val="bg1"/>
                    </a:solidFill>
                  </a:tcPr>
                </a:tc>
                <a:tc>
                  <a:txBody>
                    <a:bodyPr/>
                    <a:lstStyle/>
                    <a:p>
                      <a:pPr algn="ctr"/>
                      <a:r>
                        <a:rPr lang="en-US" sz="2400" dirty="0" smtClean="0"/>
                        <a:t>0</a:t>
                      </a:r>
                      <a:endParaRPr lang="en-US" sz="2400" dirty="0"/>
                    </a:p>
                  </a:txBody>
                  <a:tcPr>
                    <a:solidFill>
                      <a:schemeClr val="bg1"/>
                    </a:solidFill>
                  </a:tcPr>
                </a:tc>
              </a:tr>
            </a:tbl>
          </a:graphicData>
        </a:graphic>
      </p:graphicFrame>
      <p:sp>
        <p:nvSpPr>
          <p:cNvPr id="7" name="TextBox 6"/>
          <p:cNvSpPr txBox="1"/>
          <p:nvPr/>
        </p:nvSpPr>
        <p:spPr>
          <a:xfrm>
            <a:off x="1066800" y="3688140"/>
            <a:ext cx="7239000" cy="1569660"/>
          </a:xfrm>
          <a:prstGeom prst="rect">
            <a:avLst/>
          </a:prstGeom>
          <a:noFill/>
        </p:spPr>
        <p:txBody>
          <a:bodyPr wrap="square" rtlCol="0">
            <a:spAutoFit/>
          </a:bodyPr>
          <a:lstStyle/>
          <a:p>
            <a:r>
              <a:rPr lang="en-US" sz="2400" dirty="0" smtClean="0"/>
              <a:t>The leftmost  bit for both positive and negative numbers is called the sign bit. This bit is used to determine the sign of the number. If the number is positive the sign bit is a 0. If the number is negative the sign bit is a 1.</a:t>
            </a:r>
            <a:endParaRPr lang="en-US" sz="2400" dirty="0"/>
          </a:p>
        </p:txBody>
      </p:sp>
      <p:sp>
        <p:nvSpPr>
          <p:cNvPr id="8" name="TextBox 7"/>
          <p:cNvSpPr txBox="1"/>
          <p:nvPr/>
        </p:nvSpPr>
        <p:spPr>
          <a:xfrm>
            <a:off x="7696200" y="2057400"/>
            <a:ext cx="495649" cy="461665"/>
          </a:xfrm>
          <a:prstGeom prst="rect">
            <a:avLst/>
          </a:prstGeom>
          <a:noFill/>
        </p:spPr>
        <p:txBody>
          <a:bodyPr wrap="none" rtlCol="0">
            <a:spAutoFit/>
          </a:bodyPr>
          <a:lstStyle/>
          <a:p>
            <a:r>
              <a:rPr lang="en-US" sz="2400" dirty="0" smtClean="0"/>
              <a:t>10</a:t>
            </a:r>
            <a:endParaRPr lang="en-US" sz="2400" dirty="0"/>
          </a:p>
        </p:txBody>
      </p:sp>
      <p:sp>
        <p:nvSpPr>
          <p:cNvPr id="9" name="TextBox 8"/>
          <p:cNvSpPr txBox="1"/>
          <p:nvPr/>
        </p:nvSpPr>
        <p:spPr>
          <a:xfrm>
            <a:off x="7620000" y="2667000"/>
            <a:ext cx="590226" cy="461665"/>
          </a:xfrm>
          <a:prstGeom prst="rect">
            <a:avLst/>
          </a:prstGeom>
          <a:noFill/>
        </p:spPr>
        <p:txBody>
          <a:bodyPr wrap="none" rtlCol="0">
            <a:spAutoFit/>
          </a:bodyPr>
          <a:lstStyle/>
          <a:p>
            <a:r>
              <a:rPr lang="en-US" sz="2400" dirty="0" smtClean="0"/>
              <a:t>-10</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0382" y="304800"/>
            <a:ext cx="7924800" cy="1569660"/>
          </a:xfrm>
          <a:prstGeom prst="rect">
            <a:avLst/>
          </a:prstGeom>
          <a:noFill/>
        </p:spPr>
        <p:txBody>
          <a:bodyPr wrap="square" rtlCol="0">
            <a:spAutoFit/>
          </a:bodyPr>
          <a:lstStyle/>
          <a:p>
            <a:r>
              <a:rPr lang="en-US" sz="2400" dirty="0" smtClean="0"/>
              <a:t>The drawback of the sign bit is that it requires the use of one of the bits of the binary number to be used to determine the sign of the number.  Instead of having 8 bits to represent  numbers you now only have 7.</a:t>
            </a:r>
            <a:endParaRPr lang="en-US" sz="2400" dirty="0"/>
          </a:p>
        </p:txBody>
      </p:sp>
      <p:graphicFrame>
        <p:nvGraphicFramePr>
          <p:cNvPr id="5" name="Table 4"/>
          <p:cNvGraphicFramePr>
            <a:graphicFrameLocks noGrp="1"/>
          </p:cNvGraphicFramePr>
          <p:nvPr>
            <p:extLst>
              <p:ext uri="{D42A27DB-BD31-4B8C-83A1-F6EECF244321}">
                <p14:modId xmlns:p14="http://schemas.microsoft.com/office/powerpoint/2010/main" val="590630630"/>
              </p:ext>
            </p:extLst>
          </p:nvPr>
        </p:nvGraphicFramePr>
        <p:xfrm>
          <a:off x="1752600" y="2057400"/>
          <a:ext cx="6096000" cy="1371600"/>
        </p:xfrm>
        <a:graphic>
          <a:graphicData uri="http://schemas.openxmlformats.org/drawingml/2006/table">
            <a:tbl>
              <a:tblPr firstRow="1" bandRow="1">
                <a:tableStyleId>{5940675A-B579-460E-94D1-54222C63F5DA}</a:tableStyleId>
              </a:tblPr>
              <a:tblGrid>
                <a:gridCol w="762000"/>
                <a:gridCol w="762000"/>
                <a:gridCol w="762000"/>
                <a:gridCol w="762000"/>
                <a:gridCol w="762000"/>
                <a:gridCol w="762000"/>
                <a:gridCol w="762000"/>
                <a:gridCol w="762000"/>
              </a:tblGrid>
              <a:tr h="457200">
                <a:tc>
                  <a:txBody>
                    <a:bodyPr/>
                    <a:lstStyle/>
                    <a:p>
                      <a:pPr algn="ctr"/>
                      <a:r>
                        <a:rPr lang="en-US" sz="2400" baseline="0" dirty="0" smtClean="0"/>
                        <a:t>128</a:t>
                      </a:r>
                      <a:endParaRPr lang="en-US" sz="2400" baseline="0" dirty="0"/>
                    </a:p>
                  </a:txBody>
                  <a:tcPr>
                    <a:solidFill>
                      <a:srgbClr val="FF0000"/>
                    </a:solidFill>
                  </a:tcPr>
                </a:tc>
                <a:tc>
                  <a:txBody>
                    <a:bodyPr/>
                    <a:lstStyle/>
                    <a:p>
                      <a:pPr algn="ctr"/>
                      <a:r>
                        <a:rPr lang="en-US" sz="2400" baseline="0" dirty="0" smtClean="0"/>
                        <a:t>64</a:t>
                      </a:r>
                      <a:endParaRPr lang="en-US" sz="2400" baseline="0" dirty="0"/>
                    </a:p>
                  </a:txBody>
                  <a:tcPr>
                    <a:solidFill>
                      <a:srgbClr val="FFE07D"/>
                    </a:solidFill>
                  </a:tcPr>
                </a:tc>
                <a:tc>
                  <a:txBody>
                    <a:bodyPr/>
                    <a:lstStyle/>
                    <a:p>
                      <a:pPr algn="ctr"/>
                      <a:r>
                        <a:rPr lang="en-US" sz="2400" baseline="0" dirty="0" smtClean="0"/>
                        <a:t>32</a:t>
                      </a:r>
                      <a:endParaRPr lang="en-US" sz="2400" baseline="0" dirty="0"/>
                    </a:p>
                  </a:txBody>
                  <a:tcPr>
                    <a:solidFill>
                      <a:srgbClr val="FFE07D"/>
                    </a:solidFill>
                  </a:tcPr>
                </a:tc>
                <a:tc>
                  <a:txBody>
                    <a:bodyPr/>
                    <a:lstStyle/>
                    <a:p>
                      <a:pPr algn="ctr"/>
                      <a:r>
                        <a:rPr lang="en-US" sz="2400" baseline="0" dirty="0" smtClean="0"/>
                        <a:t>16</a:t>
                      </a:r>
                      <a:endParaRPr lang="en-US" sz="2400" baseline="0" dirty="0"/>
                    </a:p>
                  </a:txBody>
                  <a:tcPr>
                    <a:solidFill>
                      <a:srgbClr val="FFE07D"/>
                    </a:solidFill>
                  </a:tcPr>
                </a:tc>
                <a:tc>
                  <a:txBody>
                    <a:bodyPr/>
                    <a:lstStyle/>
                    <a:p>
                      <a:pPr algn="ctr"/>
                      <a:r>
                        <a:rPr lang="en-US" sz="2400" baseline="0" dirty="0" smtClean="0"/>
                        <a:t>8</a:t>
                      </a:r>
                      <a:endParaRPr lang="en-US" sz="2400" baseline="0" dirty="0"/>
                    </a:p>
                  </a:txBody>
                  <a:tcPr>
                    <a:solidFill>
                      <a:srgbClr val="FFE07D"/>
                    </a:solidFill>
                  </a:tcPr>
                </a:tc>
                <a:tc>
                  <a:txBody>
                    <a:bodyPr/>
                    <a:lstStyle/>
                    <a:p>
                      <a:pPr algn="ctr"/>
                      <a:r>
                        <a:rPr lang="en-US" sz="2400" baseline="0" dirty="0" smtClean="0"/>
                        <a:t>4</a:t>
                      </a:r>
                      <a:endParaRPr lang="en-US" sz="2400" baseline="0" dirty="0"/>
                    </a:p>
                  </a:txBody>
                  <a:tcPr>
                    <a:solidFill>
                      <a:srgbClr val="FFE07D"/>
                    </a:solidFill>
                  </a:tcPr>
                </a:tc>
                <a:tc>
                  <a:txBody>
                    <a:bodyPr/>
                    <a:lstStyle/>
                    <a:p>
                      <a:pPr algn="ctr"/>
                      <a:r>
                        <a:rPr lang="en-US" sz="2400" baseline="0" dirty="0" smtClean="0"/>
                        <a:t>2</a:t>
                      </a:r>
                      <a:endParaRPr lang="en-US" sz="2400" baseline="0" dirty="0"/>
                    </a:p>
                  </a:txBody>
                  <a:tcPr>
                    <a:solidFill>
                      <a:srgbClr val="FFE07D"/>
                    </a:solidFill>
                  </a:tcPr>
                </a:tc>
                <a:tc>
                  <a:txBody>
                    <a:bodyPr/>
                    <a:lstStyle/>
                    <a:p>
                      <a:pPr algn="ctr"/>
                      <a:r>
                        <a:rPr lang="en-US" sz="2400" baseline="0" dirty="0" smtClean="0"/>
                        <a:t>1</a:t>
                      </a:r>
                      <a:endParaRPr lang="en-US" sz="2400" baseline="0" dirty="0"/>
                    </a:p>
                  </a:txBody>
                  <a:tcPr>
                    <a:solidFill>
                      <a:srgbClr val="FFE07D"/>
                    </a:solidFill>
                  </a:tcPr>
                </a:tc>
              </a:tr>
              <a:tr h="457200">
                <a:tc>
                  <a:txBody>
                    <a:bodyPr/>
                    <a:lstStyle/>
                    <a:p>
                      <a:pPr algn="ctr"/>
                      <a:r>
                        <a:rPr lang="en-US" sz="2400" dirty="0" smtClean="0"/>
                        <a:t>2</a:t>
                      </a:r>
                      <a:r>
                        <a:rPr lang="en-US" sz="2400" baseline="30000" dirty="0" smtClean="0"/>
                        <a:t>7</a:t>
                      </a:r>
                      <a:endParaRPr lang="en-US" sz="2400" baseline="30000" dirty="0"/>
                    </a:p>
                  </a:txBody>
                  <a:tcPr>
                    <a:solidFill>
                      <a:srgbClr val="FF0000"/>
                    </a:solidFill>
                  </a:tcPr>
                </a:tc>
                <a:tc>
                  <a:txBody>
                    <a:bodyPr/>
                    <a:lstStyle/>
                    <a:p>
                      <a:pPr algn="ctr"/>
                      <a:r>
                        <a:rPr lang="en-US" sz="2400" dirty="0" smtClean="0"/>
                        <a:t>2</a:t>
                      </a:r>
                      <a:r>
                        <a:rPr lang="en-US" sz="2400" baseline="30000" dirty="0" smtClean="0"/>
                        <a:t>6</a:t>
                      </a:r>
                      <a:endParaRPr lang="en-US" sz="2400" baseline="30000" dirty="0"/>
                    </a:p>
                  </a:txBody>
                  <a:tcPr>
                    <a:solidFill>
                      <a:srgbClr val="FFE07D"/>
                    </a:solidFill>
                  </a:tcPr>
                </a:tc>
                <a:tc>
                  <a:txBody>
                    <a:bodyPr/>
                    <a:lstStyle/>
                    <a:p>
                      <a:pPr algn="ctr"/>
                      <a:r>
                        <a:rPr lang="en-US" sz="2400" dirty="0" smtClean="0"/>
                        <a:t>2</a:t>
                      </a:r>
                      <a:r>
                        <a:rPr lang="en-US" sz="2400" baseline="30000" dirty="0" smtClean="0"/>
                        <a:t>5</a:t>
                      </a:r>
                      <a:endParaRPr lang="en-US" sz="2400" baseline="30000" dirty="0"/>
                    </a:p>
                  </a:txBody>
                  <a:tcPr>
                    <a:solidFill>
                      <a:srgbClr val="FFE07D"/>
                    </a:solidFill>
                  </a:tcPr>
                </a:tc>
                <a:tc>
                  <a:txBody>
                    <a:bodyPr/>
                    <a:lstStyle/>
                    <a:p>
                      <a:pPr algn="ctr"/>
                      <a:r>
                        <a:rPr lang="en-US" sz="2400" dirty="0" smtClean="0"/>
                        <a:t>2</a:t>
                      </a:r>
                      <a:r>
                        <a:rPr lang="en-US" sz="2400" baseline="30000" dirty="0" smtClean="0"/>
                        <a:t>4</a:t>
                      </a:r>
                      <a:endParaRPr lang="en-US" sz="2400" baseline="30000" dirty="0"/>
                    </a:p>
                  </a:txBody>
                  <a:tcPr>
                    <a:solidFill>
                      <a:srgbClr val="FFE07D"/>
                    </a:solidFill>
                  </a:tcPr>
                </a:tc>
                <a:tc>
                  <a:txBody>
                    <a:bodyPr/>
                    <a:lstStyle/>
                    <a:p>
                      <a:pPr algn="ctr"/>
                      <a:r>
                        <a:rPr lang="en-US" sz="2400" dirty="0" smtClean="0"/>
                        <a:t>2</a:t>
                      </a:r>
                      <a:r>
                        <a:rPr lang="en-US" sz="2400" baseline="30000" dirty="0" smtClean="0"/>
                        <a:t>3</a:t>
                      </a:r>
                      <a:endParaRPr lang="en-US" sz="2400" baseline="30000" dirty="0"/>
                    </a:p>
                  </a:txBody>
                  <a:tcPr>
                    <a:solidFill>
                      <a:srgbClr val="FFE07D"/>
                    </a:solidFill>
                  </a:tcPr>
                </a:tc>
                <a:tc>
                  <a:txBody>
                    <a:bodyPr/>
                    <a:lstStyle/>
                    <a:p>
                      <a:pPr algn="ctr"/>
                      <a:r>
                        <a:rPr lang="en-US" sz="2400" dirty="0" smtClean="0"/>
                        <a:t>2</a:t>
                      </a:r>
                      <a:r>
                        <a:rPr lang="en-US" sz="2400" baseline="30000" dirty="0" smtClean="0"/>
                        <a:t>2</a:t>
                      </a:r>
                      <a:endParaRPr lang="en-US" sz="2400" baseline="30000" dirty="0"/>
                    </a:p>
                  </a:txBody>
                  <a:tcPr>
                    <a:solidFill>
                      <a:srgbClr val="FFE07D"/>
                    </a:solidFill>
                  </a:tcPr>
                </a:tc>
                <a:tc>
                  <a:txBody>
                    <a:bodyPr/>
                    <a:lstStyle/>
                    <a:p>
                      <a:pPr algn="ctr"/>
                      <a:r>
                        <a:rPr lang="en-US" sz="2400" dirty="0" smtClean="0"/>
                        <a:t>2</a:t>
                      </a:r>
                      <a:r>
                        <a:rPr lang="en-US" sz="2400" baseline="30000" dirty="0" smtClean="0"/>
                        <a:t>1</a:t>
                      </a:r>
                      <a:endParaRPr lang="en-US" sz="2400" baseline="30000" dirty="0"/>
                    </a:p>
                  </a:txBody>
                  <a:tcPr>
                    <a:solidFill>
                      <a:srgbClr val="FFE07D"/>
                    </a:solidFill>
                  </a:tcPr>
                </a:tc>
                <a:tc>
                  <a:txBody>
                    <a:bodyPr/>
                    <a:lstStyle/>
                    <a:p>
                      <a:pPr algn="ctr"/>
                      <a:r>
                        <a:rPr lang="en-US" sz="2400" dirty="0" smtClean="0"/>
                        <a:t>2</a:t>
                      </a:r>
                      <a:r>
                        <a:rPr lang="en-US" sz="2400" baseline="30000" dirty="0" smtClean="0"/>
                        <a:t>0</a:t>
                      </a:r>
                      <a:endParaRPr lang="en-US" sz="2400" baseline="30000" dirty="0"/>
                    </a:p>
                  </a:txBody>
                  <a:tcPr>
                    <a:solidFill>
                      <a:srgbClr val="FFE07D"/>
                    </a:solidFill>
                  </a:tcPr>
                </a:tc>
              </a:tr>
              <a:tr h="457200">
                <a:tc>
                  <a:txBody>
                    <a:bodyPr/>
                    <a:lstStyle/>
                    <a:p>
                      <a:pPr algn="ctr"/>
                      <a:r>
                        <a:rPr lang="en-US" sz="2400" dirty="0" smtClean="0"/>
                        <a:t>sign</a:t>
                      </a:r>
                      <a:endParaRPr lang="en-US" sz="2400" dirty="0"/>
                    </a:p>
                  </a:txBody>
                  <a:tcPr>
                    <a:solidFill>
                      <a:srgbClr val="FF0000"/>
                    </a:solidFill>
                  </a:tcPr>
                </a:tc>
                <a:tc>
                  <a:txBody>
                    <a:bodyPr/>
                    <a:lstStyle/>
                    <a:p>
                      <a:pPr algn="ctr"/>
                      <a:r>
                        <a:rPr lang="en-US" sz="2400" dirty="0" smtClean="0"/>
                        <a:t>data</a:t>
                      </a:r>
                      <a:endParaRPr lang="en-US" sz="2400" dirty="0"/>
                    </a:p>
                  </a:txBody>
                  <a:tcPr>
                    <a:solidFill>
                      <a:schemeClr val="bg1"/>
                    </a:solidFill>
                  </a:tcPr>
                </a:tc>
                <a:tc>
                  <a:txBody>
                    <a:bodyPr/>
                    <a:lstStyle/>
                    <a:p>
                      <a:pPr algn="ctr"/>
                      <a:r>
                        <a:rPr lang="en-US" sz="2400" dirty="0" smtClean="0"/>
                        <a:t>data</a:t>
                      </a:r>
                      <a:endParaRPr lang="en-US" sz="2400" dirty="0"/>
                    </a:p>
                  </a:txBody>
                  <a:tcPr>
                    <a:solidFill>
                      <a:schemeClr val="bg1"/>
                    </a:solidFill>
                  </a:tcPr>
                </a:tc>
                <a:tc>
                  <a:txBody>
                    <a:bodyPr/>
                    <a:lstStyle/>
                    <a:p>
                      <a:pPr algn="ctr"/>
                      <a:r>
                        <a:rPr lang="en-US" sz="2400" dirty="0" smtClean="0"/>
                        <a:t>data</a:t>
                      </a:r>
                      <a:endParaRPr lang="en-US" sz="2400" dirty="0"/>
                    </a:p>
                  </a:txBody>
                  <a:tcPr>
                    <a:solidFill>
                      <a:schemeClr val="bg1"/>
                    </a:solidFill>
                  </a:tcPr>
                </a:tc>
                <a:tc>
                  <a:txBody>
                    <a:bodyPr/>
                    <a:lstStyle/>
                    <a:p>
                      <a:pPr algn="ctr"/>
                      <a:r>
                        <a:rPr lang="en-US" sz="2400" dirty="0" smtClean="0"/>
                        <a:t>data</a:t>
                      </a:r>
                      <a:endParaRPr lang="en-US" sz="2400" dirty="0"/>
                    </a:p>
                  </a:txBody>
                  <a:tcPr>
                    <a:solidFill>
                      <a:schemeClr val="bg1"/>
                    </a:solidFill>
                  </a:tcPr>
                </a:tc>
                <a:tc>
                  <a:txBody>
                    <a:bodyPr/>
                    <a:lstStyle/>
                    <a:p>
                      <a:pPr algn="ctr"/>
                      <a:r>
                        <a:rPr lang="en-US" sz="2400" dirty="0" smtClean="0"/>
                        <a:t>data</a:t>
                      </a:r>
                      <a:endParaRPr lang="en-US" sz="2400" dirty="0"/>
                    </a:p>
                  </a:txBody>
                  <a:tcPr>
                    <a:solidFill>
                      <a:schemeClr val="bg1"/>
                    </a:solidFill>
                  </a:tcPr>
                </a:tc>
                <a:tc>
                  <a:txBody>
                    <a:bodyPr/>
                    <a:lstStyle/>
                    <a:p>
                      <a:pPr algn="ctr"/>
                      <a:r>
                        <a:rPr lang="en-US" sz="2400" dirty="0" smtClean="0"/>
                        <a:t>data</a:t>
                      </a:r>
                      <a:endParaRPr lang="en-US" sz="2400" dirty="0"/>
                    </a:p>
                  </a:txBody>
                  <a:tcPr>
                    <a:solidFill>
                      <a:schemeClr val="bg1"/>
                    </a:solidFill>
                  </a:tcPr>
                </a:tc>
                <a:tc>
                  <a:txBody>
                    <a:bodyPr/>
                    <a:lstStyle/>
                    <a:p>
                      <a:pPr algn="ctr"/>
                      <a:r>
                        <a:rPr lang="en-US" sz="2400" dirty="0" smtClean="0"/>
                        <a:t>data</a:t>
                      </a:r>
                      <a:endParaRPr lang="en-US" sz="2400" dirty="0"/>
                    </a:p>
                  </a:txBody>
                  <a:tcPr>
                    <a:solidFill>
                      <a:schemeClr val="bg1"/>
                    </a:solidFill>
                  </a:tcPr>
                </a:tc>
              </a:tr>
            </a:tbl>
          </a:graphicData>
        </a:graphic>
      </p:graphicFrame>
      <p:sp>
        <p:nvSpPr>
          <p:cNvPr id="7" name="TextBox 6"/>
          <p:cNvSpPr txBox="1"/>
          <p:nvPr/>
        </p:nvSpPr>
        <p:spPr>
          <a:xfrm>
            <a:off x="990600" y="3688140"/>
            <a:ext cx="7010400" cy="1200329"/>
          </a:xfrm>
          <a:prstGeom prst="rect">
            <a:avLst/>
          </a:prstGeom>
          <a:noFill/>
        </p:spPr>
        <p:txBody>
          <a:bodyPr wrap="square" rtlCol="0">
            <a:spAutoFit/>
          </a:bodyPr>
          <a:lstStyle/>
          <a:p>
            <a:r>
              <a:rPr lang="en-US" sz="2400" dirty="0" smtClean="0"/>
              <a:t>The largest positive number that can be represented in 7 bits is </a:t>
            </a:r>
            <a:r>
              <a:rPr lang="en-US" sz="2400" dirty="0" smtClean="0">
                <a:solidFill>
                  <a:srgbClr val="FF0000"/>
                </a:solidFill>
              </a:rPr>
              <a:t>0</a:t>
            </a:r>
            <a:r>
              <a:rPr lang="en-US" sz="2400" dirty="0" smtClean="0"/>
              <a:t>1111111 (127) and the largest negative number is </a:t>
            </a:r>
            <a:r>
              <a:rPr lang="en-US" sz="2400" dirty="0" smtClean="0">
                <a:solidFill>
                  <a:srgbClr val="FF0000"/>
                </a:solidFill>
              </a:rPr>
              <a:t>1</a:t>
            </a:r>
            <a:r>
              <a:rPr lang="en-US" sz="2400" dirty="0" smtClean="0"/>
              <a:t>1111111 (-128).</a:t>
            </a:r>
            <a:endParaRPr lang="en-US" sz="2400" dirty="0"/>
          </a:p>
        </p:txBody>
      </p:sp>
      <p:sp>
        <p:nvSpPr>
          <p:cNvPr id="2" name="TextBox 1"/>
          <p:cNvSpPr txBox="1"/>
          <p:nvPr/>
        </p:nvSpPr>
        <p:spPr>
          <a:xfrm>
            <a:off x="990600" y="5117068"/>
            <a:ext cx="6433877" cy="369332"/>
          </a:xfrm>
          <a:prstGeom prst="rect">
            <a:avLst/>
          </a:prstGeom>
          <a:noFill/>
        </p:spPr>
        <p:txBody>
          <a:bodyPr wrap="none" rtlCol="0">
            <a:spAutoFit/>
          </a:bodyPr>
          <a:lstStyle/>
          <a:p>
            <a:r>
              <a:rPr lang="en-US" dirty="0" smtClean="0"/>
              <a:t>For 4 byte numbers the </a:t>
            </a:r>
            <a:r>
              <a:rPr lang="en-US" dirty="0"/>
              <a:t>range is 2,147,483,647 </a:t>
            </a:r>
            <a:r>
              <a:rPr lang="en-US" dirty="0" smtClean="0"/>
              <a:t> to  -</a:t>
            </a:r>
            <a:r>
              <a:rPr lang="en-US" dirty="0"/>
              <a:t>2,147,483,648 </a:t>
            </a:r>
            <a:r>
              <a:rPr lang="en-US" dirty="0" smtClean="0"/>
              <a:t>.</a:t>
            </a:r>
            <a:endParaRPr lang="en-US" dirty="0"/>
          </a:p>
        </p:txBody>
      </p:sp>
    </p:spTree>
    <p:extLst>
      <p:ext uri="{BB962C8B-B14F-4D97-AF65-F5344CB8AC3E}">
        <p14:creationId xmlns:p14="http://schemas.microsoft.com/office/powerpoint/2010/main" val="39728073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554</TotalTime>
  <Words>442</Words>
  <Application>Microsoft Office PowerPoint</Application>
  <PresentationFormat>On-screen Show (4:3)</PresentationFormat>
  <Paragraphs>125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repair</dc:creator>
  <cp:lastModifiedBy>repair</cp:lastModifiedBy>
  <cp:revision>33</cp:revision>
  <dcterms:created xsi:type="dcterms:W3CDTF">2012-11-30T16:22:57Z</dcterms:created>
  <dcterms:modified xsi:type="dcterms:W3CDTF">2013-08-27T15:49:00Z</dcterms:modified>
</cp:coreProperties>
</file>