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91" r:id="rId2"/>
    <p:sldId id="298" r:id="rId3"/>
    <p:sldId id="299" r:id="rId4"/>
    <p:sldId id="300" r:id="rId5"/>
    <p:sldId id="301" r:id="rId6"/>
    <p:sldId id="302" r:id="rId7"/>
    <p:sldId id="303" r:id="rId8"/>
    <p:sldId id="304" r:id="rId9"/>
    <p:sldId id="305" r:id="rId10"/>
    <p:sldId id="306" r:id="rId11"/>
    <p:sldId id="308" r:id="rId12"/>
    <p:sldId id="309" r:id="rId13"/>
    <p:sldId id="310" r:id="rId14"/>
    <p:sldId id="311" r:id="rId15"/>
    <p:sldId id="312"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DEFF"/>
    <a:srgbClr val="97CBFF"/>
    <a:srgbClr val="3F9FFF"/>
    <a:srgbClr val="056AFF"/>
    <a:srgbClr val="00FF00"/>
    <a:srgbClr val="A7D3FF"/>
    <a:srgbClr val="93C9FF"/>
    <a:srgbClr val="A3D1FF"/>
    <a:srgbClr val="6DB6FF"/>
    <a:srgbClr val="338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106" d="100"/>
          <a:sy n="106" d="100"/>
        </p:scale>
        <p:origin x="-17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2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452B7991-B171-444F-8BE5-06BD7A130504}" type="slidenum">
              <a:rPr lang="en-US"/>
              <a:pPr>
                <a:defRPr/>
              </a:pPr>
              <a:t>‹#›</a:t>
            </a:fld>
            <a:endParaRPr lang="en-US"/>
          </a:p>
        </p:txBody>
      </p:sp>
    </p:spTree>
    <p:extLst>
      <p:ext uri="{BB962C8B-B14F-4D97-AF65-F5344CB8AC3E}">
        <p14:creationId xmlns:p14="http://schemas.microsoft.com/office/powerpoint/2010/main" val="8560158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99EB37-EA3E-48A1-A23E-AFE30F18B33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7C53FF-F131-44D2-97F4-EB10D1E869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6D2363-C623-4D62-8A50-8C7912E1C6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3612C7-8DEC-47CA-A2D4-EE51ED8B5F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BC66F0-CFD4-494D-9912-A2F41513723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BCF689-9B10-4D0B-90E9-C34E60CFCA9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330E154-CC92-4157-8208-A6288F85DC7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5513363-D3C0-43D7-90F5-9604EB2B79A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DF987E2-DA5A-45A0-933A-A827CC6875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A55BEA-62D4-4886-BF37-D9D2086DC47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8D3CC70-BA7A-4742-A0BE-778B3D7772E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6AFF"/>
            </a:gs>
            <a:gs pos="39999">
              <a:srgbClr val="3F9FFF"/>
            </a:gs>
            <a:gs pos="70000">
              <a:srgbClr val="97CBFF"/>
            </a:gs>
            <a:gs pos="100000">
              <a:srgbClr val="BDDEFF"/>
            </a:gs>
          </a:gsLst>
          <a:lin ang="5400000" scaled="0"/>
          <a:tileRect/>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Times New Roman" pitchFamily="18" charset="0"/>
              </a:defRPr>
            </a:lvl1pPr>
          </a:lstStyle>
          <a:p>
            <a:pPr>
              <a:defRPr/>
            </a:pPr>
            <a:fld id="{5F6C9CE7-C919-4DB3-B73B-84E9EF56BFA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7772400" cy="1143000"/>
          </a:xfrm>
        </p:spPr>
        <p:txBody>
          <a:bodyPr/>
          <a:lstStyle/>
          <a:p>
            <a:r>
              <a:rPr lang="en-US" dirty="0"/>
              <a:t>Convert </a:t>
            </a:r>
            <a:r>
              <a:rPr lang="en-US" dirty="0" smtClean="0"/>
              <a:t>Fractional Part of Decimal Number to </a:t>
            </a:r>
            <a:r>
              <a:rPr lang="en-US" dirty="0"/>
              <a:t>Binary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959114"/>
            <a:ext cx="3550972" cy="707886"/>
          </a:xfrm>
          <a:prstGeom prst="rect">
            <a:avLst/>
          </a:prstGeom>
          <a:noFill/>
        </p:spPr>
        <p:txBody>
          <a:bodyPr wrap="none" rtlCol="0">
            <a:spAutoFit/>
          </a:bodyPr>
          <a:lstStyle/>
          <a:p>
            <a:r>
              <a:rPr lang="en-US" sz="4000" dirty="0" smtClean="0"/>
              <a:t>.740 * 2 = </a:t>
            </a:r>
            <a:r>
              <a:rPr lang="en-US" sz="4000" dirty="0" smtClean="0">
                <a:solidFill>
                  <a:srgbClr val="FF0000"/>
                </a:solidFill>
              </a:rPr>
              <a:t>1</a:t>
            </a:r>
            <a:r>
              <a:rPr lang="en-US" sz="4000" dirty="0" smtClean="0"/>
              <a:t>.480</a:t>
            </a:r>
            <a:endParaRPr lang="en-US" sz="4000" dirty="0"/>
          </a:p>
        </p:txBody>
      </p:sp>
      <p:sp>
        <p:nvSpPr>
          <p:cNvPr id="9" name="TextBox 8"/>
          <p:cNvSpPr txBox="1"/>
          <p:nvPr/>
        </p:nvSpPr>
        <p:spPr>
          <a:xfrm>
            <a:off x="6215064" y="1954354"/>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2864649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959114"/>
            <a:ext cx="3550972" cy="707886"/>
          </a:xfrm>
          <a:prstGeom prst="rect">
            <a:avLst/>
          </a:prstGeom>
          <a:noFill/>
        </p:spPr>
        <p:txBody>
          <a:bodyPr wrap="none" rtlCol="0">
            <a:spAutoFit/>
          </a:bodyPr>
          <a:lstStyle/>
          <a:p>
            <a:r>
              <a:rPr lang="en-US" sz="4000" dirty="0" smtClean="0"/>
              <a:t>.740 * 2 = 1.480</a:t>
            </a:r>
            <a:endParaRPr lang="en-US" sz="4000" dirty="0"/>
          </a:p>
        </p:txBody>
      </p:sp>
      <p:sp>
        <p:nvSpPr>
          <p:cNvPr id="9" name="TextBox 8"/>
          <p:cNvSpPr txBox="1"/>
          <p:nvPr/>
        </p:nvSpPr>
        <p:spPr>
          <a:xfrm>
            <a:off x="6229352" y="1925778"/>
            <a:ext cx="441146" cy="707886"/>
          </a:xfrm>
          <a:prstGeom prst="rect">
            <a:avLst/>
          </a:prstGeom>
          <a:noFill/>
        </p:spPr>
        <p:txBody>
          <a:bodyPr wrap="none" rtlCol="0">
            <a:spAutoFit/>
          </a:bodyPr>
          <a:lstStyle/>
          <a:p>
            <a:r>
              <a:rPr lang="en-US" sz="4000" dirty="0" smtClean="0"/>
              <a:t>1</a:t>
            </a:r>
            <a:endParaRPr lang="en-US" sz="4000" dirty="0"/>
          </a:p>
        </p:txBody>
      </p:sp>
      <p:sp>
        <p:nvSpPr>
          <p:cNvPr id="10" name="TextBox 9"/>
          <p:cNvSpPr txBox="1"/>
          <p:nvPr/>
        </p:nvSpPr>
        <p:spPr>
          <a:xfrm>
            <a:off x="1524000" y="2568714"/>
            <a:ext cx="3550972" cy="707886"/>
          </a:xfrm>
          <a:prstGeom prst="rect">
            <a:avLst/>
          </a:prstGeom>
          <a:noFill/>
        </p:spPr>
        <p:txBody>
          <a:bodyPr wrap="none" rtlCol="0">
            <a:spAutoFit/>
          </a:bodyPr>
          <a:lstStyle/>
          <a:p>
            <a:r>
              <a:rPr lang="en-US" sz="4000" dirty="0" smtClean="0"/>
              <a:t>.480 * 2 = </a:t>
            </a:r>
            <a:r>
              <a:rPr lang="en-US" sz="4000" dirty="0" smtClean="0">
                <a:solidFill>
                  <a:srgbClr val="FF0000"/>
                </a:solidFill>
              </a:rPr>
              <a:t>0</a:t>
            </a:r>
            <a:r>
              <a:rPr lang="en-US" sz="4000" dirty="0" smtClean="0"/>
              <a:t>.960</a:t>
            </a:r>
            <a:endParaRPr lang="en-US" sz="4000" dirty="0"/>
          </a:p>
        </p:txBody>
      </p:sp>
      <p:sp>
        <p:nvSpPr>
          <p:cNvPr id="11" name="TextBox 10"/>
          <p:cNvSpPr txBox="1"/>
          <p:nvPr/>
        </p:nvSpPr>
        <p:spPr>
          <a:xfrm>
            <a:off x="6234112" y="2535378"/>
            <a:ext cx="441146" cy="707886"/>
          </a:xfrm>
          <a:prstGeom prst="rect">
            <a:avLst/>
          </a:prstGeom>
          <a:noFill/>
        </p:spPr>
        <p:txBody>
          <a:bodyPr wrap="none" rtlCol="0">
            <a:spAutoFit/>
          </a:bodyPr>
          <a:lstStyle/>
          <a:p>
            <a:r>
              <a:rPr lang="en-US" sz="4000" dirty="0" smtClean="0">
                <a:solidFill>
                  <a:srgbClr val="FF0000"/>
                </a:solidFill>
              </a:rPr>
              <a:t>0</a:t>
            </a:r>
            <a:endParaRPr lang="en-US" sz="4000" dirty="0">
              <a:solidFill>
                <a:srgbClr val="FF0000"/>
              </a:solidFill>
            </a:endParaRPr>
          </a:p>
        </p:txBody>
      </p:sp>
    </p:spTree>
    <p:extLst>
      <p:ext uri="{BB962C8B-B14F-4D97-AF65-F5344CB8AC3E}">
        <p14:creationId xmlns:p14="http://schemas.microsoft.com/office/powerpoint/2010/main" val="306353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959114"/>
            <a:ext cx="3550972" cy="707886"/>
          </a:xfrm>
          <a:prstGeom prst="rect">
            <a:avLst/>
          </a:prstGeom>
          <a:noFill/>
        </p:spPr>
        <p:txBody>
          <a:bodyPr wrap="none" rtlCol="0">
            <a:spAutoFit/>
          </a:bodyPr>
          <a:lstStyle/>
          <a:p>
            <a:r>
              <a:rPr lang="en-US" sz="4000" dirty="0" smtClean="0"/>
              <a:t>.740 * 2 = 1.480</a:t>
            </a:r>
            <a:endParaRPr lang="en-US" sz="4000" dirty="0"/>
          </a:p>
        </p:txBody>
      </p:sp>
      <p:sp>
        <p:nvSpPr>
          <p:cNvPr id="9" name="TextBox 8"/>
          <p:cNvSpPr txBox="1"/>
          <p:nvPr/>
        </p:nvSpPr>
        <p:spPr>
          <a:xfrm>
            <a:off x="6229352" y="1925778"/>
            <a:ext cx="441146" cy="707886"/>
          </a:xfrm>
          <a:prstGeom prst="rect">
            <a:avLst/>
          </a:prstGeom>
          <a:noFill/>
        </p:spPr>
        <p:txBody>
          <a:bodyPr wrap="none" rtlCol="0">
            <a:spAutoFit/>
          </a:bodyPr>
          <a:lstStyle/>
          <a:p>
            <a:r>
              <a:rPr lang="en-US" sz="4000" dirty="0" smtClean="0"/>
              <a:t>1</a:t>
            </a:r>
            <a:endParaRPr lang="en-US" sz="4000" dirty="0"/>
          </a:p>
        </p:txBody>
      </p:sp>
      <p:sp>
        <p:nvSpPr>
          <p:cNvPr id="10" name="TextBox 9"/>
          <p:cNvSpPr txBox="1"/>
          <p:nvPr/>
        </p:nvSpPr>
        <p:spPr>
          <a:xfrm>
            <a:off x="1524000" y="2568714"/>
            <a:ext cx="3550972" cy="707886"/>
          </a:xfrm>
          <a:prstGeom prst="rect">
            <a:avLst/>
          </a:prstGeom>
          <a:noFill/>
        </p:spPr>
        <p:txBody>
          <a:bodyPr wrap="none" rtlCol="0">
            <a:spAutoFit/>
          </a:bodyPr>
          <a:lstStyle/>
          <a:p>
            <a:r>
              <a:rPr lang="en-US" sz="4000" dirty="0" smtClean="0"/>
              <a:t>.480 * 2 = 0.960</a:t>
            </a:r>
            <a:endParaRPr lang="en-US" sz="4000" dirty="0"/>
          </a:p>
        </p:txBody>
      </p:sp>
      <p:sp>
        <p:nvSpPr>
          <p:cNvPr id="11" name="TextBox 10"/>
          <p:cNvSpPr txBox="1"/>
          <p:nvPr/>
        </p:nvSpPr>
        <p:spPr>
          <a:xfrm>
            <a:off x="6234112" y="2535378"/>
            <a:ext cx="441146" cy="707886"/>
          </a:xfrm>
          <a:prstGeom prst="rect">
            <a:avLst/>
          </a:prstGeom>
          <a:noFill/>
        </p:spPr>
        <p:txBody>
          <a:bodyPr wrap="none" rtlCol="0">
            <a:spAutoFit/>
          </a:bodyPr>
          <a:lstStyle/>
          <a:p>
            <a:r>
              <a:rPr lang="en-US" sz="4000" dirty="0" smtClean="0"/>
              <a:t>0</a:t>
            </a:r>
            <a:endParaRPr lang="en-US" sz="4000" dirty="0"/>
          </a:p>
        </p:txBody>
      </p:sp>
      <p:sp>
        <p:nvSpPr>
          <p:cNvPr id="12" name="TextBox 11"/>
          <p:cNvSpPr txBox="1"/>
          <p:nvPr/>
        </p:nvSpPr>
        <p:spPr>
          <a:xfrm>
            <a:off x="1524000" y="3200400"/>
            <a:ext cx="3550972" cy="707886"/>
          </a:xfrm>
          <a:prstGeom prst="rect">
            <a:avLst/>
          </a:prstGeom>
          <a:noFill/>
        </p:spPr>
        <p:txBody>
          <a:bodyPr wrap="none" rtlCol="0">
            <a:spAutoFit/>
          </a:bodyPr>
          <a:lstStyle/>
          <a:p>
            <a:r>
              <a:rPr lang="en-US" sz="4000" dirty="0" smtClean="0"/>
              <a:t>.960 * 2 = </a:t>
            </a:r>
            <a:r>
              <a:rPr lang="en-US" sz="4000" dirty="0" smtClean="0">
                <a:solidFill>
                  <a:srgbClr val="FF0000"/>
                </a:solidFill>
              </a:rPr>
              <a:t>1</a:t>
            </a:r>
            <a:r>
              <a:rPr lang="en-US" sz="4000" dirty="0" smtClean="0"/>
              <a:t>.920</a:t>
            </a:r>
            <a:endParaRPr lang="en-US" sz="4000" dirty="0"/>
          </a:p>
        </p:txBody>
      </p:sp>
      <p:sp>
        <p:nvSpPr>
          <p:cNvPr id="13" name="TextBox 12"/>
          <p:cNvSpPr txBox="1"/>
          <p:nvPr/>
        </p:nvSpPr>
        <p:spPr>
          <a:xfrm>
            <a:off x="6235878" y="3149738"/>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677603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959114"/>
            <a:ext cx="3550972" cy="707886"/>
          </a:xfrm>
          <a:prstGeom prst="rect">
            <a:avLst/>
          </a:prstGeom>
          <a:noFill/>
        </p:spPr>
        <p:txBody>
          <a:bodyPr wrap="none" rtlCol="0">
            <a:spAutoFit/>
          </a:bodyPr>
          <a:lstStyle/>
          <a:p>
            <a:r>
              <a:rPr lang="en-US" sz="4000" dirty="0" smtClean="0"/>
              <a:t>.740 * 2 = 1.480</a:t>
            </a:r>
            <a:endParaRPr lang="en-US" sz="4000" dirty="0"/>
          </a:p>
        </p:txBody>
      </p:sp>
      <p:sp>
        <p:nvSpPr>
          <p:cNvPr id="9" name="TextBox 8"/>
          <p:cNvSpPr txBox="1"/>
          <p:nvPr/>
        </p:nvSpPr>
        <p:spPr>
          <a:xfrm>
            <a:off x="6229352" y="1925778"/>
            <a:ext cx="441146" cy="707886"/>
          </a:xfrm>
          <a:prstGeom prst="rect">
            <a:avLst/>
          </a:prstGeom>
          <a:noFill/>
        </p:spPr>
        <p:txBody>
          <a:bodyPr wrap="none" rtlCol="0">
            <a:spAutoFit/>
          </a:bodyPr>
          <a:lstStyle/>
          <a:p>
            <a:r>
              <a:rPr lang="en-US" sz="4000" dirty="0" smtClean="0"/>
              <a:t>1</a:t>
            </a:r>
            <a:endParaRPr lang="en-US" sz="4000" dirty="0"/>
          </a:p>
        </p:txBody>
      </p:sp>
      <p:sp>
        <p:nvSpPr>
          <p:cNvPr id="10" name="TextBox 9"/>
          <p:cNvSpPr txBox="1"/>
          <p:nvPr/>
        </p:nvSpPr>
        <p:spPr>
          <a:xfrm>
            <a:off x="1524000" y="2568714"/>
            <a:ext cx="3550972" cy="707886"/>
          </a:xfrm>
          <a:prstGeom prst="rect">
            <a:avLst/>
          </a:prstGeom>
          <a:noFill/>
        </p:spPr>
        <p:txBody>
          <a:bodyPr wrap="none" rtlCol="0">
            <a:spAutoFit/>
          </a:bodyPr>
          <a:lstStyle/>
          <a:p>
            <a:r>
              <a:rPr lang="en-US" sz="4000" dirty="0" smtClean="0"/>
              <a:t>.480 * 2 = 0.960</a:t>
            </a:r>
            <a:endParaRPr lang="en-US" sz="4000" dirty="0"/>
          </a:p>
        </p:txBody>
      </p:sp>
      <p:sp>
        <p:nvSpPr>
          <p:cNvPr id="11" name="TextBox 10"/>
          <p:cNvSpPr txBox="1"/>
          <p:nvPr/>
        </p:nvSpPr>
        <p:spPr>
          <a:xfrm>
            <a:off x="6234112" y="2535378"/>
            <a:ext cx="441146" cy="707886"/>
          </a:xfrm>
          <a:prstGeom prst="rect">
            <a:avLst/>
          </a:prstGeom>
          <a:noFill/>
        </p:spPr>
        <p:txBody>
          <a:bodyPr wrap="none" rtlCol="0">
            <a:spAutoFit/>
          </a:bodyPr>
          <a:lstStyle/>
          <a:p>
            <a:r>
              <a:rPr lang="en-US" sz="4000" dirty="0" smtClean="0"/>
              <a:t>0</a:t>
            </a:r>
            <a:endParaRPr lang="en-US" sz="4000" dirty="0"/>
          </a:p>
        </p:txBody>
      </p:sp>
      <p:sp>
        <p:nvSpPr>
          <p:cNvPr id="12" name="TextBox 11"/>
          <p:cNvSpPr txBox="1"/>
          <p:nvPr/>
        </p:nvSpPr>
        <p:spPr>
          <a:xfrm>
            <a:off x="1524000" y="3200400"/>
            <a:ext cx="3550972" cy="707886"/>
          </a:xfrm>
          <a:prstGeom prst="rect">
            <a:avLst/>
          </a:prstGeom>
          <a:noFill/>
        </p:spPr>
        <p:txBody>
          <a:bodyPr wrap="none" rtlCol="0">
            <a:spAutoFit/>
          </a:bodyPr>
          <a:lstStyle/>
          <a:p>
            <a:r>
              <a:rPr lang="en-US" sz="4000" dirty="0" smtClean="0"/>
              <a:t>.960 * 2 = 1.920</a:t>
            </a:r>
            <a:endParaRPr lang="en-US" sz="4000" dirty="0"/>
          </a:p>
        </p:txBody>
      </p:sp>
      <p:sp>
        <p:nvSpPr>
          <p:cNvPr id="13" name="TextBox 12"/>
          <p:cNvSpPr txBox="1"/>
          <p:nvPr/>
        </p:nvSpPr>
        <p:spPr>
          <a:xfrm>
            <a:off x="6235878" y="3149738"/>
            <a:ext cx="441146" cy="707886"/>
          </a:xfrm>
          <a:prstGeom prst="rect">
            <a:avLst/>
          </a:prstGeom>
          <a:noFill/>
        </p:spPr>
        <p:txBody>
          <a:bodyPr wrap="none" rtlCol="0">
            <a:spAutoFit/>
          </a:bodyPr>
          <a:lstStyle/>
          <a:p>
            <a:r>
              <a:rPr lang="en-US" sz="4000" dirty="0" smtClean="0"/>
              <a:t>1</a:t>
            </a:r>
            <a:endParaRPr lang="en-US" sz="4000" dirty="0"/>
          </a:p>
        </p:txBody>
      </p:sp>
      <p:sp>
        <p:nvSpPr>
          <p:cNvPr id="14" name="TextBox 13"/>
          <p:cNvSpPr txBox="1"/>
          <p:nvPr/>
        </p:nvSpPr>
        <p:spPr>
          <a:xfrm>
            <a:off x="1524000" y="3864114"/>
            <a:ext cx="3550972" cy="707886"/>
          </a:xfrm>
          <a:prstGeom prst="rect">
            <a:avLst/>
          </a:prstGeom>
          <a:noFill/>
        </p:spPr>
        <p:txBody>
          <a:bodyPr wrap="none" rtlCol="0">
            <a:spAutoFit/>
          </a:bodyPr>
          <a:lstStyle/>
          <a:p>
            <a:r>
              <a:rPr lang="en-US" sz="4000" dirty="0" smtClean="0"/>
              <a:t>.920 * 2 = </a:t>
            </a:r>
            <a:r>
              <a:rPr lang="en-US" sz="4000" dirty="0" smtClean="0">
                <a:solidFill>
                  <a:srgbClr val="FF0000"/>
                </a:solidFill>
              </a:rPr>
              <a:t>1</a:t>
            </a:r>
            <a:r>
              <a:rPr lang="en-US" sz="4000" dirty="0" smtClean="0"/>
              <a:t>.840</a:t>
            </a:r>
            <a:endParaRPr lang="en-US" sz="4000" dirty="0"/>
          </a:p>
        </p:txBody>
      </p:sp>
      <p:sp>
        <p:nvSpPr>
          <p:cNvPr id="15" name="TextBox 14"/>
          <p:cNvSpPr txBox="1"/>
          <p:nvPr/>
        </p:nvSpPr>
        <p:spPr>
          <a:xfrm>
            <a:off x="6234112" y="3810000"/>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1511124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959114"/>
            <a:ext cx="3550972" cy="707886"/>
          </a:xfrm>
          <a:prstGeom prst="rect">
            <a:avLst/>
          </a:prstGeom>
          <a:noFill/>
        </p:spPr>
        <p:txBody>
          <a:bodyPr wrap="none" rtlCol="0">
            <a:spAutoFit/>
          </a:bodyPr>
          <a:lstStyle/>
          <a:p>
            <a:r>
              <a:rPr lang="en-US" sz="4000" dirty="0" smtClean="0"/>
              <a:t>.740 * 2 = 1.480</a:t>
            </a:r>
            <a:endParaRPr lang="en-US" sz="4000" dirty="0"/>
          </a:p>
        </p:txBody>
      </p:sp>
      <p:sp>
        <p:nvSpPr>
          <p:cNvPr id="9" name="TextBox 8"/>
          <p:cNvSpPr txBox="1"/>
          <p:nvPr/>
        </p:nvSpPr>
        <p:spPr>
          <a:xfrm>
            <a:off x="6229352" y="1925778"/>
            <a:ext cx="441146" cy="707886"/>
          </a:xfrm>
          <a:prstGeom prst="rect">
            <a:avLst/>
          </a:prstGeom>
          <a:noFill/>
        </p:spPr>
        <p:txBody>
          <a:bodyPr wrap="none" rtlCol="0">
            <a:spAutoFit/>
          </a:bodyPr>
          <a:lstStyle/>
          <a:p>
            <a:r>
              <a:rPr lang="en-US" sz="4000" dirty="0" smtClean="0"/>
              <a:t>1</a:t>
            </a:r>
            <a:endParaRPr lang="en-US" sz="4000" dirty="0"/>
          </a:p>
        </p:txBody>
      </p:sp>
      <p:sp>
        <p:nvSpPr>
          <p:cNvPr id="10" name="TextBox 9"/>
          <p:cNvSpPr txBox="1"/>
          <p:nvPr/>
        </p:nvSpPr>
        <p:spPr>
          <a:xfrm>
            <a:off x="1524000" y="2568714"/>
            <a:ext cx="3550972" cy="707886"/>
          </a:xfrm>
          <a:prstGeom prst="rect">
            <a:avLst/>
          </a:prstGeom>
          <a:noFill/>
        </p:spPr>
        <p:txBody>
          <a:bodyPr wrap="none" rtlCol="0">
            <a:spAutoFit/>
          </a:bodyPr>
          <a:lstStyle/>
          <a:p>
            <a:r>
              <a:rPr lang="en-US" sz="4000" dirty="0" smtClean="0"/>
              <a:t>.480 * 2 = 0.960</a:t>
            </a:r>
            <a:endParaRPr lang="en-US" sz="4000" dirty="0"/>
          </a:p>
        </p:txBody>
      </p:sp>
      <p:sp>
        <p:nvSpPr>
          <p:cNvPr id="11" name="TextBox 10"/>
          <p:cNvSpPr txBox="1"/>
          <p:nvPr/>
        </p:nvSpPr>
        <p:spPr>
          <a:xfrm>
            <a:off x="6234112" y="2535378"/>
            <a:ext cx="441146" cy="707886"/>
          </a:xfrm>
          <a:prstGeom prst="rect">
            <a:avLst/>
          </a:prstGeom>
          <a:noFill/>
        </p:spPr>
        <p:txBody>
          <a:bodyPr wrap="none" rtlCol="0">
            <a:spAutoFit/>
          </a:bodyPr>
          <a:lstStyle/>
          <a:p>
            <a:r>
              <a:rPr lang="en-US" sz="4000" dirty="0" smtClean="0"/>
              <a:t>0</a:t>
            </a:r>
            <a:endParaRPr lang="en-US" sz="4000" dirty="0"/>
          </a:p>
        </p:txBody>
      </p:sp>
      <p:sp>
        <p:nvSpPr>
          <p:cNvPr id="12" name="TextBox 11"/>
          <p:cNvSpPr txBox="1"/>
          <p:nvPr/>
        </p:nvSpPr>
        <p:spPr>
          <a:xfrm>
            <a:off x="1524000" y="3200400"/>
            <a:ext cx="3550972" cy="707886"/>
          </a:xfrm>
          <a:prstGeom prst="rect">
            <a:avLst/>
          </a:prstGeom>
          <a:noFill/>
        </p:spPr>
        <p:txBody>
          <a:bodyPr wrap="none" rtlCol="0">
            <a:spAutoFit/>
          </a:bodyPr>
          <a:lstStyle/>
          <a:p>
            <a:r>
              <a:rPr lang="en-US" sz="4000" dirty="0" smtClean="0"/>
              <a:t>.960 * 2 = 1.920</a:t>
            </a:r>
            <a:endParaRPr lang="en-US" sz="4000" dirty="0"/>
          </a:p>
        </p:txBody>
      </p:sp>
      <p:sp>
        <p:nvSpPr>
          <p:cNvPr id="13" name="TextBox 12"/>
          <p:cNvSpPr txBox="1"/>
          <p:nvPr/>
        </p:nvSpPr>
        <p:spPr>
          <a:xfrm>
            <a:off x="6235878" y="3149738"/>
            <a:ext cx="441146" cy="707886"/>
          </a:xfrm>
          <a:prstGeom prst="rect">
            <a:avLst/>
          </a:prstGeom>
          <a:noFill/>
        </p:spPr>
        <p:txBody>
          <a:bodyPr wrap="none" rtlCol="0">
            <a:spAutoFit/>
          </a:bodyPr>
          <a:lstStyle/>
          <a:p>
            <a:r>
              <a:rPr lang="en-US" sz="4000" dirty="0" smtClean="0"/>
              <a:t>1</a:t>
            </a:r>
            <a:endParaRPr lang="en-US" sz="4000" dirty="0"/>
          </a:p>
        </p:txBody>
      </p:sp>
      <p:sp>
        <p:nvSpPr>
          <p:cNvPr id="14" name="TextBox 13"/>
          <p:cNvSpPr txBox="1"/>
          <p:nvPr/>
        </p:nvSpPr>
        <p:spPr>
          <a:xfrm>
            <a:off x="1524000" y="3864114"/>
            <a:ext cx="3550972" cy="707886"/>
          </a:xfrm>
          <a:prstGeom prst="rect">
            <a:avLst/>
          </a:prstGeom>
          <a:noFill/>
        </p:spPr>
        <p:txBody>
          <a:bodyPr wrap="none" rtlCol="0">
            <a:spAutoFit/>
          </a:bodyPr>
          <a:lstStyle/>
          <a:p>
            <a:r>
              <a:rPr lang="en-US" sz="4000" dirty="0" smtClean="0"/>
              <a:t>.920 * 2 = 1.840</a:t>
            </a:r>
            <a:endParaRPr lang="en-US" sz="4000" dirty="0"/>
          </a:p>
        </p:txBody>
      </p:sp>
      <p:sp>
        <p:nvSpPr>
          <p:cNvPr id="15" name="TextBox 14"/>
          <p:cNvSpPr txBox="1"/>
          <p:nvPr/>
        </p:nvSpPr>
        <p:spPr>
          <a:xfrm>
            <a:off x="6234112" y="3810000"/>
            <a:ext cx="441146" cy="707886"/>
          </a:xfrm>
          <a:prstGeom prst="rect">
            <a:avLst/>
          </a:prstGeom>
          <a:noFill/>
        </p:spPr>
        <p:txBody>
          <a:bodyPr wrap="none" rtlCol="0">
            <a:spAutoFit/>
          </a:bodyPr>
          <a:lstStyle/>
          <a:p>
            <a:r>
              <a:rPr lang="en-US" sz="4000" dirty="0" smtClean="0"/>
              <a:t>1</a:t>
            </a:r>
            <a:endParaRPr lang="en-US" sz="4000" dirty="0"/>
          </a:p>
        </p:txBody>
      </p:sp>
      <p:sp>
        <p:nvSpPr>
          <p:cNvPr id="16" name="TextBox 15"/>
          <p:cNvSpPr txBox="1"/>
          <p:nvPr/>
        </p:nvSpPr>
        <p:spPr>
          <a:xfrm>
            <a:off x="1524000" y="4495800"/>
            <a:ext cx="3550972" cy="707886"/>
          </a:xfrm>
          <a:prstGeom prst="rect">
            <a:avLst/>
          </a:prstGeom>
          <a:noFill/>
        </p:spPr>
        <p:txBody>
          <a:bodyPr wrap="none" rtlCol="0">
            <a:spAutoFit/>
          </a:bodyPr>
          <a:lstStyle/>
          <a:p>
            <a:r>
              <a:rPr lang="en-US" sz="4000" dirty="0" smtClean="0"/>
              <a:t>.840 * 2 = </a:t>
            </a:r>
            <a:r>
              <a:rPr lang="en-US" sz="4000" dirty="0" smtClean="0">
                <a:solidFill>
                  <a:srgbClr val="FF0000"/>
                </a:solidFill>
              </a:rPr>
              <a:t>1</a:t>
            </a:r>
            <a:r>
              <a:rPr lang="en-US" sz="4000" dirty="0" smtClean="0"/>
              <a:t>.680</a:t>
            </a:r>
            <a:endParaRPr lang="en-US" sz="4000" dirty="0"/>
          </a:p>
        </p:txBody>
      </p:sp>
      <p:sp>
        <p:nvSpPr>
          <p:cNvPr id="17" name="TextBox 16"/>
          <p:cNvSpPr txBox="1"/>
          <p:nvPr/>
        </p:nvSpPr>
        <p:spPr>
          <a:xfrm>
            <a:off x="6235878" y="4473714"/>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3332785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9798"/>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12288"/>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597312"/>
            <a:ext cx="3550972" cy="707886"/>
          </a:xfrm>
          <a:prstGeom prst="rect">
            <a:avLst/>
          </a:prstGeom>
          <a:noFill/>
        </p:spPr>
        <p:txBody>
          <a:bodyPr wrap="none" rtlCol="0">
            <a:spAutoFit/>
          </a:bodyPr>
          <a:lstStyle/>
          <a:p>
            <a:r>
              <a:rPr lang="en-US" sz="4000" dirty="0" smtClean="0"/>
              <a:t>.870 * 2 = 1.740</a:t>
            </a:r>
            <a:endParaRPr lang="en-US" sz="4000" dirty="0"/>
          </a:p>
        </p:txBody>
      </p:sp>
      <p:sp>
        <p:nvSpPr>
          <p:cNvPr id="7" name="TextBox 6"/>
          <p:cNvSpPr txBox="1"/>
          <p:nvPr/>
        </p:nvSpPr>
        <p:spPr>
          <a:xfrm>
            <a:off x="6202542" y="568736"/>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24000" y="1206912"/>
            <a:ext cx="3550972" cy="707886"/>
          </a:xfrm>
          <a:prstGeom prst="rect">
            <a:avLst/>
          </a:prstGeom>
          <a:noFill/>
        </p:spPr>
        <p:txBody>
          <a:bodyPr wrap="none" rtlCol="0">
            <a:spAutoFit/>
          </a:bodyPr>
          <a:lstStyle/>
          <a:p>
            <a:r>
              <a:rPr lang="en-US" sz="4000" dirty="0" smtClean="0"/>
              <a:t>.740 * 2 = 1.480</a:t>
            </a:r>
            <a:endParaRPr lang="en-US" sz="4000" dirty="0"/>
          </a:p>
        </p:txBody>
      </p:sp>
      <p:sp>
        <p:nvSpPr>
          <p:cNvPr id="9" name="TextBox 8"/>
          <p:cNvSpPr txBox="1"/>
          <p:nvPr/>
        </p:nvSpPr>
        <p:spPr>
          <a:xfrm>
            <a:off x="6229352" y="1173576"/>
            <a:ext cx="441146" cy="707886"/>
          </a:xfrm>
          <a:prstGeom prst="rect">
            <a:avLst/>
          </a:prstGeom>
          <a:noFill/>
        </p:spPr>
        <p:txBody>
          <a:bodyPr wrap="none" rtlCol="0">
            <a:spAutoFit/>
          </a:bodyPr>
          <a:lstStyle/>
          <a:p>
            <a:r>
              <a:rPr lang="en-US" sz="4000" dirty="0" smtClean="0"/>
              <a:t>1</a:t>
            </a:r>
            <a:endParaRPr lang="en-US" sz="4000" dirty="0"/>
          </a:p>
        </p:txBody>
      </p:sp>
      <p:sp>
        <p:nvSpPr>
          <p:cNvPr id="10" name="TextBox 9"/>
          <p:cNvSpPr txBox="1"/>
          <p:nvPr/>
        </p:nvSpPr>
        <p:spPr>
          <a:xfrm>
            <a:off x="1524000" y="1816512"/>
            <a:ext cx="3550972" cy="707886"/>
          </a:xfrm>
          <a:prstGeom prst="rect">
            <a:avLst/>
          </a:prstGeom>
          <a:noFill/>
        </p:spPr>
        <p:txBody>
          <a:bodyPr wrap="none" rtlCol="0">
            <a:spAutoFit/>
          </a:bodyPr>
          <a:lstStyle/>
          <a:p>
            <a:r>
              <a:rPr lang="en-US" sz="4000" dirty="0" smtClean="0"/>
              <a:t>.480 * 2 = 0.960</a:t>
            </a:r>
            <a:endParaRPr lang="en-US" sz="4000" dirty="0"/>
          </a:p>
        </p:txBody>
      </p:sp>
      <p:sp>
        <p:nvSpPr>
          <p:cNvPr id="11" name="TextBox 10"/>
          <p:cNvSpPr txBox="1"/>
          <p:nvPr/>
        </p:nvSpPr>
        <p:spPr>
          <a:xfrm>
            <a:off x="6234112" y="1783176"/>
            <a:ext cx="441146" cy="707886"/>
          </a:xfrm>
          <a:prstGeom prst="rect">
            <a:avLst/>
          </a:prstGeom>
          <a:noFill/>
        </p:spPr>
        <p:txBody>
          <a:bodyPr wrap="none" rtlCol="0">
            <a:spAutoFit/>
          </a:bodyPr>
          <a:lstStyle/>
          <a:p>
            <a:r>
              <a:rPr lang="en-US" sz="4000" dirty="0" smtClean="0"/>
              <a:t>0</a:t>
            </a:r>
            <a:endParaRPr lang="en-US" sz="4000" dirty="0"/>
          </a:p>
        </p:txBody>
      </p:sp>
      <p:sp>
        <p:nvSpPr>
          <p:cNvPr id="12" name="TextBox 11"/>
          <p:cNvSpPr txBox="1"/>
          <p:nvPr/>
        </p:nvSpPr>
        <p:spPr>
          <a:xfrm>
            <a:off x="1524000" y="2448198"/>
            <a:ext cx="3550972" cy="707886"/>
          </a:xfrm>
          <a:prstGeom prst="rect">
            <a:avLst/>
          </a:prstGeom>
          <a:noFill/>
        </p:spPr>
        <p:txBody>
          <a:bodyPr wrap="none" rtlCol="0">
            <a:spAutoFit/>
          </a:bodyPr>
          <a:lstStyle/>
          <a:p>
            <a:r>
              <a:rPr lang="en-US" sz="4000" dirty="0" smtClean="0"/>
              <a:t>.960 * 2 = 1.920</a:t>
            </a:r>
            <a:endParaRPr lang="en-US" sz="4000" dirty="0"/>
          </a:p>
        </p:txBody>
      </p:sp>
      <p:sp>
        <p:nvSpPr>
          <p:cNvPr id="13" name="TextBox 12"/>
          <p:cNvSpPr txBox="1"/>
          <p:nvPr/>
        </p:nvSpPr>
        <p:spPr>
          <a:xfrm>
            <a:off x="6235878" y="2397536"/>
            <a:ext cx="441146" cy="707886"/>
          </a:xfrm>
          <a:prstGeom prst="rect">
            <a:avLst/>
          </a:prstGeom>
          <a:noFill/>
        </p:spPr>
        <p:txBody>
          <a:bodyPr wrap="none" rtlCol="0">
            <a:spAutoFit/>
          </a:bodyPr>
          <a:lstStyle/>
          <a:p>
            <a:r>
              <a:rPr lang="en-US" sz="4000" dirty="0" smtClean="0"/>
              <a:t>1</a:t>
            </a:r>
            <a:endParaRPr lang="en-US" sz="4000" dirty="0"/>
          </a:p>
        </p:txBody>
      </p:sp>
      <p:sp>
        <p:nvSpPr>
          <p:cNvPr id="14" name="TextBox 13"/>
          <p:cNvSpPr txBox="1"/>
          <p:nvPr/>
        </p:nvSpPr>
        <p:spPr>
          <a:xfrm>
            <a:off x="1524000" y="3111912"/>
            <a:ext cx="3550972" cy="707886"/>
          </a:xfrm>
          <a:prstGeom prst="rect">
            <a:avLst/>
          </a:prstGeom>
          <a:noFill/>
        </p:spPr>
        <p:txBody>
          <a:bodyPr wrap="none" rtlCol="0">
            <a:spAutoFit/>
          </a:bodyPr>
          <a:lstStyle/>
          <a:p>
            <a:r>
              <a:rPr lang="en-US" sz="4000" dirty="0" smtClean="0"/>
              <a:t>.920 * 2 = 1.840</a:t>
            </a:r>
            <a:endParaRPr lang="en-US" sz="4000" dirty="0"/>
          </a:p>
        </p:txBody>
      </p:sp>
      <p:sp>
        <p:nvSpPr>
          <p:cNvPr id="15" name="TextBox 14"/>
          <p:cNvSpPr txBox="1"/>
          <p:nvPr/>
        </p:nvSpPr>
        <p:spPr>
          <a:xfrm>
            <a:off x="6234112" y="3057798"/>
            <a:ext cx="441146" cy="707886"/>
          </a:xfrm>
          <a:prstGeom prst="rect">
            <a:avLst/>
          </a:prstGeom>
          <a:noFill/>
        </p:spPr>
        <p:txBody>
          <a:bodyPr wrap="none" rtlCol="0">
            <a:spAutoFit/>
          </a:bodyPr>
          <a:lstStyle/>
          <a:p>
            <a:r>
              <a:rPr lang="en-US" sz="4000" dirty="0" smtClean="0"/>
              <a:t>1</a:t>
            </a:r>
            <a:endParaRPr lang="en-US" sz="4000" dirty="0"/>
          </a:p>
        </p:txBody>
      </p:sp>
      <p:sp>
        <p:nvSpPr>
          <p:cNvPr id="16" name="TextBox 15"/>
          <p:cNvSpPr txBox="1"/>
          <p:nvPr/>
        </p:nvSpPr>
        <p:spPr>
          <a:xfrm>
            <a:off x="1524000" y="3743598"/>
            <a:ext cx="3550972" cy="707886"/>
          </a:xfrm>
          <a:prstGeom prst="rect">
            <a:avLst/>
          </a:prstGeom>
          <a:noFill/>
        </p:spPr>
        <p:txBody>
          <a:bodyPr wrap="none" rtlCol="0">
            <a:spAutoFit/>
          </a:bodyPr>
          <a:lstStyle/>
          <a:p>
            <a:r>
              <a:rPr lang="en-US" sz="4000" dirty="0" smtClean="0"/>
              <a:t>.840 * 2 = 1.680</a:t>
            </a:r>
            <a:endParaRPr lang="en-US" sz="4000" dirty="0"/>
          </a:p>
        </p:txBody>
      </p:sp>
      <p:sp>
        <p:nvSpPr>
          <p:cNvPr id="17" name="TextBox 16"/>
          <p:cNvSpPr txBox="1"/>
          <p:nvPr/>
        </p:nvSpPr>
        <p:spPr>
          <a:xfrm>
            <a:off x="6235878" y="3721512"/>
            <a:ext cx="441146" cy="707886"/>
          </a:xfrm>
          <a:prstGeom prst="rect">
            <a:avLst/>
          </a:prstGeom>
          <a:noFill/>
        </p:spPr>
        <p:txBody>
          <a:bodyPr wrap="none" rtlCol="0">
            <a:spAutoFit/>
          </a:bodyPr>
          <a:lstStyle/>
          <a:p>
            <a:r>
              <a:rPr lang="en-US" sz="4000" dirty="0" smtClean="0"/>
              <a:t>1</a:t>
            </a:r>
            <a:endParaRPr lang="en-US" sz="4000" dirty="0"/>
          </a:p>
        </p:txBody>
      </p:sp>
      <p:sp>
        <p:nvSpPr>
          <p:cNvPr id="2" name="TextBox 1"/>
          <p:cNvSpPr txBox="1"/>
          <p:nvPr/>
        </p:nvSpPr>
        <p:spPr>
          <a:xfrm>
            <a:off x="685800" y="4953000"/>
            <a:ext cx="8018542" cy="1569660"/>
          </a:xfrm>
          <a:prstGeom prst="rect">
            <a:avLst/>
          </a:prstGeom>
          <a:noFill/>
        </p:spPr>
        <p:txBody>
          <a:bodyPr wrap="none" rtlCol="0">
            <a:spAutoFit/>
          </a:bodyPr>
          <a:lstStyle/>
          <a:p>
            <a:r>
              <a:rPr lang="en-US" dirty="0" smtClean="0"/>
              <a:t>In this example, the fractional  part of the result will never equal</a:t>
            </a:r>
          </a:p>
          <a:p>
            <a:r>
              <a:rPr lang="en-US" dirty="0" smtClean="0"/>
              <a:t>zero so the multiplication will continue indefinitely. Therefore </a:t>
            </a:r>
          </a:p>
          <a:p>
            <a:r>
              <a:rPr lang="en-US" dirty="0" smtClean="0"/>
              <a:t>.435 = .0110111… A computer would limit the size of this </a:t>
            </a:r>
          </a:p>
          <a:p>
            <a:r>
              <a:rPr lang="en-US" dirty="0" smtClean="0"/>
              <a:t>number to the amount of memory allocated to store it.</a:t>
            </a:r>
            <a:endParaRPr lang="en-US" dirty="0"/>
          </a:p>
        </p:txBody>
      </p:sp>
      <p:sp>
        <p:nvSpPr>
          <p:cNvPr id="3" name="TextBox 2"/>
          <p:cNvSpPr txBox="1"/>
          <p:nvPr/>
        </p:nvSpPr>
        <p:spPr>
          <a:xfrm>
            <a:off x="1524000" y="4415135"/>
            <a:ext cx="1826141" cy="461665"/>
          </a:xfrm>
          <a:prstGeom prst="rect">
            <a:avLst/>
          </a:prstGeom>
          <a:noFill/>
        </p:spPr>
        <p:txBody>
          <a:bodyPr wrap="none" rtlCol="0">
            <a:spAutoFit/>
          </a:bodyPr>
          <a:lstStyle/>
          <a:p>
            <a:r>
              <a:rPr lang="en-US" dirty="0" smtClean="0">
                <a:solidFill>
                  <a:srgbClr val="FF0000"/>
                </a:solidFill>
              </a:rPr>
              <a:t>and so on . . .</a:t>
            </a:r>
            <a:endParaRPr lang="en-US" dirty="0">
              <a:solidFill>
                <a:srgbClr val="FF0000"/>
              </a:solidFill>
            </a:endParaRPr>
          </a:p>
        </p:txBody>
      </p:sp>
    </p:spTree>
    <p:extLst>
      <p:ext uri="{BB962C8B-B14F-4D97-AF65-F5344CB8AC3E}">
        <p14:creationId xmlns:p14="http://schemas.microsoft.com/office/powerpoint/2010/main" val="268381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21784" y="228600"/>
            <a:ext cx="8165015" cy="21050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2800" dirty="0" smtClean="0"/>
              <a:t>Recall that to convert a whole number from base 10 to base 2 we divide by 2 recording the remainder as the next digit to the left in the result, and continuing to divide the quotient by the new base until the quotient becomes zero.</a:t>
            </a:r>
          </a:p>
        </p:txBody>
      </p:sp>
      <p:graphicFrame>
        <p:nvGraphicFramePr>
          <p:cNvPr id="4" name="Object 3"/>
          <p:cNvGraphicFramePr>
            <a:graphicFrameLocks noChangeAspect="1"/>
          </p:cNvGraphicFramePr>
          <p:nvPr>
            <p:extLst>
              <p:ext uri="{D42A27DB-BD31-4B8C-83A1-F6EECF244321}">
                <p14:modId xmlns:p14="http://schemas.microsoft.com/office/powerpoint/2010/main" val="2165224094"/>
              </p:ext>
            </p:extLst>
          </p:nvPr>
        </p:nvGraphicFramePr>
        <p:xfrm>
          <a:off x="2819400" y="5851525"/>
          <a:ext cx="1339850" cy="777875"/>
        </p:xfrm>
        <a:graphic>
          <a:graphicData uri="http://schemas.openxmlformats.org/presentationml/2006/ole">
            <mc:AlternateContent xmlns:mc="http://schemas.openxmlformats.org/markup-compatibility/2006">
              <mc:Choice xmlns:v="urn:schemas-microsoft-com:vml" Requires="v">
                <p:oleObj spid="_x0000_s6212" name="Equation" r:id="rId3" imgW="393529" imgH="228501" progId="">
                  <p:embed/>
                </p:oleObj>
              </mc:Choice>
              <mc:Fallback>
                <p:oleObj name="Equation" r:id="rId3" imgW="393529" imgH="22850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5851525"/>
                        <a:ext cx="133985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68066380"/>
              </p:ext>
            </p:extLst>
          </p:nvPr>
        </p:nvGraphicFramePr>
        <p:xfrm>
          <a:off x="2960688" y="5232400"/>
          <a:ext cx="2957512" cy="852488"/>
        </p:xfrm>
        <a:graphic>
          <a:graphicData uri="http://schemas.openxmlformats.org/presentationml/2006/ole">
            <mc:AlternateContent xmlns:mc="http://schemas.openxmlformats.org/markup-compatibility/2006">
              <mc:Choice xmlns:v="urn:schemas-microsoft-com:vml" Requires="v">
                <p:oleObj spid="_x0000_s6213" name="Equation" r:id="rId5" imgW="838200" imgH="241300" progId="">
                  <p:embed/>
                </p:oleObj>
              </mc:Choice>
              <mc:Fallback>
                <p:oleObj name="Equation" r:id="rId5" imgW="838200" imgH="2413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0688" y="5232400"/>
                        <a:ext cx="2957512"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989998585"/>
              </p:ext>
            </p:extLst>
          </p:nvPr>
        </p:nvGraphicFramePr>
        <p:xfrm>
          <a:off x="3071813" y="4556125"/>
          <a:ext cx="2947987" cy="935038"/>
        </p:xfrm>
        <a:graphic>
          <a:graphicData uri="http://schemas.openxmlformats.org/presentationml/2006/ole">
            <mc:AlternateContent xmlns:mc="http://schemas.openxmlformats.org/markup-compatibility/2006">
              <mc:Choice xmlns:v="urn:schemas-microsoft-com:vml" Requires="v">
                <p:oleObj spid="_x0000_s6214" name="Equation" r:id="rId7" imgW="761669" imgH="241195" progId="">
                  <p:embed/>
                </p:oleObj>
              </mc:Choice>
              <mc:Fallback>
                <p:oleObj name="Equation" r:id="rId7" imgW="761669" imgH="241195"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1813" y="4556125"/>
                        <a:ext cx="2947987"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770061353"/>
              </p:ext>
            </p:extLst>
          </p:nvPr>
        </p:nvGraphicFramePr>
        <p:xfrm>
          <a:off x="3246438" y="3860800"/>
          <a:ext cx="2773362" cy="941388"/>
        </p:xfrm>
        <a:graphic>
          <a:graphicData uri="http://schemas.openxmlformats.org/presentationml/2006/ole">
            <mc:AlternateContent xmlns:mc="http://schemas.openxmlformats.org/markup-compatibility/2006">
              <mc:Choice xmlns:v="urn:schemas-microsoft-com:vml" Requires="v">
                <p:oleObj spid="_x0000_s6215" name="Equation" r:id="rId9" imgW="710891" imgH="241195" progId="">
                  <p:embed/>
                </p:oleObj>
              </mc:Choice>
              <mc:Fallback>
                <p:oleObj name="Equation" r:id="rId9" imgW="710891" imgH="241195"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46438" y="3860800"/>
                        <a:ext cx="2773362"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86983281"/>
              </p:ext>
            </p:extLst>
          </p:nvPr>
        </p:nvGraphicFramePr>
        <p:xfrm>
          <a:off x="3424238" y="3141663"/>
          <a:ext cx="2519362" cy="977900"/>
        </p:xfrm>
        <a:graphic>
          <a:graphicData uri="http://schemas.openxmlformats.org/presentationml/2006/ole">
            <mc:AlternateContent xmlns:mc="http://schemas.openxmlformats.org/markup-compatibility/2006">
              <mc:Choice xmlns:v="urn:schemas-microsoft-com:vml" Requires="v">
                <p:oleObj spid="_x0000_s6216" name="Equation" r:id="rId11" imgW="622030" imgH="241195" progId="">
                  <p:embed/>
                </p:oleObj>
              </mc:Choice>
              <mc:Fallback>
                <p:oleObj name="Equation" r:id="rId11" imgW="622030" imgH="241195"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4238" y="3141663"/>
                        <a:ext cx="2519362"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213193050"/>
              </p:ext>
            </p:extLst>
          </p:nvPr>
        </p:nvGraphicFramePr>
        <p:xfrm>
          <a:off x="4110038" y="2593975"/>
          <a:ext cx="1833562" cy="815975"/>
        </p:xfrm>
        <a:graphic>
          <a:graphicData uri="http://schemas.openxmlformats.org/presentationml/2006/ole">
            <mc:AlternateContent xmlns:mc="http://schemas.openxmlformats.org/markup-compatibility/2006">
              <mc:Choice xmlns:v="urn:schemas-microsoft-com:vml" Requires="v">
                <p:oleObj spid="_x0000_s6217" name="Equation" r:id="rId13" imgW="457002" imgH="203112" progId="">
                  <p:embed/>
                </p:oleObj>
              </mc:Choice>
              <mc:Fallback>
                <p:oleObj name="Equation" r:id="rId13" imgW="457002" imgH="203112"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10038" y="2593975"/>
                        <a:ext cx="183356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a:off x="6858000" y="2651125"/>
            <a:ext cx="0" cy="32004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178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21782" y="152400"/>
            <a:ext cx="8165015" cy="2971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2800" dirty="0" smtClean="0"/>
              <a:t>Converting the fractional part is similar, but we </a:t>
            </a:r>
            <a:r>
              <a:rPr lang="en-US" sz="2800" b="1" dirty="0" smtClean="0"/>
              <a:t>multiply </a:t>
            </a:r>
            <a:r>
              <a:rPr lang="en-US" sz="2800" dirty="0" smtClean="0"/>
              <a:t>by 2 rather than dividing. The carry from the multiplication becomes the next digit to the right in the answer. The fractional part of the result is then multiplied by the new base. This process continues until the fractional part of the result is zero.</a:t>
            </a:r>
          </a:p>
        </p:txBody>
      </p:sp>
      <p:sp>
        <p:nvSpPr>
          <p:cNvPr id="2" name="TextBox 1"/>
          <p:cNvSpPr txBox="1"/>
          <p:nvPr/>
        </p:nvSpPr>
        <p:spPr>
          <a:xfrm>
            <a:off x="558780" y="4724400"/>
            <a:ext cx="5156220" cy="646331"/>
          </a:xfrm>
          <a:prstGeom prst="rect">
            <a:avLst/>
          </a:prstGeom>
          <a:noFill/>
        </p:spPr>
        <p:txBody>
          <a:bodyPr wrap="none" rtlCol="0">
            <a:spAutoFit/>
          </a:bodyPr>
          <a:lstStyle/>
          <a:p>
            <a:r>
              <a:rPr lang="en-US" sz="3600" dirty="0" smtClean="0"/>
              <a:t>Let’s convert .75 to binary.</a:t>
            </a:r>
            <a:endParaRPr lang="en-US" sz="3600" dirty="0"/>
          </a:p>
        </p:txBody>
      </p:sp>
    </p:spTree>
    <p:extLst>
      <p:ext uri="{BB962C8B-B14F-4D97-AF65-F5344CB8AC3E}">
        <p14:creationId xmlns:p14="http://schemas.microsoft.com/office/powerpoint/2010/main" val="3908157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040984" cy="954107"/>
          </a:xfrm>
          <a:prstGeom prst="rect">
            <a:avLst/>
          </a:prstGeom>
          <a:noFill/>
        </p:spPr>
        <p:txBody>
          <a:bodyPr wrap="none" rtlCol="0">
            <a:spAutoFit/>
          </a:bodyPr>
          <a:lstStyle/>
          <a:p>
            <a:r>
              <a:rPr lang="en-US" sz="2800" b="1" dirty="0" smtClean="0"/>
              <a:t>Step 1</a:t>
            </a:r>
            <a:r>
              <a:rPr lang="en-US" sz="2800" dirty="0" smtClean="0"/>
              <a:t>: Multiply fraction (.75) by 2 and store  number </a:t>
            </a:r>
          </a:p>
          <a:p>
            <a:r>
              <a:rPr lang="en-US" sz="2800" dirty="0"/>
              <a:t> </a:t>
            </a:r>
            <a:r>
              <a:rPr lang="en-US" sz="2800" dirty="0" smtClean="0"/>
              <a:t>            to left of decimal.</a:t>
            </a:r>
            <a:endParaRPr lang="en-US" sz="2800" dirty="0"/>
          </a:p>
        </p:txBody>
      </p:sp>
      <p:sp>
        <p:nvSpPr>
          <p:cNvPr id="4" name="TextBox 3"/>
          <p:cNvSpPr txBox="1"/>
          <p:nvPr/>
        </p:nvSpPr>
        <p:spPr>
          <a:xfrm>
            <a:off x="1502300" y="2209800"/>
            <a:ext cx="3038011" cy="707886"/>
          </a:xfrm>
          <a:prstGeom prst="rect">
            <a:avLst/>
          </a:prstGeom>
          <a:noFill/>
        </p:spPr>
        <p:txBody>
          <a:bodyPr wrap="none" rtlCol="0">
            <a:spAutoFit/>
          </a:bodyPr>
          <a:lstStyle/>
          <a:p>
            <a:r>
              <a:rPr lang="en-US" sz="4000" dirty="0" smtClean="0"/>
              <a:t>.75 * 2 = 1.50</a:t>
            </a:r>
            <a:endParaRPr lang="en-US" sz="4000" dirty="0"/>
          </a:p>
        </p:txBody>
      </p:sp>
      <p:sp>
        <p:nvSpPr>
          <p:cNvPr id="5" name="TextBox 4"/>
          <p:cNvSpPr txBox="1"/>
          <p:nvPr/>
        </p:nvSpPr>
        <p:spPr>
          <a:xfrm>
            <a:off x="6264454" y="2187714"/>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cxnSp>
        <p:nvCxnSpPr>
          <p:cNvPr id="9" name="Straight Connector 8"/>
          <p:cNvCxnSpPr/>
          <p:nvPr/>
        </p:nvCxnSpPr>
        <p:spPr>
          <a:xfrm>
            <a:off x="3657600" y="1828800"/>
            <a:ext cx="0" cy="38100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657600" y="1828800"/>
            <a:ext cx="282742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5" idx="0"/>
          </p:cNvCxnSpPr>
          <p:nvPr/>
        </p:nvCxnSpPr>
        <p:spPr>
          <a:xfrm>
            <a:off x="6485027" y="1828800"/>
            <a:ext cx="0" cy="411480"/>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14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246168" cy="954107"/>
          </a:xfrm>
          <a:prstGeom prst="rect">
            <a:avLst/>
          </a:prstGeom>
          <a:noFill/>
        </p:spPr>
        <p:txBody>
          <a:bodyPr wrap="none" rtlCol="0">
            <a:spAutoFit/>
          </a:bodyPr>
          <a:lstStyle/>
          <a:p>
            <a:r>
              <a:rPr lang="en-US" sz="2800" b="1" dirty="0" smtClean="0"/>
              <a:t>Step 2</a:t>
            </a:r>
            <a:r>
              <a:rPr lang="en-US" sz="2800" dirty="0" smtClean="0"/>
              <a:t>: Multiply fraction part of previous multiplication</a:t>
            </a:r>
          </a:p>
          <a:p>
            <a:r>
              <a:rPr lang="en-US" sz="2800" dirty="0"/>
              <a:t> </a:t>
            </a:r>
            <a:r>
              <a:rPr lang="en-US" sz="2800" dirty="0" smtClean="0"/>
              <a:t>            by 2 and again store number to left of decimal.</a:t>
            </a:r>
            <a:endParaRPr lang="en-US" sz="2800" dirty="0"/>
          </a:p>
        </p:txBody>
      </p:sp>
      <p:sp>
        <p:nvSpPr>
          <p:cNvPr id="4" name="TextBox 3"/>
          <p:cNvSpPr txBox="1"/>
          <p:nvPr/>
        </p:nvSpPr>
        <p:spPr>
          <a:xfrm>
            <a:off x="1502299" y="2222569"/>
            <a:ext cx="3038011" cy="707886"/>
          </a:xfrm>
          <a:prstGeom prst="rect">
            <a:avLst/>
          </a:prstGeom>
          <a:noFill/>
        </p:spPr>
        <p:txBody>
          <a:bodyPr wrap="none" rtlCol="0">
            <a:spAutoFit/>
          </a:bodyPr>
          <a:lstStyle/>
          <a:p>
            <a:r>
              <a:rPr lang="en-US" sz="4000" dirty="0" smtClean="0"/>
              <a:t>.75 * 2 = 1.</a:t>
            </a:r>
            <a:r>
              <a:rPr lang="en-US" sz="4000" dirty="0" smtClean="0">
                <a:solidFill>
                  <a:srgbClr val="FF0000"/>
                </a:solidFill>
              </a:rPr>
              <a:t>50</a:t>
            </a:r>
            <a:endParaRPr lang="en-US" sz="4000" dirty="0">
              <a:solidFill>
                <a:srgbClr val="FF0000"/>
              </a:solidFill>
            </a:endParaRPr>
          </a:p>
        </p:txBody>
      </p:sp>
      <p:sp>
        <p:nvSpPr>
          <p:cNvPr id="5" name="TextBox 4"/>
          <p:cNvSpPr txBox="1"/>
          <p:nvPr/>
        </p:nvSpPr>
        <p:spPr>
          <a:xfrm>
            <a:off x="6264454" y="2187714"/>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05413" y="2971800"/>
            <a:ext cx="3038011" cy="707886"/>
          </a:xfrm>
          <a:prstGeom prst="rect">
            <a:avLst/>
          </a:prstGeom>
          <a:noFill/>
        </p:spPr>
        <p:txBody>
          <a:bodyPr wrap="none" rtlCol="0">
            <a:spAutoFit/>
          </a:bodyPr>
          <a:lstStyle/>
          <a:p>
            <a:r>
              <a:rPr lang="en-US" sz="4000" dirty="0" smtClean="0">
                <a:solidFill>
                  <a:srgbClr val="FF0000"/>
                </a:solidFill>
              </a:rPr>
              <a:t>.50 </a:t>
            </a:r>
            <a:r>
              <a:rPr lang="en-US" sz="4000" dirty="0" smtClean="0"/>
              <a:t>* 2 = 1.00</a:t>
            </a:r>
            <a:endParaRPr lang="en-US" sz="4000" dirty="0"/>
          </a:p>
        </p:txBody>
      </p:sp>
      <p:sp>
        <p:nvSpPr>
          <p:cNvPr id="10" name="TextBox 9"/>
          <p:cNvSpPr txBox="1"/>
          <p:nvPr/>
        </p:nvSpPr>
        <p:spPr>
          <a:xfrm>
            <a:off x="6278742" y="2925906"/>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287469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6962162" cy="954107"/>
          </a:xfrm>
          <a:prstGeom prst="rect">
            <a:avLst/>
          </a:prstGeom>
          <a:noFill/>
        </p:spPr>
        <p:txBody>
          <a:bodyPr wrap="none" rtlCol="0">
            <a:spAutoFit/>
          </a:bodyPr>
          <a:lstStyle/>
          <a:p>
            <a:r>
              <a:rPr lang="en-US" sz="2800" b="1" dirty="0" smtClean="0"/>
              <a:t>Step 3</a:t>
            </a:r>
            <a:r>
              <a:rPr lang="en-US" sz="2800" dirty="0" smtClean="0"/>
              <a:t>: Process continues until fraction part of </a:t>
            </a:r>
          </a:p>
          <a:p>
            <a:r>
              <a:rPr lang="en-US" sz="2800" dirty="0"/>
              <a:t> </a:t>
            </a:r>
            <a:r>
              <a:rPr lang="en-US" sz="2800" dirty="0" smtClean="0"/>
              <a:t>            multiplication result equals 0.</a:t>
            </a:r>
            <a:endParaRPr lang="en-US" sz="2800" dirty="0"/>
          </a:p>
        </p:txBody>
      </p:sp>
      <p:sp>
        <p:nvSpPr>
          <p:cNvPr id="4" name="TextBox 3"/>
          <p:cNvSpPr txBox="1"/>
          <p:nvPr/>
        </p:nvSpPr>
        <p:spPr>
          <a:xfrm>
            <a:off x="1502299" y="2222569"/>
            <a:ext cx="3038011" cy="707886"/>
          </a:xfrm>
          <a:prstGeom prst="rect">
            <a:avLst/>
          </a:prstGeom>
          <a:noFill/>
        </p:spPr>
        <p:txBody>
          <a:bodyPr wrap="none" rtlCol="0">
            <a:spAutoFit/>
          </a:bodyPr>
          <a:lstStyle/>
          <a:p>
            <a:r>
              <a:rPr lang="en-US" sz="4000" dirty="0" smtClean="0"/>
              <a:t>.75 * 2 = 1.50</a:t>
            </a:r>
            <a:endParaRPr lang="en-US" sz="4000" dirty="0"/>
          </a:p>
        </p:txBody>
      </p:sp>
      <p:sp>
        <p:nvSpPr>
          <p:cNvPr id="5" name="TextBox 4"/>
          <p:cNvSpPr txBox="1"/>
          <p:nvPr/>
        </p:nvSpPr>
        <p:spPr>
          <a:xfrm>
            <a:off x="6264454" y="2187714"/>
            <a:ext cx="441146" cy="707886"/>
          </a:xfrm>
          <a:prstGeom prst="rect">
            <a:avLst/>
          </a:prstGeom>
          <a:noFill/>
        </p:spPr>
        <p:txBody>
          <a:bodyPr wrap="none" rtlCol="0">
            <a:spAutoFit/>
          </a:bodyPr>
          <a:lstStyle/>
          <a:p>
            <a:r>
              <a:rPr lang="en-US" sz="4000" dirty="0" smtClean="0"/>
              <a:t>1</a:t>
            </a:r>
            <a:endParaRPr lang="en-US" sz="4000" dirty="0"/>
          </a:p>
        </p:txBody>
      </p:sp>
      <p:sp>
        <p:nvSpPr>
          <p:cNvPr id="8" name="TextBox 7"/>
          <p:cNvSpPr txBox="1"/>
          <p:nvPr/>
        </p:nvSpPr>
        <p:spPr>
          <a:xfrm>
            <a:off x="1502298" y="2971800"/>
            <a:ext cx="3038011" cy="707886"/>
          </a:xfrm>
          <a:prstGeom prst="rect">
            <a:avLst/>
          </a:prstGeom>
          <a:noFill/>
        </p:spPr>
        <p:txBody>
          <a:bodyPr wrap="none" rtlCol="0">
            <a:spAutoFit/>
          </a:bodyPr>
          <a:lstStyle/>
          <a:p>
            <a:r>
              <a:rPr lang="en-US" sz="4000" dirty="0" smtClean="0"/>
              <a:t>.50 * 2 = 1.</a:t>
            </a:r>
            <a:r>
              <a:rPr lang="en-US" sz="4000" dirty="0" smtClean="0">
                <a:solidFill>
                  <a:srgbClr val="FF0000"/>
                </a:solidFill>
              </a:rPr>
              <a:t>00</a:t>
            </a:r>
            <a:endParaRPr lang="en-US" sz="4000" dirty="0">
              <a:solidFill>
                <a:srgbClr val="FF0000"/>
              </a:solidFill>
            </a:endParaRPr>
          </a:p>
        </p:txBody>
      </p:sp>
      <p:sp>
        <p:nvSpPr>
          <p:cNvPr id="10" name="TextBox 9"/>
          <p:cNvSpPr txBox="1"/>
          <p:nvPr/>
        </p:nvSpPr>
        <p:spPr>
          <a:xfrm>
            <a:off x="6278742" y="2925906"/>
            <a:ext cx="441146" cy="707886"/>
          </a:xfrm>
          <a:prstGeom prst="rect">
            <a:avLst/>
          </a:prstGeom>
          <a:noFill/>
        </p:spPr>
        <p:txBody>
          <a:bodyPr wrap="none" rtlCol="0">
            <a:spAutoFit/>
          </a:bodyPr>
          <a:lstStyle/>
          <a:p>
            <a:r>
              <a:rPr lang="en-US" sz="4000" dirty="0" smtClean="0"/>
              <a:t>1</a:t>
            </a:r>
            <a:endParaRPr lang="en-US" sz="4000" dirty="0"/>
          </a:p>
        </p:txBody>
      </p:sp>
      <p:sp>
        <p:nvSpPr>
          <p:cNvPr id="3" name="TextBox 2"/>
          <p:cNvSpPr txBox="1"/>
          <p:nvPr/>
        </p:nvSpPr>
        <p:spPr>
          <a:xfrm>
            <a:off x="5082738" y="3689211"/>
            <a:ext cx="697627" cy="461665"/>
          </a:xfrm>
          <a:prstGeom prst="rect">
            <a:avLst/>
          </a:prstGeom>
          <a:noFill/>
        </p:spPr>
        <p:txBody>
          <a:bodyPr wrap="none" rtlCol="0">
            <a:spAutoFit/>
          </a:bodyPr>
          <a:lstStyle/>
          <a:p>
            <a:r>
              <a:rPr lang="en-US" dirty="0" smtClean="0"/>
              <a:t>stop</a:t>
            </a:r>
            <a:endParaRPr lang="en-US" dirty="0"/>
          </a:p>
        </p:txBody>
      </p:sp>
      <p:cxnSp>
        <p:nvCxnSpPr>
          <p:cNvPr id="7" name="Straight Arrow Connector 6"/>
          <p:cNvCxnSpPr/>
          <p:nvPr/>
        </p:nvCxnSpPr>
        <p:spPr>
          <a:xfrm flipH="1" flipV="1">
            <a:off x="4562971" y="3559314"/>
            <a:ext cx="542429" cy="25068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086600" y="2362200"/>
            <a:ext cx="0" cy="10668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362684" y="1541383"/>
            <a:ext cx="1447832" cy="646331"/>
          </a:xfrm>
          <a:prstGeom prst="rect">
            <a:avLst/>
          </a:prstGeom>
          <a:noFill/>
        </p:spPr>
        <p:txBody>
          <a:bodyPr wrap="none" rtlCol="0">
            <a:spAutoFit/>
          </a:bodyPr>
          <a:lstStyle/>
          <a:p>
            <a:r>
              <a:rPr lang="en-US" sz="1800" dirty="0" smtClean="0"/>
              <a:t>Answer reads</a:t>
            </a:r>
          </a:p>
          <a:p>
            <a:r>
              <a:rPr lang="en-US" sz="1800" dirty="0" smtClean="0"/>
              <a:t>down</a:t>
            </a:r>
            <a:endParaRPr lang="en-US" sz="1800" dirty="0"/>
          </a:p>
        </p:txBody>
      </p:sp>
      <p:sp>
        <p:nvSpPr>
          <p:cNvPr id="13" name="TextBox 12"/>
          <p:cNvSpPr txBox="1"/>
          <p:nvPr/>
        </p:nvSpPr>
        <p:spPr>
          <a:xfrm>
            <a:off x="1066800" y="5029200"/>
            <a:ext cx="7222939" cy="523220"/>
          </a:xfrm>
          <a:prstGeom prst="rect">
            <a:avLst/>
          </a:prstGeom>
          <a:noFill/>
        </p:spPr>
        <p:txBody>
          <a:bodyPr wrap="none" rtlCol="0">
            <a:spAutoFit/>
          </a:bodyPr>
          <a:lstStyle/>
          <a:p>
            <a:r>
              <a:rPr lang="en-US" sz="2800" dirty="0" smtClean="0"/>
              <a:t>Therefore .75 in base 10 is equal to .11 in binary</a:t>
            </a:r>
            <a:r>
              <a:rPr lang="en-US" dirty="0" smtClean="0"/>
              <a:t>.</a:t>
            </a:r>
            <a:endParaRPr lang="en-US" dirty="0"/>
          </a:p>
        </p:txBody>
      </p:sp>
    </p:spTree>
    <p:extLst>
      <p:ext uri="{BB962C8B-B14F-4D97-AF65-F5344CB8AC3E}">
        <p14:creationId xmlns:p14="http://schemas.microsoft.com/office/powerpoint/2010/main" val="3859278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37356" y="2782669"/>
            <a:ext cx="5301644" cy="646331"/>
          </a:xfrm>
          <a:prstGeom prst="rect">
            <a:avLst/>
          </a:prstGeom>
          <a:noFill/>
        </p:spPr>
        <p:txBody>
          <a:bodyPr wrap="none" rtlCol="0">
            <a:spAutoFit/>
          </a:bodyPr>
          <a:lstStyle/>
          <a:p>
            <a:r>
              <a:rPr lang="en-US" sz="3600" dirty="0" smtClean="0"/>
              <a:t>Let’s convert .435 to binary</a:t>
            </a:r>
            <a:endParaRPr lang="en-US" sz="3600" dirty="0"/>
          </a:p>
        </p:txBody>
      </p:sp>
    </p:spTree>
    <p:extLst>
      <p:ext uri="{BB962C8B-B14F-4D97-AF65-F5344CB8AC3E}">
        <p14:creationId xmlns:p14="http://schemas.microsoft.com/office/powerpoint/2010/main" val="3255746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a:t>
            </a:r>
            <a:r>
              <a:rPr lang="en-US" sz="4000" dirty="0" smtClean="0">
                <a:solidFill>
                  <a:srgbClr val="FF0000"/>
                </a:solidFill>
              </a:rPr>
              <a:t>0</a:t>
            </a:r>
            <a:r>
              <a:rPr lang="en-US" sz="4000" dirty="0" smtClean="0"/>
              <a:t>.870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solidFill>
                  <a:srgbClr val="FF0000"/>
                </a:solidFill>
              </a:rPr>
              <a:t>0</a:t>
            </a:r>
            <a:endParaRPr lang="en-US" sz="4000" dirty="0">
              <a:solidFill>
                <a:srgbClr val="FF0000"/>
              </a:solidFill>
            </a:endParaRPr>
          </a:p>
        </p:txBody>
      </p:sp>
    </p:spTree>
    <p:extLst>
      <p:ext uri="{BB962C8B-B14F-4D97-AF65-F5344CB8AC3E}">
        <p14:creationId xmlns:p14="http://schemas.microsoft.com/office/powerpoint/2010/main" val="3421896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2300" y="762000"/>
            <a:ext cx="3550972" cy="707886"/>
          </a:xfrm>
          <a:prstGeom prst="rect">
            <a:avLst/>
          </a:prstGeom>
          <a:noFill/>
        </p:spPr>
        <p:txBody>
          <a:bodyPr wrap="none" rtlCol="0">
            <a:spAutoFit/>
          </a:bodyPr>
          <a:lstStyle/>
          <a:p>
            <a:r>
              <a:rPr lang="en-US" sz="4000" dirty="0" smtClean="0"/>
              <a:t>.435 * 2 = 0.870</a:t>
            </a:r>
            <a:endParaRPr lang="en-US" sz="4000" dirty="0"/>
          </a:p>
        </p:txBody>
      </p:sp>
      <p:sp>
        <p:nvSpPr>
          <p:cNvPr id="5" name="TextBox 4"/>
          <p:cNvSpPr txBox="1"/>
          <p:nvPr/>
        </p:nvSpPr>
        <p:spPr>
          <a:xfrm>
            <a:off x="6205806" y="739914"/>
            <a:ext cx="441146" cy="707886"/>
          </a:xfrm>
          <a:prstGeom prst="rect">
            <a:avLst/>
          </a:prstGeom>
          <a:noFill/>
        </p:spPr>
        <p:txBody>
          <a:bodyPr wrap="none" rtlCol="0">
            <a:spAutoFit/>
          </a:bodyPr>
          <a:lstStyle/>
          <a:p>
            <a:r>
              <a:rPr lang="en-US" sz="4000" dirty="0" smtClean="0"/>
              <a:t>0</a:t>
            </a:r>
            <a:endParaRPr lang="en-US" sz="4000" dirty="0"/>
          </a:p>
        </p:txBody>
      </p:sp>
      <p:sp>
        <p:nvSpPr>
          <p:cNvPr id="6" name="TextBox 5"/>
          <p:cNvSpPr txBox="1"/>
          <p:nvPr/>
        </p:nvSpPr>
        <p:spPr>
          <a:xfrm>
            <a:off x="1525852" y="1349514"/>
            <a:ext cx="3550972" cy="707886"/>
          </a:xfrm>
          <a:prstGeom prst="rect">
            <a:avLst/>
          </a:prstGeom>
          <a:noFill/>
        </p:spPr>
        <p:txBody>
          <a:bodyPr wrap="none" rtlCol="0">
            <a:spAutoFit/>
          </a:bodyPr>
          <a:lstStyle/>
          <a:p>
            <a:r>
              <a:rPr lang="en-US" sz="4000" dirty="0" smtClean="0"/>
              <a:t>.870 * 2 = </a:t>
            </a:r>
            <a:r>
              <a:rPr lang="en-US" sz="4000" dirty="0" smtClean="0">
                <a:solidFill>
                  <a:srgbClr val="FF0000"/>
                </a:solidFill>
              </a:rPr>
              <a:t>1</a:t>
            </a:r>
            <a:r>
              <a:rPr lang="en-US" sz="4000" dirty="0" smtClean="0"/>
              <a:t>.740</a:t>
            </a:r>
            <a:endParaRPr lang="en-US" sz="4000" dirty="0"/>
          </a:p>
        </p:txBody>
      </p:sp>
      <p:sp>
        <p:nvSpPr>
          <p:cNvPr id="7" name="TextBox 6"/>
          <p:cNvSpPr txBox="1"/>
          <p:nvPr/>
        </p:nvSpPr>
        <p:spPr>
          <a:xfrm>
            <a:off x="6202542" y="1320938"/>
            <a:ext cx="441146" cy="707886"/>
          </a:xfrm>
          <a:prstGeom prst="rect">
            <a:avLst/>
          </a:prstGeom>
          <a:noFill/>
        </p:spPr>
        <p:txBody>
          <a:bodyPr wrap="none" rtlCol="0">
            <a:spAutoFit/>
          </a:bodyPr>
          <a:lstStyle/>
          <a:p>
            <a:r>
              <a:rPr lang="en-US" sz="4000" dirty="0" smtClean="0">
                <a:solidFill>
                  <a:srgbClr val="FF0000"/>
                </a:solidFill>
              </a:rPr>
              <a:t>1</a:t>
            </a:r>
            <a:endParaRPr lang="en-US" sz="4000" dirty="0">
              <a:solidFill>
                <a:srgbClr val="FF0000"/>
              </a:solidFill>
            </a:endParaRPr>
          </a:p>
        </p:txBody>
      </p:sp>
    </p:spTree>
    <p:extLst>
      <p:ext uri="{BB962C8B-B14F-4D97-AF65-F5344CB8AC3E}">
        <p14:creationId xmlns:p14="http://schemas.microsoft.com/office/powerpoint/2010/main" val="4275534069"/>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893</TotalTime>
  <Words>533</Words>
  <Application>Microsoft Office PowerPoint</Application>
  <PresentationFormat>On-screen Show (4:3)</PresentationFormat>
  <Paragraphs>100</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Default Design</vt:lpstr>
      <vt:lpstr>Equation</vt:lpstr>
      <vt:lpstr>Convert Fractional Part of Decimal Number to Binary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Denton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Conversions</dc:title>
  <dc:creator>bwagner</dc:creator>
  <cp:lastModifiedBy>Barry</cp:lastModifiedBy>
  <cp:revision>62</cp:revision>
  <dcterms:created xsi:type="dcterms:W3CDTF">2005-08-17T19:38:49Z</dcterms:created>
  <dcterms:modified xsi:type="dcterms:W3CDTF">2013-01-20T18:07:53Z</dcterms:modified>
</cp:coreProperties>
</file>